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50" r:id="rId2"/>
    <p:sldMasterId id="2147483660" r:id="rId3"/>
    <p:sldMasterId id="2147483652" r:id="rId4"/>
    <p:sldMasterId id="2147483669" r:id="rId5"/>
    <p:sldMasterId id="2147483667" r:id="rId6"/>
    <p:sldMasterId id="2147483656" r:id="rId7"/>
    <p:sldMasterId id="2147483665" r:id="rId8"/>
    <p:sldMasterId id="2147483662" r:id="rId9"/>
    <p:sldMasterId id="2147483654" r:id="rId10"/>
  </p:sldMasterIdLst>
  <p:notesMasterIdLst>
    <p:notesMasterId r:id="rId25"/>
  </p:notesMasterIdLst>
  <p:handoutMasterIdLst>
    <p:handoutMasterId r:id="rId26"/>
  </p:handoutMasterIdLst>
  <p:sldIdLst>
    <p:sldId id="345" r:id="rId11"/>
    <p:sldId id="354" r:id="rId12"/>
    <p:sldId id="363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1" r:id="rId21"/>
    <p:sldId id="462" r:id="rId22"/>
    <p:sldId id="463" r:id="rId23"/>
    <p:sldId id="432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CDC25"/>
    <a:srgbClr val="595A5C"/>
    <a:srgbClr val="FF66FF"/>
    <a:srgbClr val="E08E48"/>
    <a:srgbClr val="8B0845"/>
    <a:srgbClr val="1575C0"/>
    <a:srgbClr val="43A4AC"/>
    <a:srgbClr val="E58955"/>
    <a:srgbClr val="337399"/>
    <a:srgbClr val="35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78983" autoAdjust="0"/>
  </p:normalViewPr>
  <p:slideViewPr>
    <p:cSldViewPr snapToGrid="0" snapToObjects="1">
      <p:cViewPr varScale="1">
        <p:scale>
          <a:sx n="68" d="100"/>
          <a:sy n="68" d="100"/>
        </p:scale>
        <p:origin x="139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C98EB-9CDB-9B43-811D-3878ABD2AD85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95B8E-2174-2447-BBE7-30EECA3B8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3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E1E16D-B8F9-4650-83CA-D6B2B43C12CB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2DE704-E78E-43B0-BDD9-D4E8FB883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5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1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88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36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94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Fallback to black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2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6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5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71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1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89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E704-E78E-43B0-BDD9-D4E8FB883F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9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352800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0" y="4381500"/>
            <a:ext cx="9144000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364" y="5904453"/>
            <a:ext cx="926672" cy="713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3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7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5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2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1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0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33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9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9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35180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 userDrawn="1"/>
        </p:nvCxnSpPr>
        <p:spPr>
          <a:xfrm>
            <a:off x="0" y="93685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7239000" cy="45720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353392"/>
            <a:ext cx="8542338" cy="585050"/>
          </a:xfrm>
          <a:prstGeom prst="rect">
            <a:avLst/>
          </a:prstGeom>
        </p:spPr>
        <p:txBody>
          <a:bodyPr vert="horz" anchor="ctr"/>
          <a:lstStyle>
            <a:lvl1pPr algn="l">
              <a:buNone/>
              <a:defRPr sz="2800" cap="all" spc="300">
                <a:latin typeface="Arial"/>
                <a:cs typeface="Arial"/>
              </a:defRPr>
            </a:lvl1pPr>
            <a:lvl2pPr>
              <a:buNone/>
              <a:defRPr sz="3200" cap="all">
                <a:latin typeface="Arial"/>
                <a:cs typeface="Arial"/>
              </a:defRPr>
            </a:lvl2pPr>
            <a:lvl3pPr>
              <a:buNone/>
              <a:defRPr sz="3200" cap="all">
                <a:latin typeface="Arial"/>
                <a:cs typeface="Arial"/>
              </a:defRPr>
            </a:lvl3pPr>
            <a:lvl4pPr>
              <a:buNone/>
              <a:defRPr sz="3200" cap="all">
                <a:latin typeface="Arial"/>
                <a:cs typeface="Arial"/>
              </a:defRPr>
            </a:lvl4pPr>
            <a:lvl5pPr>
              <a:buNone/>
              <a:defRPr sz="3200" cap="all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28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3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72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08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10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56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35180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 userDrawn="1"/>
        </p:nvCxnSpPr>
        <p:spPr>
          <a:xfrm>
            <a:off x="0" y="93685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7239000" cy="45720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353392"/>
            <a:ext cx="8542338" cy="585050"/>
          </a:xfrm>
          <a:prstGeom prst="rect">
            <a:avLst/>
          </a:prstGeom>
        </p:spPr>
        <p:txBody>
          <a:bodyPr vert="horz" anchor="ctr"/>
          <a:lstStyle>
            <a:lvl1pPr algn="l">
              <a:buNone/>
              <a:defRPr sz="2800" cap="all" spc="300">
                <a:latin typeface="Arial"/>
                <a:cs typeface="Arial"/>
              </a:defRPr>
            </a:lvl1pPr>
            <a:lvl2pPr>
              <a:buNone/>
              <a:defRPr sz="3200" cap="all">
                <a:latin typeface="Arial"/>
                <a:cs typeface="Arial"/>
              </a:defRPr>
            </a:lvl2pPr>
            <a:lvl3pPr>
              <a:buNone/>
              <a:defRPr sz="3200" cap="all">
                <a:latin typeface="Arial"/>
                <a:cs typeface="Arial"/>
              </a:defRPr>
            </a:lvl3pPr>
            <a:lvl4pPr>
              <a:buNone/>
              <a:defRPr sz="3200" cap="all">
                <a:latin typeface="Arial"/>
                <a:cs typeface="Arial"/>
              </a:defRPr>
            </a:lvl4pPr>
            <a:lvl5pPr>
              <a:buNone/>
              <a:defRPr sz="3200" cap="all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906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38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57525"/>
            <a:ext cx="7772400" cy="981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6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35180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 userDrawn="1"/>
        </p:nvCxnSpPr>
        <p:spPr>
          <a:xfrm>
            <a:off x="0" y="93685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7239000" cy="45720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353392"/>
            <a:ext cx="8542338" cy="585050"/>
          </a:xfrm>
          <a:prstGeom prst="rect">
            <a:avLst/>
          </a:prstGeom>
        </p:spPr>
        <p:txBody>
          <a:bodyPr vert="horz" anchor="ctr"/>
          <a:lstStyle>
            <a:lvl1pPr algn="l">
              <a:buNone/>
              <a:defRPr sz="2800" cap="all" spc="300">
                <a:latin typeface="Arial"/>
                <a:cs typeface="Arial"/>
              </a:defRPr>
            </a:lvl1pPr>
            <a:lvl2pPr>
              <a:buNone/>
              <a:defRPr sz="3200" cap="all">
                <a:latin typeface="Arial"/>
                <a:cs typeface="Arial"/>
              </a:defRPr>
            </a:lvl2pPr>
            <a:lvl3pPr>
              <a:buNone/>
              <a:defRPr sz="3200" cap="all">
                <a:latin typeface="Arial"/>
                <a:cs typeface="Arial"/>
              </a:defRPr>
            </a:lvl3pPr>
            <a:lvl4pPr>
              <a:buNone/>
              <a:defRPr sz="3200" cap="all">
                <a:latin typeface="Arial"/>
                <a:cs typeface="Arial"/>
              </a:defRPr>
            </a:lvl4pPr>
            <a:lvl5pPr>
              <a:buNone/>
              <a:defRPr sz="3200" cap="all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72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767750"/>
            <a:ext cx="8839200" cy="585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cap="all" spc="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06E429-C9A1-6549-B504-213B5EAD2ECC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250888-07DE-F145-93EB-F00F97772E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766162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 userDrawn="1"/>
        </p:nvCxnSpPr>
        <p:spPr>
          <a:xfrm>
            <a:off x="0" y="3351212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702202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27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0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69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32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40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94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36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46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2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08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40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29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6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57525"/>
            <a:ext cx="7772400" cy="981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44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57525"/>
            <a:ext cx="7772400" cy="981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37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54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39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8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44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698" y="2832100"/>
            <a:ext cx="2396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300" y="2832100"/>
            <a:ext cx="57404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01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41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05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35180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 userDrawn="1"/>
        </p:nvCxnSpPr>
        <p:spPr>
          <a:xfrm>
            <a:off x="0" y="93685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7239000" cy="45720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353392"/>
            <a:ext cx="8542338" cy="585050"/>
          </a:xfrm>
          <a:prstGeom prst="rect">
            <a:avLst/>
          </a:prstGeom>
        </p:spPr>
        <p:txBody>
          <a:bodyPr vert="horz" anchor="ctr"/>
          <a:lstStyle>
            <a:lvl1pPr algn="l">
              <a:buNone/>
              <a:defRPr sz="2800" cap="all" spc="300">
                <a:latin typeface="Arial"/>
                <a:cs typeface="Arial"/>
              </a:defRPr>
            </a:lvl1pPr>
            <a:lvl2pPr>
              <a:buNone/>
              <a:defRPr sz="3200" cap="all">
                <a:latin typeface="Arial"/>
                <a:cs typeface="Arial"/>
              </a:defRPr>
            </a:lvl2pPr>
            <a:lvl3pPr>
              <a:buNone/>
              <a:defRPr sz="3200" cap="all">
                <a:latin typeface="Arial"/>
                <a:cs typeface="Arial"/>
              </a:defRPr>
            </a:lvl3pPr>
            <a:lvl4pPr>
              <a:buNone/>
              <a:defRPr sz="3200" cap="all">
                <a:latin typeface="Arial"/>
                <a:cs typeface="Arial"/>
              </a:defRPr>
            </a:lvl4pPr>
            <a:lvl5pPr>
              <a:buNone/>
              <a:defRPr sz="3200" cap="all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793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44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35180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 userDrawn="1"/>
        </p:nvCxnSpPr>
        <p:spPr>
          <a:xfrm>
            <a:off x="0" y="93685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7239000" cy="45720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353392"/>
            <a:ext cx="8542338" cy="585050"/>
          </a:xfrm>
          <a:prstGeom prst="rect">
            <a:avLst/>
          </a:prstGeom>
        </p:spPr>
        <p:txBody>
          <a:bodyPr vert="horz" anchor="ctr"/>
          <a:lstStyle>
            <a:lvl1pPr algn="l">
              <a:buNone/>
              <a:defRPr sz="2800" cap="all" spc="300">
                <a:latin typeface="Arial"/>
                <a:cs typeface="Arial"/>
              </a:defRPr>
            </a:lvl1pPr>
            <a:lvl2pPr>
              <a:buNone/>
              <a:defRPr sz="3200" cap="all">
                <a:latin typeface="Arial"/>
                <a:cs typeface="Arial"/>
              </a:defRPr>
            </a:lvl2pPr>
            <a:lvl3pPr>
              <a:buNone/>
              <a:defRPr sz="3200" cap="all">
                <a:latin typeface="Arial"/>
                <a:cs typeface="Arial"/>
              </a:defRPr>
            </a:lvl3pPr>
            <a:lvl4pPr>
              <a:buNone/>
              <a:defRPr sz="3200" cap="all">
                <a:latin typeface="Arial"/>
                <a:cs typeface="Arial"/>
              </a:defRPr>
            </a:lvl4pPr>
            <a:lvl5pPr>
              <a:buNone/>
              <a:defRPr sz="3200" cap="all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741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45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07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12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5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640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61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352800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0" y="4381500"/>
            <a:ext cx="9144000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364" y="5904453"/>
            <a:ext cx="926672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0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31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79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72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09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97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74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35180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 userDrawn="1"/>
        </p:nvCxnSpPr>
        <p:spPr>
          <a:xfrm>
            <a:off x="0" y="93685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7239000" cy="45720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353392"/>
            <a:ext cx="8542338" cy="585050"/>
          </a:xfrm>
          <a:prstGeom prst="rect">
            <a:avLst/>
          </a:prstGeom>
        </p:spPr>
        <p:txBody>
          <a:bodyPr vert="horz" anchor="ctr"/>
          <a:lstStyle>
            <a:lvl1pPr algn="l">
              <a:buNone/>
              <a:defRPr sz="2800" cap="all" spc="300">
                <a:latin typeface="Arial"/>
                <a:cs typeface="Arial"/>
              </a:defRPr>
            </a:lvl1pPr>
            <a:lvl2pPr>
              <a:buNone/>
              <a:defRPr sz="3200" cap="all">
                <a:latin typeface="Arial"/>
                <a:cs typeface="Arial"/>
              </a:defRPr>
            </a:lvl2pPr>
            <a:lvl3pPr>
              <a:buNone/>
              <a:defRPr sz="3200" cap="all">
                <a:latin typeface="Arial"/>
                <a:cs typeface="Arial"/>
              </a:defRPr>
            </a:lvl3pPr>
            <a:lvl4pPr>
              <a:buNone/>
              <a:defRPr sz="3200" cap="all">
                <a:latin typeface="Arial"/>
                <a:cs typeface="Arial"/>
              </a:defRPr>
            </a:lvl4pPr>
            <a:lvl5pPr>
              <a:buNone/>
              <a:defRPr sz="3200" cap="all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182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8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351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94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5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89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06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352800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0" y="4381500"/>
            <a:ext cx="9144000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364" y="5904453"/>
            <a:ext cx="926672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2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2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724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45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02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047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6530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35180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 userDrawn="1"/>
        </p:nvCxnSpPr>
        <p:spPr>
          <a:xfrm>
            <a:off x="0" y="936854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7239000" cy="45720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353392"/>
            <a:ext cx="8542338" cy="585050"/>
          </a:xfrm>
          <a:prstGeom prst="rect">
            <a:avLst/>
          </a:prstGeom>
        </p:spPr>
        <p:txBody>
          <a:bodyPr vert="horz" anchor="ctr"/>
          <a:lstStyle>
            <a:lvl1pPr algn="l">
              <a:buNone/>
              <a:defRPr sz="2800" cap="all" spc="300">
                <a:latin typeface="Arial"/>
                <a:cs typeface="Arial"/>
              </a:defRPr>
            </a:lvl1pPr>
            <a:lvl2pPr>
              <a:buNone/>
              <a:defRPr sz="3200" cap="all">
                <a:latin typeface="Arial"/>
                <a:cs typeface="Arial"/>
              </a:defRPr>
            </a:lvl2pPr>
            <a:lvl3pPr>
              <a:buNone/>
              <a:defRPr sz="3200" cap="all">
                <a:latin typeface="Arial"/>
                <a:cs typeface="Arial"/>
              </a:defRPr>
            </a:lvl3pPr>
            <a:lvl4pPr>
              <a:buNone/>
              <a:defRPr sz="3200" cap="all">
                <a:latin typeface="Arial"/>
                <a:cs typeface="Arial"/>
              </a:defRPr>
            </a:lvl4pPr>
            <a:lvl5pPr>
              <a:buNone/>
              <a:defRPr sz="3200" cap="all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967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84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406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007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329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718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671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1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925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464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078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76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9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"/>
          <p:cNvSpPr/>
          <p:nvPr userDrawn="1"/>
        </p:nvSpPr>
        <p:spPr>
          <a:xfrm>
            <a:off x="1" y="3354161"/>
            <a:ext cx="9143999" cy="722539"/>
          </a:xfrm>
          <a:prstGeom prst="rect">
            <a:avLst/>
          </a:prstGeom>
          <a:solidFill>
            <a:srgbClr val="ECDC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4" name="MMC 2014_LOGO-CircleOnly_p604_425c-4C.jpg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404" y="6137203"/>
            <a:ext cx="520772" cy="52077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ECDC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/>
          <a:srcRect r="19828"/>
          <a:stretch/>
        </p:blipFill>
        <p:spPr>
          <a:xfrm>
            <a:off x="3158972" y="3003041"/>
            <a:ext cx="2820377" cy="876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8"/>
          <p:cNvSpPr/>
          <p:nvPr/>
        </p:nvSpPr>
        <p:spPr>
          <a:xfrm>
            <a:off x="0" y="3085176"/>
            <a:ext cx="9144000" cy="660187"/>
          </a:xfrm>
          <a:prstGeom prst="rect">
            <a:avLst/>
          </a:prstGeom>
          <a:solidFill>
            <a:srgbClr val="595A5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Arial"/>
            </a:endParaRPr>
          </a:p>
        </p:txBody>
      </p:sp>
      <p:sp>
        <p:nvSpPr>
          <p:cNvPr id="12" name="Shape 29"/>
          <p:cNvSpPr/>
          <p:nvPr/>
        </p:nvSpPr>
        <p:spPr>
          <a:xfrm>
            <a:off x="465698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DC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6" r:id="rId2"/>
    <p:sldLayoutId id="2147483677" r:id="rId3"/>
    <p:sldLayoutId id="2147483678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9" r:id="rId10"/>
    <p:sldLayoutId id="2147483707" r:id="rId11"/>
    <p:sldLayoutId id="2147483732" r:id="rId12"/>
    <p:sldLayoutId id="214748373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8"/>
          <p:cNvSpPr/>
          <p:nvPr userDrawn="1"/>
        </p:nvSpPr>
        <p:spPr>
          <a:xfrm>
            <a:off x="0" y="2985165"/>
            <a:ext cx="9144000" cy="899257"/>
          </a:xfrm>
          <a:prstGeom prst="rect">
            <a:avLst/>
          </a:prstGeom>
          <a:solidFill>
            <a:srgbClr val="E5E4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68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"/>
          <p:cNvSpPr/>
          <p:nvPr/>
        </p:nvSpPr>
        <p:spPr>
          <a:xfrm>
            <a:off x="1" y="519159"/>
            <a:ext cx="5232399" cy="472806"/>
          </a:xfrm>
          <a:prstGeom prst="rect">
            <a:avLst/>
          </a:prstGeom>
          <a:solidFill>
            <a:srgbClr val="ECDC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9" name="MMC 2014_LOGO-CircleOnly_p604_425c-4C.jpg"/>
          <p:cNvPicPr/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404" y="6137203"/>
            <a:ext cx="520772" cy="52077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2" r:id="rId2"/>
    <p:sldLayoutId id="2147483673" r:id="rId3"/>
    <p:sldLayoutId id="2147483674" r:id="rId4"/>
    <p:sldLayoutId id="2147483675" r:id="rId5"/>
    <p:sldLayoutId id="2147483679" r:id="rId6"/>
    <p:sldLayoutId id="2147483687" r:id="rId7"/>
    <p:sldLayoutId id="2147483688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709" r:id="rId15"/>
    <p:sldLayoutId id="2147483710" r:id="rId16"/>
    <p:sldLayoutId id="2147483712" r:id="rId17"/>
    <p:sldLayoutId id="2147483714" r:id="rId18"/>
    <p:sldLayoutId id="2147483716" r:id="rId19"/>
    <p:sldLayoutId id="2147483717" r:id="rId20"/>
    <p:sldLayoutId id="2147483718" r:id="rId21"/>
    <p:sldLayoutId id="2147483719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"/>
          <p:cNvSpPr/>
          <p:nvPr/>
        </p:nvSpPr>
        <p:spPr>
          <a:xfrm>
            <a:off x="1" y="368300"/>
            <a:ext cx="5232399" cy="722539"/>
          </a:xfrm>
          <a:prstGeom prst="rect">
            <a:avLst/>
          </a:prstGeom>
          <a:solidFill>
            <a:srgbClr val="ECDC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7" name="MMC 2014_LOGO-CircleOnly_p604_425c-4C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404" y="6137203"/>
            <a:ext cx="520772" cy="5207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14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"/>
          <p:cNvSpPr/>
          <p:nvPr userDrawn="1"/>
        </p:nvSpPr>
        <p:spPr>
          <a:xfrm>
            <a:off x="1" y="519159"/>
            <a:ext cx="5232399" cy="472806"/>
          </a:xfrm>
          <a:prstGeom prst="rect">
            <a:avLst/>
          </a:prstGeom>
          <a:solidFill>
            <a:srgbClr val="ECDC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17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70" r:id="rId2"/>
    <p:sldLayoutId id="21474837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66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MC 2014_LOGO-CircleOnly_p604_425c-4C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404" y="6137203"/>
            <a:ext cx="520772" cy="5207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637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3.xml"/><Relationship Id="rId1" Type="http://schemas.openxmlformats.org/officeDocument/2006/relationships/video" Target="https://www.youtube.com/embed/an68EwRY14M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ifornia Tortilla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677"/>
            <a:ext cx="9144000" cy="43030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15037" y="5518960"/>
            <a:ext cx="1328963" cy="133904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9144001" cy="15954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6" y="1734834"/>
            <a:ext cx="8685482" cy="801538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ECDC25"/>
                </a:solidFill>
              </a:rPr>
              <a:t>Call to Action</a:t>
            </a:r>
            <a:endParaRPr lang="en-US" sz="3600" dirty="0">
              <a:solidFill>
                <a:srgbClr val="ECDC25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8548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</a:rPr>
              <a:t>Identifying </a:t>
            </a:r>
            <a:r>
              <a:rPr lang="en-US" sz="4400" dirty="0" smtClean="0">
                <a:solidFill>
                  <a:schemeClr val="bg1"/>
                </a:solidFill>
              </a:rPr>
              <a:t>Opportunities</a:t>
            </a:r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2100" b="1" dirty="0" err="1" smtClean="0">
                <a:solidFill>
                  <a:schemeClr val="bg1">
                    <a:lumMod val="75000"/>
                  </a:schemeClr>
                </a:solidFill>
              </a:rPr>
              <a:t>aaaand</a:t>
            </a:r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89" y="2655662"/>
            <a:ext cx="5327073" cy="39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6" y="1864581"/>
            <a:ext cx="5200889" cy="3133455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1. </a:t>
            </a:r>
            <a:r>
              <a:rPr lang="en-US" sz="3600" dirty="0" smtClean="0">
                <a:solidFill>
                  <a:srgbClr val="ECDC25"/>
                </a:solidFill>
              </a:rPr>
              <a:t>Instant Feedback</a:t>
            </a:r>
            <a:br>
              <a:rPr lang="en-US" sz="3600" dirty="0" smtClean="0">
                <a:solidFill>
                  <a:srgbClr val="ECDC25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2. </a:t>
            </a:r>
            <a:r>
              <a:rPr lang="en-US" sz="3600" dirty="0" smtClean="0">
                <a:solidFill>
                  <a:srgbClr val="ECDC25"/>
                </a:solidFill>
              </a:rPr>
              <a:t>Guide Users</a:t>
            </a:r>
            <a:br>
              <a:rPr lang="en-US" sz="3600" dirty="0" smtClean="0">
                <a:solidFill>
                  <a:srgbClr val="ECDC25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3. </a:t>
            </a:r>
            <a:r>
              <a:rPr lang="en-US" sz="3600" dirty="0" smtClean="0">
                <a:solidFill>
                  <a:srgbClr val="ECDC25"/>
                </a:solidFill>
              </a:rPr>
              <a:t>Feels Dynamic, Alive</a:t>
            </a:r>
            <a:br>
              <a:rPr lang="en-US" sz="3600" dirty="0" smtClean="0">
                <a:solidFill>
                  <a:srgbClr val="ECDC25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4. </a:t>
            </a:r>
            <a:r>
              <a:rPr lang="en-US" sz="3600" dirty="0" smtClean="0">
                <a:solidFill>
                  <a:srgbClr val="ECDC25"/>
                </a:solidFill>
              </a:rPr>
              <a:t>Fun</a:t>
            </a:r>
            <a:br>
              <a:rPr lang="en-US" sz="3600" dirty="0" smtClean="0">
                <a:solidFill>
                  <a:srgbClr val="ECDC25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5. </a:t>
            </a:r>
            <a:r>
              <a:rPr lang="en-US" sz="3600" dirty="0" smtClean="0">
                <a:solidFill>
                  <a:srgbClr val="ECDC25"/>
                </a:solidFill>
              </a:rPr>
              <a:t>Human</a:t>
            </a:r>
            <a:endParaRPr lang="en-US" sz="3600" dirty="0">
              <a:solidFill>
                <a:srgbClr val="ECDC25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3105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The Why of it All</a:t>
            </a:r>
            <a:endParaRPr lang="en-US" sz="4800" b="1" dirty="0" smtClean="0"/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…about time!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36" y="4055319"/>
            <a:ext cx="3616768" cy="26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6" y="2021975"/>
            <a:ext cx="9012054" cy="3609898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1. </a:t>
            </a:r>
            <a:r>
              <a:rPr lang="en-US" sz="3600" dirty="0" smtClean="0">
                <a:solidFill>
                  <a:srgbClr val="ECDC25"/>
                </a:solidFill>
              </a:rPr>
              <a:t>KISS</a:t>
            </a:r>
            <a:br>
              <a:rPr lang="en-US" sz="3600" dirty="0" smtClean="0">
                <a:solidFill>
                  <a:srgbClr val="ECDC25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2. </a:t>
            </a:r>
            <a:r>
              <a:rPr lang="en-US" sz="3600" dirty="0">
                <a:solidFill>
                  <a:srgbClr val="ECDC25"/>
                </a:solidFill>
              </a:rPr>
              <a:t>Unifying Theme</a:t>
            </a:r>
            <a:r>
              <a:rPr lang="en-US" sz="3600" dirty="0" smtClean="0">
                <a:solidFill>
                  <a:srgbClr val="ECDC25"/>
                </a:solidFill>
              </a:rPr>
              <a:t/>
            </a:r>
            <a:br>
              <a:rPr lang="en-US" sz="3600" dirty="0" smtClean="0">
                <a:solidFill>
                  <a:srgbClr val="ECDC25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3. Don’t be Annoying</a:t>
            </a:r>
            <a:r>
              <a:rPr lang="en-US" sz="3600" dirty="0" smtClean="0">
                <a:solidFill>
                  <a:srgbClr val="ECDC25"/>
                </a:solidFill>
              </a:rPr>
              <a:t/>
            </a:r>
            <a:br>
              <a:rPr lang="en-US" sz="3600" dirty="0" smtClean="0">
                <a:solidFill>
                  <a:srgbClr val="ECDC25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4. </a:t>
            </a:r>
            <a:r>
              <a:rPr lang="en-US" sz="3600" dirty="0" smtClean="0">
                <a:solidFill>
                  <a:srgbClr val="ECDC25"/>
                </a:solidFill>
              </a:rPr>
              <a:t>Use a Human Voice</a:t>
            </a:r>
            <a:br>
              <a:rPr lang="en-US" sz="3600" dirty="0" smtClean="0">
                <a:solidFill>
                  <a:srgbClr val="ECDC25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5. </a:t>
            </a:r>
            <a:r>
              <a:rPr lang="en-US" sz="3600" dirty="0" smtClean="0">
                <a:solidFill>
                  <a:srgbClr val="ECDC25"/>
                </a:solidFill>
              </a:rPr>
              <a:t>Use Existing Elements</a:t>
            </a:r>
            <a:br>
              <a:rPr lang="en-US" sz="3600" dirty="0" smtClean="0">
                <a:solidFill>
                  <a:srgbClr val="ECDC25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6. </a:t>
            </a:r>
            <a:r>
              <a:rPr lang="en-US" sz="3600" dirty="0" smtClean="0">
                <a:solidFill>
                  <a:srgbClr val="ECDC25"/>
                </a:solidFill>
              </a:rPr>
              <a:t>Draw from Context and User Research</a:t>
            </a:r>
            <a:endParaRPr lang="en-US" sz="3600" dirty="0">
              <a:solidFill>
                <a:srgbClr val="ECDC25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3105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A Few Tips</a:t>
            </a:r>
            <a:endParaRPr lang="en-US" sz="4800" b="1" dirty="0" smtClean="0"/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…oh goody ;)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6" y="2376959"/>
            <a:ext cx="9012054" cy="3609898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path.com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http://</a:t>
            </a:r>
            <a:r>
              <a:rPr lang="en-US" i="1" dirty="0" smtClean="0">
                <a:solidFill>
                  <a:schemeClr val="bg1"/>
                </a:solidFill>
              </a:rPr>
              <a:t>workmode.show</a:t>
            </a:r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mariner.com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pinterest.com/</a:t>
            </a:r>
            <a:r>
              <a:rPr lang="en-US" i="1" dirty="0" err="1">
                <a:solidFill>
                  <a:schemeClr val="bg1"/>
                </a:solidFill>
              </a:rPr>
              <a:t>uxinmotion</a:t>
            </a:r>
            <a:r>
              <a:rPr lang="en-US" i="1" dirty="0">
                <a:solidFill>
                  <a:schemeClr val="bg1"/>
                </a:solidFill>
              </a:rPr>
              <a:t>/micro-interactions/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rgbClr val="ECDC25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3105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Examples</a:t>
            </a:r>
            <a:endParaRPr lang="en-US" sz="4800" b="1" dirty="0" smtClean="0"/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…YAAASSS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ECDC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474" y="3058485"/>
            <a:ext cx="9144000" cy="745648"/>
          </a:xfrm>
          <a:noFill/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595A5C"/>
                </a:solidFill>
              </a:rPr>
              <a:t>thank you ;-)</a:t>
            </a:r>
            <a:endParaRPr lang="en-US" sz="4400" dirty="0">
              <a:solidFill>
                <a:srgbClr val="595A5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1" y="6515100"/>
            <a:ext cx="192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…you’re welcome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4978971" y="-1345820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{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9743" y="2864798"/>
            <a:ext cx="9144000" cy="677862"/>
          </a:xfrm>
        </p:spPr>
        <p:txBody>
          <a:bodyPr>
            <a:noAutofit/>
          </a:bodyPr>
          <a:lstStyle/>
          <a:p>
            <a:r>
              <a:rPr lang="en-US" dirty="0" smtClean="0"/>
              <a:t>							What They Are</a:t>
            </a:r>
            <a:br>
              <a:rPr lang="en-US" dirty="0" smtClean="0"/>
            </a:br>
            <a:r>
              <a:rPr lang="en-US" dirty="0" smtClean="0"/>
              <a:t>                               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           Why We</a:t>
            </a:r>
            <a:r>
              <a:rPr lang="en-US" dirty="0"/>
              <a:t> </a:t>
            </a:r>
            <a:r>
              <a:rPr lang="en-US" dirty="0" smtClean="0"/>
              <a:t>Should </a:t>
            </a:r>
            <a:br>
              <a:rPr lang="en-US" dirty="0" smtClean="0"/>
            </a:br>
            <a:r>
              <a:rPr lang="en-US" dirty="0" smtClean="0"/>
              <a:t>                                      Be Using Them	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649681" y="2611772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</a:rPr>
              <a:t>Microinteractions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7" y="1864581"/>
            <a:ext cx="4059054" cy="3133455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 algn="l"/>
            <a:r>
              <a:rPr lang="en-US" sz="3600" dirty="0">
                <a:solidFill>
                  <a:srgbClr val="ECDC25"/>
                </a:solidFill>
              </a:rPr>
              <a:t>Any </a:t>
            </a:r>
            <a:r>
              <a:rPr lang="en-US" sz="3600" dirty="0" smtClean="0">
                <a:solidFill>
                  <a:schemeClr val="bg1"/>
                </a:solidFill>
              </a:rPr>
              <a:t>interaction</a:t>
            </a:r>
            <a:r>
              <a:rPr lang="en-US" sz="3600" dirty="0" smtClean="0">
                <a:solidFill>
                  <a:srgbClr val="ECDC25"/>
                </a:solidFill>
              </a:rPr>
              <a:t> </a:t>
            </a:r>
            <a:r>
              <a:rPr lang="en-US" sz="3600" dirty="0">
                <a:solidFill>
                  <a:srgbClr val="ECDC25"/>
                </a:solidFill>
              </a:rPr>
              <a:t>a </a:t>
            </a:r>
            <a:r>
              <a:rPr lang="en-US" sz="3600" dirty="0" smtClean="0">
                <a:solidFill>
                  <a:srgbClr val="ECDC25"/>
                </a:solidFill>
              </a:rPr>
              <a:t>user has with </a:t>
            </a:r>
            <a:r>
              <a:rPr lang="en-US" sz="3600" dirty="0">
                <a:solidFill>
                  <a:srgbClr val="ECDC25"/>
                </a:solidFill>
              </a:rPr>
              <a:t>a </a:t>
            </a:r>
            <a:r>
              <a:rPr lang="en-US" sz="3600" dirty="0">
                <a:solidFill>
                  <a:schemeClr val="bg1"/>
                </a:solidFill>
              </a:rPr>
              <a:t>design</a:t>
            </a:r>
            <a:r>
              <a:rPr lang="en-US" sz="3600" dirty="0">
                <a:solidFill>
                  <a:srgbClr val="ECDC25"/>
                </a:solidFill>
              </a:rPr>
              <a:t> </a:t>
            </a:r>
            <a:r>
              <a:rPr lang="en-US" sz="3600" dirty="0" smtClean="0">
                <a:solidFill>
                  <a:srgbClr val="ECDC25"/>
                </a:solidFill>
              </a:rPr>
              <a:t>to accomplish a </a:t>
            </a:r>
            <a:r>
              <a:rPr lang="en-US" sz="3600" dirty="0">
                <a:solidFill>
                  <a:srgbClr val="ECDC25"/>
                </a:solidFill>
              </a:rPr>
              <a:t>single task. 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3105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800" b="1" dirty="0" err="1" smtClean="0">
                <a:solidFill>
                  <a:schemeClr val="bg1"/>
                </a:solidFill>
              </a:rPr>
              <a:t>Microinteractions</a:t>
            </a:r>
            <a:r>
              <a:rPr lang="en-US" sz="4800" b="1" dirty="0" smtClean="0"/>
              <a:t> </a:t>
            </a:r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…what?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36" y="3657600"/>
            <a:ext cx="3345776" cy="28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794339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800" b="1" dirty="0" err="1" smtClean="0">
                <a:solidFill>
                  <a:schemeClr val="bg1"/>
                </a:solidFill>
              </a:rPr>
              <a:t>Microinteractions</a:t>
            </a:r>
            <a:r>
              <a:rPr lang="en-US" sz="4800" b="1" dirty="0" smtClean="0"/>
              <a:t> </a:t>
            </a:r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…wait…what??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an68EwRY14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320" y="1623060"/>
            <a:ext cx="8538210" cy="4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7" y="2223310"/>
            <a:ext cx="8685482" cy="1127391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Communicate</a:t>
            </a:r>
            <a:r>
              <a:rPr lang="en-US" sz="3600" dirty="0" smtClean="0">
                <a:solidFill>
                  <a:srgbClr val="ECDC25"/>
                </a:solidFill>
              </a:rPr>
              <a:t> Feedback</a:t>
            </a:r>
            <a:endParaRPr lang="en-US" sz="3600" dirty="0">
              <a:solidFill>
                <a:srgbClr val="ECDC25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8548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What Are They Good For</a:t>
            </a:r>
            <a:r>
              <a:rPr lang="en-US" sz="4800" b="1" dirty="0" smtClean="0"/>
              <a:t> </a:t>
            </a:r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…absolutely nothing?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31947" y="3327792"/>
            <a:ext cx="8685482" cy="980433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ECDC25"/>
                </a:solidFill>
              </a:rPr>
              <a:t>See </a:t>
            </a:r>
            <a:r>
              <a:rPr lang="en-US" sz="3600" dirty="0" smtClean="0">
                <a:solidFill>
                  <a:schemeClr val="bg1"/>
                </a:solidFill>
              </a:rPr>
              <a:t>Results</a:t>
            </a:r>
            <a:r>
              <a:rPr lang="en-US" sz="3600" dirty="0" smtClean="0">
                <a:solidFill>
                  <a:srgbClr val="ECDC25"/>
                </a:solidFill>
              </a:rPr>
              <a:t> of an Action</a:t>
            </a:r>
            <a:endParaRPr lang="en-US" sz="3600" dirty="0">
              <a:solidFill>
                <a:srgbClr val="ECDC25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1366" y="4467027"/>
            <a:ext cx="8685482" cy="97499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3600" dirty="0" smtClean="0">
                <a:solidFill>
                  <a:srgbClr val="ECDC25"/>
                </a:solidFill>
              </a:rPr>
              <a:t>Help the User </a:t>
            </a:r>
            <a:r>
              <a:rPr lang="en-US" sz="3600" dirty="0" smtClean="0">
                <a:solidFill>
                  <a:schemeClr val="bg1"/>
                </a:solidFill>
              </a:rPr>
              <a:t>Manipulate</a:t>
            </a:r>
            <a:r>
              <a:rPr lang="en-US" sz="3600" dirty="0" smtClean="0">
                <a:solidFill>
                  <a:srgbClr val="ECDC25"/>
                </a:solidFill>
              </a:rPr>
              <a:t> Something</a:t>
            </a:r>
            <a:endParaRPr lang="en-US" sz="3600" dirty="0">
              <a:solidFill>
                <a:srgbClr val="ECDC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6" y="1734834"/>
            <a:ext cx="8685482" cy="801538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ECDC25"/>
                </a:solidFill>
              </a:rPr>
              <a:t>Upload/Download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8548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</a:rPr>
              <a:t>Identifying </a:t>
            </a:r>
            <a:r>
              <a:rPr lang="en-US" sz="4400" dirty="0" smtClean="0">
                <a:solidFill>
                  <a:schemeClr val="bg1"/>
                </a:solidFill>
              </a:rPr>
              <a:t>Opportunities</a:t>
            </a:r>
          </a:p>
          <a:p>
            <a:pPr algn="r"/>
            <a:r>
              <a:rPr lang="en-US" sz="2100" b="1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2100" b="1" dirty="0" err="1">
                <a:solidFill>
                  <a:schemeClr val="bg1">
                    <a:lumMod val="75000"/>
                  </a:schemeClr>
                </a:solidFill>
              </a:rPr>
              <a:t>dónde</a:t>
            </a:r>
            <a:r>
              <a:rPr lang="en-US" sz="21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bg1">
                    <a:lumMod val="75000"/>
                  </a:schemeClr>
                </a:solidFill>
              </a:rPr>
              <a:t>están</a:t>
            </a:r>
            <a:r>
              <a:rPr lang="en-US" sz="2100" b="1" dirty="0">
                <a:solidFill>
                  <a:schemeClr val="bg1">
                    <a:lumMod val="75000"/>
                  </a:schemeClr>
                </a:solidFill>
              </a:rPr>
              <a:t> las </a:t>
            </a:r>
            <a:r>
              <a:rPr lang="en-US" sz="2100" b="1" dirty="0" err="1">
                <a:solidFill>
                  <a:schemeClr val="bg1">
                    <a:lumMod val="75000"/>
                  </a:schemeClr>
                </a:solidFill>
              </a:rPr>
              <a:t>oportunidades</a:t>
            </a:r>
            <a:r>
              <a:rPr lang="en-US" sz="21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44" y="2655664"/>
            <a:ext cx="5802086" cy="39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6" y="1734834"/>
            <a:ext cx="8685482" cy="801538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ECDC25"/>
                </a:solidFill>
              </a:rPr>
              <a:t>Where the User Is</a:t>
            </a:r>
            <a:endParaRPr lang="en-US" sz="3600" dirty="0">
              <a:solidFill>
                <a:srgbClr val="ECDC25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8548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</a:rPr>
              <a:t>Identifying </a:t>
            </a:r>
            <a:r>
              <a:rPr lang="en-US" sz="4400" dirty="0" smtClean="0">
                <a:solidFill>
                  <a:schemeClr val="bg1"/>
                </a:solidFill>
              </a:rPr>
              <a:t>Opportunities</a:t>
            </a:r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…and?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50" y="2655664"/>
            <a:ext cx="5327073" cy="39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6" y="1734834"/>
            <a:ext cx="8685482" cy="801538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ECDC25"/>
                </a:solidFill>
              </a:rPr>
              <a:t>Highlighting Changes</a:t>
            </a:r>
            <a:endParaRPr lang="en-US" sz="3600" dirty="0">
              <a:solidFill>
                <a:srgbClr val="ECDC25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8548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</a:rPr>
              <a:t>Identifying </a:t>
            </a:r>
            <a:r>
              <a:rPr lang="en-US" sz="4400" dirty="0" smtClean="0">
                <a:solidFill>
                  <a:schemeClr val="bg1"/>
                </a:solidFill>
              </a:rPr>
              <a:t>Opportunities</a:t>
            </a:r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2100" b="1" dirty="0" err="1" smtClean="0">
                <a:solidFill>
                  <a:schemeClr val="bg1">
                    <a:lumMod val="75000"/>
                  </a:schemeClr>
                </a:solidFill>
              </a:rPr>
              <a:t>aand</a:t>
            </a:r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89" y="2655664"/>
            <a:ext cx="5327073" cy="39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9310" y="-73891"/>
            <a:ext cx="9365673" cy="7010400"/>
          </a:xfrm>
          <a:prstGeom prst="rect">
            <a:avLst/>
          </a:prstGeom>
          <a:solidFill>
            <a:srgbClr val="59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1946" y="1734834"/>
            <a:ext cx="8685482" cy="801538"/>
          </a:xfrm>
          <a:solidFill>
            <a:srgbClr val="595A5C"/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ECDC25"/>
                </a:solidFill>
              </a:rPr>
              <a:t>Visual Input</a:t>
            </a:r>
            <a:endParaRPr lang="en-US" sz="3600" dirty="0">
              <a:solidFill>
                <a:srgbClr val="ECDC25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1946" y="550402"/>
            <a:ext cx="8685483" cy="832281"/>
          </a:xfrm>
          <a:prstGeom prst="rect">
            <a:avLst/>
          </a:prstGeom>
          <a:solidFill>
            <a:srgbClr val="595A5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</a:rPr>
              <a:t>Identifying </a:t>
            </a:r>
            <a:r>
              <a:rPr lang="en-US" sz="4400" dirty="0" smtClean="0">
                <a:solidFill>
                  <a:schemeClr val="bg1"/>
                </a:solidFill>
              </a:rPr>
              <a:t>Opportunities</a:t>
            </a:r>
          </a:p>
          <a:p>
            <a:pPr algn="r"/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2100" b="1" dirty="0" err="1" smtClean="0">
                <a:solidFill>
                  <a:schemeClr val="bg1">
                    <a:lumMod val="75000"/>
                  </a:schemeClr>
                </a:solidFill>
              </a:rPr>
              <a:t>aand</a:t>
            </a:r>
            <a:r>
              <a:rPr lang="en-US" sz="21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50" y="2655663"/>
            <a:ext cx="5327073" cy="39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MMC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MC 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MC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Header with do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Just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MC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lank with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MMC Template.potx</Template>
  <TotalTime>8305</TotalTime>
  <Words>135</Words>
  <Application>Microsoft Office PowerPoint</Application>
  <PresentationFormat>On-screen Show (4:3)</PresentationFormat>
  <Paragraphs>53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Blank Cover</vt:lpstr>
      <vt:lpstr>MMC Intro</vt:lpstr>
      <vt:lpstr>Section Blank</vt:lpstr>
      <vt:lpstr>MMC Text</vt:lpstr>
      <vt:lpstr>Header with dots</vt:lpstr>
      <vt:lpstr>Just Header</vt:lpstr>
      <vt:lpstr>MMC Blank</vt:lpstr>
      <vt:lpstr>Blank</vt:lpstr>
      <vt:lpstr>blank with logo</vt:lpstr>
      <vt:lpstr>MMC Final</vt:lpstr>
      <vt:lpstr>PowerPoint Presentation</vt:lpstr>
      <vt:lpstr>       What They Are                                 and                                 Why We Should                                        Be Using Them  </vt:lpstr>
      <vt:lpstr>Any interaction a user has with a design to accomplish a single task. </vt:lpstr>
      <vt:lpstr>PowerPoint Presentation</vt:lpstr>
      <vt:lpstr>Communicate Feedback</vt:lpstr>
      <vt:lpstr>Upload/Download</vt:lpstr>
      <vt:lpstr>Where the User Is</vt:lpstr>
      <vt:lpstr>Highlighting Changes</vt:lpstr>
      <vt:lpstr>Visual Input</vt:lpstr>
      <vt:lpstr>Call to Action</vt:lpstr>
      <vt:lpstr>1. Instant Feedback 2. Guide Users 3. Feels Dynamic, Alive 4. Fun 5. Human</vt:lpstr>
      <vt:lpstr>1. KISS 2. Unifying Theme 3. Don’t be Annoying 4. Use a Human Voice 5. Use Existing Elements 6. Draw from Context and User Research</vt:lpstr>
      <vt:lpstr>path.com http://workmode.show mariner.com pinterest.com/uxinmotion/micro-interactions/   </vt:lpstr>
      <vt:lpstr>thank you ;-)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tami ferraro</dc:creator>
  <cp:lastModifiedBy>Renee Haas</cp:lastModifiedBy>
  <cp:revision>519</cp:revision>
  <cp:lastPrinted>2016-03-04T19:51:19Z</cp:lastPrinted>
  <dcterms:created xsi:type="dcterms:W3CDTF">2015-03-26T21:27:39Z</dcterms:created>
  <dcterms:modified xsi:type="dcterms:W3CDTF">2016-09-29T15:50:59Z</dcterms:modified>
</cp:coreProperties>
</file>