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12" r:id="rId2"/>
    <p:sldMasterId id="2147483725" r:id="rId3"/>
    <p:sldMasterId id="2147483696" r:id="rId4"/>
    <p:sldMasterId id="2147483727" r:id="rId5"/>
    <p:sldMasterId id="2147483729" r:id="rId6"/>
    <p:sldMasterId id="2147483731" r:id="rId7"/>
    <p:sldMasterId id="2147483759" r:id="rId8"/>
    <p:sldMasterId id="2147483652" r:id="rId9"/>
    <p:sldMasterId id="2147483748" r:id="rId10"/>
    <p:sldMasterId id="2147483664" r:id="rId11"/>
    <p:sldMasterId id="2147483733" r:id="rId12"/>
    <p:sldMasterId id="2147483735" r:id="rId13"/>
    <p:sldMasterId id="2147483674" r:id="rId14"/>
    <p:sldMasterId id="2147483750" r:id="rId15"/>
    <p:sldMasterId id="2147483684" r:id="rId16"/>
    <p:sldMasterId id="2147483710" r:id="rId17"/>
    <p:sldMasterId id="2147483764" r:id="rId18"/>
    <p:sldMasterId id="2147483767" r:id="rId19"/>
  </p:sldMasterIdLst>
  <p:notesMasterIdLst>
    <p:notesMasterId r:id="rId58"/>
  </p:notesMasterIdLst>
  <p:sldIdLst>
    <p:sldId id="579" r:id="rId20"/>
    <p:sldId id="259" r:id="rId21"/>
    <p:sldId id="602" r:id="rId22"/>
    <p:sldId id="606" r:id="rId23"/>
    <p:sldId id="613" r:id="rId24"/>
    <p:sldId id="607" r:id="rId25"/>
    <p:sldId id="609" r:id="rId26"/>
    <p:sldId id="614" r:id="rId27"/>
    <p:sldId id="608" r:id="rId28"/>
    <p:sldId id="610" r:id="rId29"/>
    <p:sldId id="578" r:id="rId30"/>
    <p:sldId id="601" r:id="rId31"/>
    <p:sldId id="615" r:id="rId32"/>
    <p:sldId id="616" r:id="rId33"/>
    <p:sldId id="603" r:id="rId34"/>
    <p:sldId id="604" r:id="rId35"/>
    <p:sldId id="617" r:id="rId36"/>
    <p:sldId id="618" r:id="rId37"/>
    <p:sldId id="619" r:id="rId38"/>
    <p:sldId id="620" r:id="rId39"/>
    <p:sldId id="612" r:id="rId40"/>
    <p:sldId id="623" r:id="rId41"/>
    <p:sldId id="624" r:id="rId42"/>
    <p:sldId id="625" r:id="rId43"/>
    <p:sldId id="626" r:id="rId44"/>
    <p:sldId id="627" r:id="rId45"/>
    <p:sldId id="628" r:id="rId46"/>
    <p:sldId id="629" r:id="rId47"/>
    <p:sldId id="630" r:id="rId48"/>
    <p:sldId id="631" r:id="rId49"/>
    <p:sldId id="632" r:id="rId50"/>
    <p:sldId id="633" r:id="rId51"/>
    <p:sldId id="634" r:id="rId52"/>
    <p:sldId id="635" r:id="rId53"/>
    <p:sldId id="636" r:id="rId54"/>
    <p:sldId id="637" r:id="rId55"/>
    <p:sldId id="621" r:id="rId56"/>
    <p:sldId id="605"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Simpson" initials="CS" lastIdx="151" clrIdx="0">
    <p:extLst>
      <p:ext uri="{19B8F6BF-5375-455C-9EA6-DF929625EA0E}">
        <p15:presenceInfo xmlns:p15="http://schemas.microsoft.com/office/powerpoint/2012/main" userId="S-1-5-21-348792977-269824957-5522801-14739" providerId="AD"/>
      </p:ext>
    </p:extLst>
  </p:cmAuthor>
  <p:cmAuthor id="2" name="Wendy Simms" initials="WS" lastIdx="82" clrIdx="1">
    <p:extLst>
      <p:ext uri="{19B8F6BF-5375-455C-9EA6-DF929625EA0E}">
        <p15:presenceInfo xmlns:p15="http://schemas.microsoft.com/office/powerpoint/2012/main" userId="S-1-5-21-348792977-269824957-5522801-1055" providerId="AD"/>
      </p:ext>
    </p:extLst>
  </p:cmAuthor>
  <p:cmAuthor id="3" name="Chante Douglas" initials="CD" lastIdx="2" clrIdx="2">
    <p:extLst>
      <p:ext uri="{19B8F6BF-5375-455C-9EA6-DF929625EA0E}">
        <p15:presenceInfo xmlns:p15="http://schemas.microsoft.com/office/powerpoint/2012/main" userId="S-1-5-21-348792977-269824957-5522801-14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B8F"/>
    <a:srgbClr val="575A5D"/>
    <a:srgbClr val="E5D115"/>
    <a:srgbClr val="C3763B"/>
    <a:srgbClr val="A8BA46"/>
    <a:srgbClr val="81AFAC"/>
    <a:srgbClr val="8AB9B4"/>
    <a:srgbClr val="B2C348"/>
    <a:srgbClr val="555A5E"/>
    <a:srgbClr val="4F5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02" autoAdjust="0"/>
    <p:restoredTop sz="86391" autoAdjust="0"/>
  </p:normalViewPr>
  <p:slideViewPr>
    <p:cSldViewPr snapToGrid="0" snapToObjects="1">
      <p:cViewPr>
        <p:scale>
          <a:sx n="100" d="100"/>
          <a:sy n="100" d="100"/>
        </p:scale>
        <p:origin x="760" y="136"/>
      </p:cViewPr>
      <p:guideLst>
        <p:guide orient="horz" pos="2160"/>
        <p:guide pos="2880"/>
      </p:guideLst>
    </p:cSldViewPr>
  </p:slideViewPr>
  <p:notesTextViewPr>
    <p:cViewPr>
      <p:scale>
        <a:sx n="105" d="100"/>
        <a:sy n="10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commentAuthors" Target="commentAuthor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CC79A7-85C3-4172-8E82-DBB1BF51816C}" type="datetimeFigureOut">
              <a:rPr lang="en-US" smtClean="0"/>
              <a:t>2/18/19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C9FD80-6B28-404C-A777-8D389E2DE5DA}" type="slidenum">
              <a:rPr lang="en-US" smtClean="0"/>
              <a:t>‹#›</a:t>
            </a:fld>
            <a:endParaRPr lang="en-US" dirty="0"/>
          </a:p>
        </p:txBody>
      </p:sp>
    </p:spTree>
    <p:extLst>
      <p:ext uri="{BB962C8B-B14F-4D97-AF65-F5344CB8AC3E}">
        <p14:creationId xmlns:p14="http://schemas.microsoft.com/office/powerpoint/2010/main" val="131500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review client billing methods and how client fee structures may inform project, campaign, retainer or advance billing decisions in WMJ. We’ll review past FMP terminology and how it translates to the WMJ terminology. </a:t>
            </a:r>
          </a:p>
          <a:p>
            <a:endParaRPr lang="en-US" dirty="0"/>
          </a:p>
          <a:p>
            <a:r>
              <a:rPr lang="en-US" dirty="0"/>
              <a:t>Understanding client fee structures is an important part of your role as an account manager at Marriner. You must be able to confidently explain these details to clients that request customized billing that may not be within our agency accounting practices.</a:t>
            </a:r>
          </a:p>
          <a:p>
            <a:endParaRPr lang="en-US" dirty="0"/>
          </a:p>
          <a:p>
            <a:r>
              <a:rPr lang="en-US" dirty="0"/>
              <a:t>All of the material (including client fee structures and examples) is highly confidential and should not be shared with anyone.</a:t>
            </a:r>
          </a:p>
        </p:txBody>
      </p:sp>
      <p:sp>
        <p:nvSpPr>
          <p:cNvPr id="4" name="Slide Number Placeholder 3"/>
          <p:cNvSpPr>
            <a:spLocks noGrp="1"/>
          </p:cNvSpPr>
          <p:nvPr>
            <p:ph type="sldNum" sz="quarter" idx="5"/>
          </p:nvPr>
        </p:nvSpPr>
        <p:spPr/>
        <p:txBody>
          <a:bodyPr/>
          <a:lstStyle/>
          <a:p>
            <a:fld id="{C8C9FD80-6B28-404C-A777-8D389E2DE5DA}" type="slidenum">
              <a:rPr lang="en-US" smtClean="0"/>
              <a:t>1</a:t>
            </a:fld>
            <a:endParaRPr lang="en-US" dirty="0"/>
          </a:p>
        </p:txBody>
      </p:sp>
    </p:spTree>
    <p:extLst>
      <p:ext uri="{BB962C8B-B14F-4D97-AF65-F5344CB8AC3E}">
        <p14:creationId xmlns:p14="http://schemas.microsoft.com/office/powerpoint/2010/main" val="410032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16</a:t>
            </a:fld>
            <a:endParaRPr lang="en-US" dirty="0"/>
          </a:p>
        </p:txBody>
      </p:sp>
    </p:spTree>
    <p:extLst>
      <p:ext uri="{BB962C8B-B14F-4D97-AF65-F5344CB8AC3E}">
        <p14:creationId xmlns:p14="http://schemas.microsoft.com/office/powerpoint/2010/main" val="239301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17</a:t>
            </a:fld>
            <a:endParaRPr lang="en-US" dirty="0"/>
          </a:p>
        </p:txBody>
      </p:sp>
    </p:spTree>
    <p:extLst>
      <p:ext uri="{BB962C8B-B14F-4D97-AF65-F5344CB8AC3E}">
        <p14:creationId xmlns:p14="http://schemas.microsoft.com/office/powerpoint/2010/main" val="1553712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Production will receive. </a:t>
            </a:r>
          </a:p>
        </p:txBody>
      </p:sp>
      <p:sp>
        <p:nvSpPr>
          <p:cNvPr id="4" name="Slide Number Placeholder 3"/>
          <p:cNvSpPr>
            <a:spLocks noGrp="1"/>
          </p:cNvSpPr>
          <p:nvPr>
            <p:ph type="sldNum" sz="quarter" idx="5"/>
          </p:nvPr>
        </p:nvSpPr>
        <p:spPr/>
        <p:txBody>
          <a:bodyPr/>
          <a:lstStyle/>
          <a:p>
            <a:fld id="{C8C9FD80-6B28-404C-A777-8D389E2DE5DA}" type="slidenum">
              <a:rPr lang="en-US" smtClean="0"/>
              <a:t>18</a:t>
            </a:fld>
            <a:endParaRPr lang="en-US" dirty="0"/>
          </a:p>
        </p:txBody>
      </p:sp>
    </p:spTree>
    <p:extLst>
      <p:ext uri="{BB962C8B-B14F-4D97-AF65-F5344CB8AC3E}">
        <p14:creationId xmlns:p14="http://schemas.microsoft.com/office/powerpoint/2010/main" val="392107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19</a:t>
            </a:fld>
            <a:endParaRPr lang="en-US" dirty="0"/>
          </a:p>
        </p:txBody>
      </p:sp>
    </p:spTree>
    <p:extLst>
      <p:ext uri="{BB962C8B-B14F-4D97-AF65-F5344CB8AC3E}">
        <p14:creationId xmlns:p14="http://schemas.microsoft.com/office/powerpoint/2010/main" val="195100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Status, stays in Define until the estimate is approved. Then it’s moved to Production to push assignments to the team.</a:t>
            </a:r>
          </a:p>
          <a:p>
            <a:r>
              <a:rPr lang="en-US" dirty="0"/>
              <a:t>If the Total Budget = $0.00 but there is an estimate, it means the estimate is not approved and the project is not ready for creative to work on.</a:t>
            </a:r>
          </a:p>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20</a:t>
            </a:fld>
            <a:endParaRPr lang="en-US" dirty="0"/>
          </a:p>
        </p:txBody>
      </p:sp>
    </p:spTree>
    <p:extLst>
      <p:ext uri="{BB962C8B-B14F-4D97-AF65-F5344CB8AC3E}">
        <p14:creationId xmlns:p14="http://schemas.microsoft.com/office/powerpoint/2010/main" val="396277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21</a:t>
            </a:fld>
            <a:endParaRPr lang="en-US" dirty="0"/>
          </a:p>
        </p:txBody>
      </p:sp>
    </p:spTree>
    <p:extLst>
      <p:ext uri="{BB962C8B-B14F-4D97-AF65-F5344CB8AC3E}">
        <p14:creationId xmlns:p14="http://schemas.microsoft.com/office/powerpoint/2010/main" val="2584424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23</a:t>
            </a:fld>
            <a:endParaRPr lang="en-US" dirty="0"/>
          </a:p>
        </p:txBody>
      </p:sp>
    </p:spTree>
    <p:extLst>
      <p:ext uri="{BB962C8B-B14F-4D97-AF65-F5344CB8AC3E}">
        <p14:creationId xmlns:p14="http://schemas.microsoft.com/office/powerpoint/2010/main" val="168990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24</a:t>
            </a:fld>
            <a:endParaRPr lang="en-US" dirty="0"/>
          </a:p>
        </p:txBody>
      </p:sp>
    </p:spTree>
    <p:extLst>
      <p:ext uri="{BB962C8B-B14F-4D97-AF65-F5344CB8AC3E}">
        <p14:creationId xmlns:p14="http://schemas.microsoft.com/office/powerpoint/2010/main" val="312919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25</a:t>
            </a:fld>
            <a:endParaRPr lang="en-US" dirty="0"/>
          </a:p>
        </p:txBody>
      </p:sp>
    </p:spTree>
    <p:extLst>
      <p:ext uri="{BB962C8B-B14F-4D97-AF65-F5344CB8AC3E}">
        <p14:creationId xmlns:p14="http://schemas.microsoft.com/office/powerpoint/2010/main" val="296233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26</a:t>
            </a:fld>
            <a:endParaRPr lang="en-US" dirty="0"/>
          </a:p>
        </p:txBody>
      </p:sp>
    </p:spTree>
    <p:extLst>
      <p:ext uri="{BB962C8B-B14F-4D97-AF65-F5344CB8AC3E}">
        <p14:creationId xmlns:p14="http://schemas.microsoft.com/office/powerpoint/2010/main" val="13671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a:t>
            </a:fld>
            <a:endParaRPr lang="en-US" dirty="0"/>
          </a:p>
        </p:txBody>
      </p:sp>
    </p:spTree>
    <p:extLst>
      <p:ext uri="{BB962C8B-B14F-4D97-AF65-F5344CB8AC3E}">
        <p14:creationId xmlns:p14="http://schemas.microsoft.com/office/powerpoint/2010/main" val="426073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27</a:t>
            </a:fld>
            <a:endParaRPr lang="en-US" dirty="0"/>
          </a:p>
        </p:txBody>
      </p:sp>
    </p:spTree>
    <p:extLst>
      <p:ext uri="{BB962C8B-B14F-4D97-AF65-F5344CB8AC3E}">
        <p14:creationId xmlns:p14="http://schemas.microsoft.com/office/powerpoint/2010/main" val="349061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28</a:t>
            </a:fld>
            <a:endParaRPr lang="en-US" dirty="0"/>
          </a:p>
        </p:txBody>
      </p:sp>
    </p:spTree>
    <p:extLst>
      <p:ext uri="{BB962C8B-B14F-4D97-AF65-F5344CB8AC3E}">
        <p14:creationId xmlns:p14="http://schemas.microsoft.com/office/powerpoint/2010/main" val="2145191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29</a:t>
            </a:fld>
            <a:endParaRPr lang="en-US" dirty="0"/>
          </a:p>
        </p:txBody>
      </p:sp>
    </p:spTree>
    <p:extLst>
      <p:ext uri="{BB962C8B-B14F-4D97-AF65-F5344CB8AC3E}">
        <p14:creationId xmlns:p14="http://schemas.microsoft.com/office/powerpoint/2010/main" val="238470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30</a:t>
            </a:fld>
            <a:endParaRPr lang="en-US" dirty="0"/>
          </a:p>
        </p:txBody>
      </p:sp>
    </p:spTree>
    <p:extLst>
      <p:ext uri="{BB962C8B-B14F-4D97-AF65-F5344CB8AC3E}">
        <p14:creationId xmlns:p14="http://schemas.microsoft.com/office/powerpoint/2010/main" val="123424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31</a:t>
            </a:fld>
            <a:endParaRPr lang="en-US" dirty="0"/>
          </a:p>
        </p:txBody>
      </p:sp>
    </p:spTree>
    <p:extLst>
      <p:ext uri="{BB962C8B-B14F-4D97-AF65-F5344CB8AC3E}">
        <p14:creationId xmlns:p14="http://schemas.microsoft.com/office/powerpoint/2010/main" val="195509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32</a:t>
            </a:fld>
            <a:endParaRPr lang="en-US" dirty="0"/>
          </a:p>
        </p:txBody>
      </p:sp>
    </p:spTree>
    <p:extLst>
      <p:ext uri="{BB962C8B-B14F-4D97-AF65-F5344CB8AC3E}">
        <p14:creationId xmlns:p14="http://schemas.microsoft.com/office/powerpoint/2010/main" val="178388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33</a:t>
            </a:fld>
            <a:endParaRPr lang="en-US" dirty="0"/>
          </a:p>
        </p:txBody>
      </p:sp>
    </p:spTree>
    <p:extLst>
      <p:ext uri="{BB962C8B-B14F-4D97-AF65-F5344CB8AC3E}">
        <p14:creationId xmlns:p14="http://schemas.microsoft.com/office/powerpoint/2010/main" val="1325227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34</a:t>
            </a:fld>
            <a:endParaRPr lang="en-US" dirty="0"/>
          </a:p>
        </p:txBody>
      </p:sp>
    </p:spTree>
    <p:extLst>
      <p:ext uri="{BB962C8B-B14F-4D97-AF65-F5344CB8AC3E}">
        <p14:creationId xmlns:p14="http://schemas.microsoft.com/office/powerpoint/2010/main" val="263362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35</a:t>
            </a:fld>
            <a:endParaRPr lang="en-US" dirty="0"/>
          </a:p>
        </p:txBody>
      </p:sp>
    </p:spTree>
    <p:extLst>
      <p:ext uri="{BB962C8B-B14F-4D97-AF65-F5344CB8AC3E}">
        <p14:creationId xmlns:p14="http://schemas.microsoft.com/office/powerpoint/2010/main" val="2503449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36</a:t>
            </a:fld>
            <a:endParaRPr lang="en-US" dirty="0"/>
          </a:p>
        </p:txBody>
      </p:sp>
    </p:spTree>
    <p:extLst>
      <p:ext uri="{BB962C8B-B14F-4D97-AF65-F5344CB8AC3E}">
        <p14:creationId xmlns:p14="http://schemas.microsoft.com/office/powerpoint/2010/main" val="69229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4</a:t>
            </a:fld>
            <a:endParaRPr lang="en-US" dirty="0"/>
          </a:p>
        </p:txBody>
      </p:sp>
    </p:spTree>
    <p:extLst>
      <p:ext uri="{BB962C8B-B14F-4D97-AF65-F5344CB8AC3E}">
        <p14:creationId xmlns:p14="http://schemas.microsoft.com/office/powerpoint/2010/main" val="251112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jobs NOT needing server folders will be noted.</a:t>
            </a:r>
          </a:p>
        </p:txBody>
      </p:sp>
      <p:sp>
        <p:nvSpPr>
          <p:cNvPr id="4" name="Slide Number Placeholder 3"/>
          <p:cNvSpPr>
            <a:spLocks noGrp="1"/>
          </p:cNvSpPr>
          <p:nvPr>
            <p:ph type="sldNum" sz="quarter" idx="5"/>
          </p:nvPr>
        </p:nvSpPr>
        <p:spPr/>
        <p:txBody>
          <a:bodyPr/>
          <a:lstStyle/>
          <a:p>
            <a:fld id="{C8C9FD80-6B28-404C-A777-8D389E2DE5DA}" type="slidenum">
              <a:rPr lang="en-US" smtClean="0"/>
              <a:t>37</a:t>
            </a:fld>
            <a:endParaRPr lang="en-US" dirty="0"/>
          </a:p>
        </p:txBody>
      </p:sp>
    </p:spTree>
    <p:extLst>
      <p:ext uri="{BB962C8B-B14F-4D97-AF65-F5344CB8AC3E}">
        <p14:creationId xmlns:p14="http://schemas.microsoft.com/office/powerpoint/2010/main" val="374109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highly confidential.</a:t>
            </a:r>
          </a:p>
        </p:txBody>
      </p:sp>
      <p:sp>
        <p:nvSpPr>
          <p:cNvPr id="4" name="Slide Number Placeholder 3"/>
          <p:cNvSpPr>
            <a:spLocks noGrp="1"/>
          </p:cNvSpPr>
          <p:nvPr>
            <p:ph type="sldNum" sz="quarter" idx="5"/>
          </p:nvPr>
        </p:nvSpPr>
        <p:spPr/>
        <p:txBody>
          <a:bodyPr/>
          <a:lstStyle/>
          <a:p>
            <a:fld id="{C8C9FD80-6B28-404C-A777-8D389E2DE5DA}" type="slidenum">
              <a:rPr lang="en-US" smtClean="0"/>
              <a:t>5</a:t>
            </a:fld>
            <a:endParaRPr lang="en-US" dirty="0"/>
          </a:p>
        </p:txBody>
      </p:sp>
    </p:spTree>
    <p:extLst>
      <p:ext uri="{BB962C8B-B14F-4D97-AF65-F5344CB8AC3E}">
        <p14:creationId xmlns:p14="http://schemas.microsoft.com/office/powerpoint/2010/main" val="16360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6</a:t>
            </a:fld>
            <a:endParaRPr lang="en-US" dirty="0"/>
          </a:p>
        </p:txBody>
      </p:sp>
    </p:spTree>
    <p:extLst>
      <p:ext uri="{BB962C8B-B14F-4D97-AF65-F5344CB8AC3E}">
        <p14:creationId xmlns:p14="http://schemas.microsoft.com/office/powerpoint/2010/main" val="197392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11</a:t>
            </a:fld>
            <a:endParaRPr lang="en-US" dirty="0"/>
          </a:p>
        </p:txBody>
      </p:sp>
    </p:spTree>
    <p:extLst>
      <p:ext uri="{BB962C8B-B14F-4D97-AF65-F5344CB8AC3E}">
        <p14:creationId xmlns:p14="http://schemas.microsoft.com/office/powerpoint/2010/main" val="281987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12</a:t>
            </a:fld>
            <a:endParaRPr lang="en-US" dirty="0"/>
          </a:p>
        </p:txBody>
      </p:sp>
    </p:spTree>
    <p:extLst>
      <p:ext uri="{BB962C8B-B14F-4D97-AF65-F5344CB8AC3E}">
        <p14:creationId xmlns:p14="http://schemas.microsoft.com/office/powerpoint/2010/main" val="105763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will associate your project with one of these project types when the project is opened.</a:t>
            </a:r>
          </a:p>
        </p:txBody>
      </p:sp>
      <p:sp>
        <p:nvSpPr>
          <p:cNvPr id="4" name="Slide Number Placeholder 3"/>
          <p:cNvSpPr>
            <a:spLocks noGrp="1"/>
          </p:cNvSpPr>
          <p:nvPr>
            <p:ph type="sldNum" sz="quarter" idx="5"/>
          </p:nvPr>
        </p:nvSpPr>
        <p:spPr/>
        <p:txBody>
          <a:bodyPr/>
          <a:lstStyle/>
          <a:p>
            <a:fld id="{C8C9FD80-6B28-404C-A777-8D389E2DE5DA}" type="slidenum">
              <a:rPr lang="en-US" smtClean="0"/>
              <a:t>13</a:t>
            </a:fld>
            <a:endParaRPr lang="en-US" dirty="0"/>
          </a:p>
        </p:txBody>
      </p:sp>
    </p:spTree>
    <p:extLst>
      <p:ext uri="{BB962C8B-B14F-4D97-AF65-F5344CB8AC3E}">
        <p14:creationId xmlns:p14="http://schemas.microsoft.com/office/powerpoint/2010/main" val="94613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C9FD80-6B28-404C-A777-8D389E2DE5DA}" type="slidenum">
              <a:rPr lang="en-US" smtClean="0"/>
              <a:t>14</a:t>
            </a:fld>
            <a:endParaRPr lang="en-US" dirty="0"/>
          </a:p>
        </p:txBody>
      </p:sp>
    </p:spTree>
    <p:extLst>
      <p:ext uri="{BB962C8B-B14F-4D97-AF65-F5344CB8AC3E}">
        <p14:creationId xmlns:p14="http://schemas.microsoft.com/office/powerpoint/2010/main" val="7430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78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Bulle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a:spcBef>
                <a:spcPts val="0"/>
              </a:spcBef>
              <a:spcAft>
                <a:spcPts val="1200"/>
              </a:spcAft>
              <a:defRPr sz="1800">
                <a:solidFill>
                  <a:schemeClr val="accent2"/>
                </a:solidFill>
              </a:defRPr>
            </a:lvl1pPr>
            <a:lvl2pPr>
              <a:spcBef>
                <a:spcPts val="0"/>
              </a:spcBef>
              <a:spcAft>
                <a:spcPts val="1200"/>
              </a:spcAft>
              <a:defRPr sz="1800">
                <a:solidFill>
                  <a:schemeClr val="accent2"/>
                </a:solidFill>
              </a:defRPr>
            </a:lvl2pPr>
            <a:lvl3pPr>
              <a:spcBef>
                <a:spcPts val="0"/>
              </a:spcBef>
              <a:spcAft>
                <a:spcPts val="1200"/>
              </a:spcAft>
              <a:defRPr sz="1800">
                <a:solidFill>
                  <a:schemeClr val="accent2"/>
                </a:solidFill>
              </a:defRPr>
            </a:lvl3pPr>
            <a:lvl4pPr>
              <a:spcBef>
                <a:spcPts val="0"/>
              </a:spcBef>
              <a:spcAft>
                <a:spcPts val="1200"/>
              </a:spcAft>
              <a:defRPr sz="1800">
                <a:solidFill>
                  <a:schemeClr val="accent2"/>
                </a:solidFill>
              </a:defRPr>
            </a:lvl4pPr>
            <a:lvl5pPr>
              <a:spcBef>
                <a:spcPts val="0"/>
              </a:spcBef>
              <a:spcAft>
                <a:spcPts val="1200"/>
              </a:spcAft>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baseline="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5"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425319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Photo Caption">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210733"/>
            <a:ext cx="5486400" cy="4796777"/>
          </a:xfrm>
          <a:prstGeom prst="rect">
            <a:avLst/>
          </a:prstGeom>
        </p:spPr>
        <p:txBody>
          <a:bodyPr anchor="ctr" anchorCtr="1"/>
          <a:lstStyle>
            <a:lvl1pPr marL="0" indent="0" algn="ctr">
              <a:buNone/>
              <a:defRPr sz="1800">
                <a:solidFill>
                  <a:srgbClr val="575A5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a:t>
            </a:r>
          </a:p>
        </p:txBody>
      </p:sp>
      <p:sp>
        <p:nvSpPr>
          <p:cNvPr id="5" name="Content Placeholder 2"/>
          <p:cNvSpPr>
            <a:spLocks noGrp="1"/>
          </p:cNvSpPr>
          <p:nvPr>
            <p:ph idx="10" hasCustomPrompt="1"/>
          </p:nvPr>
        </p:nvSpPr>
        <p:spPr>
          <a:xfrm>
            <a:off x="5706776" y="1210733"/>
            <a:ext cx="3200158" cy="4796778"/>
          </a:xfrm>
          <a:prstGeom prst="rect">
            <a:avLst/>
          </a:prstGeom>
        </p:spPr>
        <p:txBody>
          <a:bodyPr anchor="ctr"/>
          <a:lstStyle>
            <a:lvl1pPr marL="0" indent="0" algn="l">
              <a:lnSpc>
                <a:spcPct val="150000"/>
              </a:lnSpc>
              <a:spcBef>
                <a:spcPts val="0"/>
              </a:spcBef>
              <a:buNone/>
              <a:defRPr sz="1400" i="1" baseline="0">
                <a:solidFill>
                  <a:srgbClr val="575A5D"/>
                </a:solidFill>
              </a:defRPr>
            </a:lvl1pPr>
            <a:lvl2pPr>
              <a:buNone/>
              <a:defRPr/>
            </a:lvl2pPr>
            <a:lvl3pPr>
              <a:buNone/>
              <a:defRPr/>
            </a:lvl3pPr>
            <a:lvl4pPr>
              <a:buNone/>
              <a:defRPr/>
            </a:lvl4pPr>
            <a:lvl5pPr>
              <a:buNone/>
              <a:defRPr/>
            </a:lvl5pPr>
          </a:lstStyle>
          <a:p>
            <a:pPr lvl="0"/>
            <a:r>
              <a:rPr lang="en-US" dirty="0"/>
              <a:t>click to add caption</a:t>
            </a:r>
          </a:p>
        </p:txBody>
      </p:sp>
      <p:sp>
        <p:nvSpPr>
          <p:cNvPr id="6" name="Text Placeholder 5"/>
          <p:cNvSpPr>
            <a:spLocks noGrp="1"/>
          </p:cNvSpPr>
          <p:nvPr>
            <p:ph type="body" sz="quarter" idx="11"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221201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Photo Side Bar">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329268"/>
            <a:ext cx="5621188"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0" hasCustomPrompt="1"/>
          </p:nvPr>
        </p:nvSpPr>
        <p:spPr>
          <a:xfrm>
            <a:off x="457201" y="6400804"/>
            <a:ext cx="5206999"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9" name="Picture Placeholder 5"/>
          <p:cNvSpPr>
            <a:spLocks noGrp="1"/>
          </p:cNvSpPr>
          <p:nvPr>
            <p:ph type="pic" sz="quarter" idx="11" hasCustomPrompt="1"/>
          </p:nvPr>
        </p:nvSpPr>
        <p:spPr>
          <a:xfrm>
            <a:off x="6383866" y="0"/>
            <a:ext cx="2760133" cy="685800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0"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lvl1pPr>
              <a:defRPr/>
            </a:lvl1pPr>
          </a:lstStyle>
          <a:p>
            <a:r>
              <a:rPr lang="en-US" dirty="0"/>
              <a:t>click to add title</a:t>
            </a:r>
          </a:p>
        </p:txBody>
      </p:sp>
    </p:spTree>
    <p:extLst>
      <p:ext uri="{BB962C8B-B14F-4D97-AF65-F5344CB8AC3E}">
        <p14:creationId xmlns:p14="http://schemas.microsoft.com/office/powerpoint/2010/main" val="658793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5"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364192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 Bulle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a:spcBef>
                <a:spcPts val="0"/>
              </a:spcBef>
              <a:spcAft>
                <a:spcPts val="1200"/>
              </a:spcAft>
              <a:defRPr sz="1800">
                <a:solidFill>
                  <a:schemeClr val="accent2"/>
                </a:solidFill>
              </a:defRPr>
            </a:lvl1pPr>
            <a:lvl2pPr>
              <a:spcBef>
                <a:spcPts val="0"/>
              </a:spcBef>
              <a:spcAft>
                <a:spcPts val="1200"/>
              </a:spcAft>
              <a:defRPr sz="1800">
                <a:solidFill>
                  <a:schemeClr val="accent2"/>
                </a:solidFill>
              </a:defRPr>
            </a:lvl2pPr>
            <a:lvl3pPr>
              <a:spcBef>
                <a:spcPts val="0"/>
              </a:spcBef>
              <a:spcAft>
                <a:spcPts val="1200"/>
              </a:spcAft>
              <a:defRPr sz="1800">
                <a:solidFill>
                  <a:schemeClr val="accent2"/>
                </a:solidFill>
              </a:defRPr>
            </a:lvl3pPr>
            <a:lvl4pPr>
              <a:spcBef>
                <a:spcPts val="0"/>
              </a:spcBef>
              <a:spcAft>
                <a:spcPts val="1200"/>
              </a:spcAft>
              <a:defRPr sz="1800">
                <a:solidFill>
                  <a:schemeClr val="accent2"/>
                </a:solidFill>
              </a:defRPr>
            </a:lvl4pPr>
            <a:lvl5pPr>
              <a:spcBef>
                <a:spcPts val="0"/>
              </a:spcBef>
              <a:spcAft>
                <a:spcPts val="1200"/>
              </a:spcAft>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baseline="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33195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le Header Wid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089067"/>
            <a:ext cx="9144000" cy="4659704"/>
          </a:xfrm>
          <a:prstGeom prst="rect">
            <a:avLst/>
          </a:prstGeom>
        </p:spPr>
        <p:txBody>
          <a:bodyPr anchor="ctr"/>
          <a:lstStyle>
            <a:lvl1pPr marL="0" indent="0" algn="ctr">
              <a:buNone/>
              <a:defRPr sz="14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a:t>
            </a:r>
          </a:p>
        </p:txBody>
      </p:sp>
      <p:sp>
        <p:nvSpPr>
          <p:cNvPr id="9"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
        <p:nvSpPr>
          <p:cNvPr id="13" name="Text Placeholder 12"/>
          <p:cNvSpPr>
            <a:spLocks noGrp="1"/>
          </p:cNvSpPr>
          <p:nvPr>
            <p:ph type="body" sz="quarter" idx="12" hasCustomPrompt="1"/>
          </p:nvPr>
        </p:nvSpPr>
        <p:spPr>
          <a:xfrm>
            <a:off x="592667" y="6387107"/>
            <a:ext cx="7987416" cy="329788"/>
          </a:xfrm>
          <a:prstGeom prst="rect">
            <a:avLst/>
          </a:prstGeom>
        </p:spPr>
        <p:txBody>
          <a:bodyPr vert="horz"/>
          <a:lstStyle>
            <a:lvl1pPr algn="r">
              <a:buFont typeface="Arial"/>
              <a:buNone/>
              <a:defRPr>
                <a:solidFill>
                  <a:srgbClr val="575A5D"/>
                </a:solidFill>
              </a:defRPr>
            </a:lvl1pPr>
            <a:lvl2pPr algn="r">
              <a:buFont typeface="Arial"/>
              <a:buNone/>
              <a:defRPr>
                <a:solidFill>
                  <a:schemeClr val="bg1">
                    <a:lumMod val="50000"/>
                  </a:schemeClr>
                </a:solidFill>
              </a:defRPr>
            </a:lvl2pPr>
            <a:lvl3pPr algn="r">
              <a:buFont typeface="Arial"/>
              <a:buNone/>
              <a:defRPr>
                <a:solidFill>
                  <a:schemeClr val="bg1">
                    <a:lumMod val="50000"/>
                  </a:schemeClr>
                </a:solidFill>
              </a:defRPr>
            </a:lvl3pPr>
            <a:lvl4pPr algn="r">
              <a:buFont typeface="Arial"/>
              <a:buNone/>
              <a:defRPr>
                <a:solidFill>
                  <a:schemeClr val="bg1">
                    <a:lumMod val="50000"/>
                  </a:schemeClr>
                </a:solidFill>
              </a:defRPr>
            </a:lvl4pPr>
            <a:lvl5pPr algn="r">
              <a:buFont typeface="Arial"/>
              <a:buNone/>
              <a:defRPr>
                <a:solidFill>
                  <a:schemeClr val="bg1">
                    <a:lumMod val="50000"/>
                  </a:schemeClr>
                </a:solidFill>
              </a:defRPr>
            </a:lvl5pPr>
          </a:lstStyle>
          <a:p>
            <a:pPr lvl="0"/>
            <a:r>
              <a:rPr lang="en-US" dirty="0"/>
              <a:t>add client name  |  add project name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5"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386494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Bleed Caption">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6172200" cy="6858000"/>
          </a:xfrm>
          <a:prstGeom prst="rect">
            <a:avLst/>
          </a:prstGeom>
        </p:spPr>
        <p:txBody>
          <a:bodyPr vert="horz" anchor="ctr" anchorCtr="0"/>
          <a:lstStyle>
            <a:lvl1pPr marL="0" indent="0" algn="ctr">
              <a:buNone/>
              <a:defRPr sz="1800" baseline="0"/>
            </a:lvl1pPr>
          </a:lstStyle>
          <a:p>
            <a:r>
              <a:rPr lang="en-US" dirty="0"/>
              <a:t>insert photo</a:t>
            </a:r>
          </a:p>
        </p:txBody>
      </p:sp>
      <p:sp>
        <p:nvSpPr>
          <p:cNvPr id="9" name="Content Placeholder 2"/>
          <p:cNvSpPr>
            <a:spLocks noGrp="1"/>
          </p:cNvSpPr>
          <p:nvPr>
            <p:ph idx="11" hasCustomPrompt="1"/>
          </p:nvPr>
        </p:nvSpPr>
        <p:spPr>
          <a:xfrm>
            <a:off x="6366934" y="567267"/>
            <a:ext cx="2387600" cy="5715000"/>
          </a:xfrm>
          <a:prstGeom prst="rect">
            <a:avLst/>
          </a:prstGeom>
        </p:spPr>
        <p:txBody>
          <a:bodyPr anchor="ctr"/>
          <a:lstStyle>
            <a:lvl1pPr marL="0" indent="-192024" algn="l">
              <a:spcBef>
                <a:spcPts val="0"/>
              </a:spcBef>
              <a:spcAft>
                <a:spcPts val="1200"/>
              </a:spcAft>
              <a:buFont typeface="Arial"/>
              <a:buChar char="•"/>
              <a:defRPr sz="1400">
                <a:solidFill>
                  <a:srgbClr val="575A5D"/>
                </a:solidFill>
              </a:defRPr>
            </a:lvl1pPr>
            <a:lvl2pPr>
              <a:buNone/>
              <a:defRPr/>
            </a:lvl2pPr>
            <a:lvl3pPr>
              <a:buNone/>
              <a:defRPr/>
            </a:lvl3pPr>
            <a:lvl4pPr>
              <a:buNone/>
              <a:defRPr/>
            </a:lvl4pPr>
            <a:lvl5pPr>
              <a:buNone/>
              <a:defRPr/>
            </a:lvl5pPr>
          </a:lstStyle>
          <a:p>
            <a:pPr lvl="0"/>
            <a:r>
              <a:rPr lang="en-US" dirty="0"/>
              <a:t>click to add bullets</a:t>
            </a:r>
          </a:p>
        </p:txBody>
      </p:sp>
      <p:pic>
        <p:nvPicPr>
          <p:cNvPr id="10" name="MMC 2014_LOGO-CircleOnly_p604_425c-4C.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
        <p:nvSpPr>
          <p:cNvPr id="5" name="Oval 4"/>
          <p:cNvSpPr/>
          <p:nvPr userDrawn="1"/>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46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Horizontal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2196" y="3123513"/>
            <a:ext cx="4673604" cy="566738"/>
          </a:xfrm>
          <a:prstGeom prst="rect">
            <a:avLst/>
          </a:prstGeom>
        </p:spPr>
        <p:txBody>
          <a:bodyPr anchor="ctr" anchorCtr="0"/>
          <a:lstStyle>
            <a:lvl1pPr algn="l">
              <a:defRPr sz="2000" b="0" baseline="0">
                <a:solidFill>
                  <a:srgbClr val="575A5D"/>
                </a:solidFill>
              </a:defRPr>
            </a:lvl1pPr>
          </a:lstStyle>
          <a:p>
            <a:r>
              <a:rPr lang="en-US" dirty="0"/>
              <a:t>click to enter project name | date</a:t>
            </a:r>
          </a:p>
        </p:txBody>
      </p:sp>
      <p:sp>
        <p:nvSpPr>
          <p:cNvPr id="3" name="Picture Placeholder 2"/>
          <p:cNvSpPr>
            <a:spLocks noGrp="1"/>
          </p:cNvSpPr>
          <p:nvPr>
            <p:ph type="pic" idx="1" hasCustomPrompt="1"/>
          </p:nvPr>
        </p:nvSpPr>
        <p:spPr>
          <a:xfrm>
            <a:off x="795866" y="2960694"/>
            <a:ext cx="2599269" cy="892377"/>
          </a:xfrm>
          <a:prstGeom prst="rect">
            <a:avLst/>
          </a:prstGeom>
        </p:spPr>
        <p:txBody>
          <a:bodyPr anchor="ctr" anchorCtr="1"/>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client logo</a:t>
            </a:r>
          </a:p>
        </p:txBody>
      </p:sp>
      <p:cxnSp>
        <p:nvCxnSpPr>
          <p:cNvPr id="4" name="Straight Connector 3"/>
          <p:cNvCxnSpPr/>
          <p:nvPr userDrawn="1"/>
        </p:nvCxnSpPr>
        <p:spPr>
          <a:xfrm>
            <a:off x="3555999" y="2921001"/>
            <a:ext cx="0" cy="971763"/>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42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Round Photo">
    <p:spTree>
      <p:nvGrpSpPr>
        <p:cNvPr id="1" name=""/>
        <p:cNvGrpSpPr/>
        <p:nvPr/>
      </p:nvGrpSpPr>
      <p:grpSpPr>
        <a:xfrm>
          <a:off x="0" y="0"/>
          <a:ext cx="0" cy="0"/>
          <a:chOff x="0" y="0"/>
          <a:chExt cx="0" cy="0"/>
        </a:xfrm>
      </p:grpSpPr>
      <p:sp>
        <p:nvSpPr>
          <p:cNvPr id="7" name="Content Placeholder 2"/>
          <p:cNvSpPr>
            <a:spLocks noGrp="1"/>
          </p:cNvSpPr>
          <p:nvPr>
            <p:ph idx="11" hasCustomPrompt="1"/>
          </p:nvPr>
        </p:nvSpPr>
        <p:spPr>
          <a:xfrm>
            <a:off x="474132" y="596899"/>
            <a:ext cx="3429000" cy="5715000"/>
          </a:xfrm>
          <a:prstGeom prst="rect">
            <a:avLst/>
          </a:prstGeom>
        </p:spPr>
        <p:txBody>
          <a:bodyPr anchor="ctr"/>
          <a:lstStyle>
            <a:lvl1pPr marL="285750" indent="-285750" algn="l">
              <a:spcBef>
                <a:spcPts val="0"/>
              </a:spcBef>
              <a:spcAft>
                <a:spcPts val="1200"/>
              </a:spcAft>
              <a:buFont typeface="Arial"/>
              <a:buChar char="•"/>
              <a:defRPr sz="1800">
                <a:solidFill>
                  <a:srgbClr val="575A5D"/>
                </a:solidFill>
              </a:defRPr>
            </a:lvl1pPr>
            <a:lvl2pPr>
              <a:buNone/>
              <a:defRPr/>
            </a:lvl2pPr>
            <a:lvl3pPr>
              <a:buNone/>
              <a:defRPr/>
            </a:lvl3pPr>
            <a:lvl4pPr>
              <a:buNone/>
              <a:defRPr/>
            </a:lvl4pPr>
            <a:lvl5pPr>
              <a:buNone/>
              <a:defRPr/>
            </a:lvl5pPr>
          </a:lstStyle>
          <a:p>
            <a:pPr lvl="0"/>
            <a:r>
              <a:rPr lang="en-US" dirty="0"/>
              <a:t>Click to add text</a:t>
            </a:r>
          </a:p>
        </p:txBody>
      </p:sp>
      <p:sp>
        <p:nvSpPr>
          <p:cNvPr id="9" name="Picture Placeholder 8"/>
          <p:cNvSpPr>
            <a:spLocks noGrp="1"/>
          </p:cNvSpPr>
          <p:nvPr>
            <p:ph type="pic" sz="quarter" idx="12" hasCustomPrompt="1"/>
          </p:nvPr>
        </p:nvSpPr>
        <p:spPr>
          <a:xfrm>
            <a:off x="4419598" y="598254"/>
            <a:ext cx="5709242" cy="5712291"/>
          </a:xfrm>
          <a:prstGeom prst="ellipse">
            <a:avLst/>
          </a:prstGeom>
        </p:spPr>
        <p:txBody>
          <a:bodyPr vert="horz" lIns="0" tIns="0" rIns="0" bIns="0" anchor="ctr" anchorCtr="0"/>
          <a:lstStyle>
            <a:lvl1pPr marL="0" indent="0" algn="ctr">
              <a:spcBef>
                <a:spcPts val="0"/>
              </a:spcBef>
              <a:buNone/>
              <a:defRPr sz="1800"/>
            </a:lvl1pPr>
          </a:lstStyle>
          <a:p>
            <a:r>
              <a:rPr lang="en-US" dirty="0"/>
              <a:t>insert photo</a:t>
            </a:r>
          </a:p>
        </p:txBody>
      </p:sp>
      <p:pic>
        <p:nvPicPr>
          <p:cNvPr id="17" name="MMC 2014_LOGO-CircleOnly_p604_425c-4C.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
        <p:nvSpPr>
          <p:cNvPr id="5" name="Oval 4"/>
          <p:cNvSpPr/>
          <p:nvPr userDrawn="1"/>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77184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eed Imag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4" name="Picture Placeholder 3"/>
          <p:cNvSpPr>
            <a:spLocks noGrp="1"/>
          </p:cNvSpPr>
          <p:nvPr>
            <p:ph type="pic" sz="quarter" idx="11" hasCustomPrompt="1"/>
          </p:nvPr>
        </p:nvSpPr>
        <p:spPr>
          <a:xfrm>
            <a:off x="0" y="0"/>
            <a:ext cx="9144000" cy="6240463"/>
          </a:xfrm>
          <a:prstGeom prst="rect">
            <a:avLst/>
          </a:prstGeom>
        </p:spPr>
        <p:txBody>
          <a:bodyPr vert="horz" anchor="ctr" anchorCtr="0"/>
          <a:lstStyle>
            <a:lvl1pPr marL="0" indent="0" algn="ctr">
              <a:buNone/>
              <a:defRPr sz="1800"/>
            </a:lvl1pPr>
          </a:lstStyle>
          <a:p>
            <a:r>
              <a:rPr lang="en-US" dirty="0"/>
              <a:t>insert photo</a:t>
            </a:r>
          </a:p>
        </p:txBody>
      </p:sp>
      <p:sp>
        <p:nvSpPr>
          <p:cNvPr id="5" name="Oval 4"/>
          <p:cNvSpPr/>
          <p:nvPr userDrawn="1"/>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Image Coll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3852333" cy="1633538"/>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9" name="Picture Placeholder 7"/>
          <p:cNvSpPr>
            <a:spLocks noGrp="1"/>
          </p:cNvSpPr>
          <p:nvPr>
            <p:ph type="pic" sz="quarter" idx="11" hasCustomPrompt="1"/>
          </p:nvPr>
        </p:nvSpPr>
        <p:spPr>
          <a:xfrm>
            <a:off x="0" y="1701274"/>
            <a:ext cx="3852333" cy="291306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0" name="Picture Placeholder 7"/>
          <p:cNvSpPr>
            <a:spLocks noGrp="1"/>
          </p:cNvSpPr>
          <p:nvPr>
            <p:ph type="pic" sz="quarter" idx="12" hasCustomPrompt="1"/>
          </p:nvPr>
        </p:nvSpPr>
        <p:spPr>
          <a:xfrm>
            <a:off x="0" y="4673600"/>
            <a:ext cx="3852333" cy="218455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1" name="Picture Placeholder 7"/>
          <p:cNvSpPr>
            <a:spLocks noGrp="1"/>
          </p:cNvSpPr>
          <p:nvPr>
            <p:ph type="pic" sz="quarter" idx="13" hasCustomPrompt="1"/>
          </p:nvPr>
        </p:nvSpPr>
        <p:spPr>
          <a:xfrm>
            <a:off x="3911600" y="0"/>
            <a:ext cx="5232400" cy="373380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3" name="Text Placeholder 12"/>
          <p:cNvSpPr>
            <a:spLocks noGrp="1"/>
          </p:cNvSpPr>
          <p:nvPr>
            <p:ph type="body" sz="quarter" idx="14" hasCustomPrompt="1"/>
          </p:nvPr>
        </p:nvSpPr>
        <p:spPr>
          <a:xfrm>
            <a:off x="3911600" y="3793597"/>
            <a:ext cx="5232400" cy="820737"/>
          </a:xfrm>
          <a:prstGeom prst="rect">
            <a:avLst/>
          </a:prstGeom>
          <a:solidFill>
            <a:schemeClr val="accent1"/>
          </a:solidFill>
        </p:spPr>
        <p:txBody>
          <a:bodyPr vert="horz" lIns="0" tIns="0" rIns="0" bIns="0" anchor="ctr" anchorCtr="0"/>
          <a:lstStyle>
            <a:lvl1pPr marL="182880" indent="0">
              <a:spcBef>
                <a:spcPts val="0"/>
              </a:spcBef>
              <a:buNone/>
              <a:defRPr sz="2400">
                <a:solidFill>
                  <a:schemeClr val="bg1"/>
                </a:solidFill>
              </a:defRPr>
            </a:lvl1pPr>
            <a:lvl2pPr marL="91440" indent="0">
              <a:spcBef>
                <a:spcPts val="0"/>
              </a:spcBef>
              <a:buNone/>
              <a:defRPr sz="2400"/>
            </a:lvl2pPr>
            <a:lvl3pPr marL="91440" indent="0">
              <a:spcBef>
                <a:spcPts val="0"/>
              </a:spcBef>
              <a:buNone/>
              <a:defRPr sz="2400"/>
            </a:lvl3pPr>
            <a:lvl4pPr marL="91440" indent="0">
              <a:spcBef>
                <a:spcPts val="0"/>
              </a:spcBef>
              <a:buNone/>
              <a:defRPr sz="2400"/>
            </a:lvl4pPr>
            <a:lvl5pPr marL="91440" indent="0">
              <a:spcBef>
                <a:spcPts val="0"/>
              </a:spcBef>
              <a:buNone/>
              <a:defRPr sz="2400"/>
            </a:lvl5pPr>
          </a:lstStyle>
          <a:p>
            <a:pPr lvl="0"/>
            <a:r>
              <a:rPr lang="en-US" dirty="0"/>
              <a:t>click to add text</a:t>
            </a:r>
          </a:p>
        </p:txBody>
      </p:sp>
      <p:sp>
        <p:nvSpPr>
          <p:cNvPr id="14" name="Picture Placeholder 7"/>
          <p:cNvSpPr>
            <a:spLocks noGrp="1"/>
          </p:cNvSpPr>
          <p:nvPr>
            <p:ph type="pic" sz="quarter" idx="15" hasCustomPrompt="1"/>
          </p:nvPr>
        </p:nvSpPr>
        <p:spPr>
          <a:xfrm>
            <a:off x="3911600" y="4664306"/>
            <a:ext cx="5232400" cy="2193694"/>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Tree>
    <p:extLst>
      <p:ext uri="{BB962C8B-B14F-4D97-AF65-F5344CB8AC3E}">
        <p14:creationId xmlns:p14="http://schemas.microsoft.com/office/powerpoint/2010/main" val="1522484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918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3953792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eak Go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3678462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a:spcBef>
                <a:spcPts val="0"/>
              </a:spcBef>
              <a:spcAft>
                <a:spcPts val="1200"/>
              </a:spcAft>
              <a:defRPr sz="1800">
                <a:solidFill>
                  <a:schemeClr val="accent2"/>
                </a:solidFill>
              </a:defRPr>
            </a:lvl1pPr>
            <a:lvl2pPr>
              <a:spcBef>
                <a:spcPts val="0"/>
              </a:spcBef>
              <a:spcAft>
                <a:spcPts val="1200"/>
              </a:spcAft>
              <a:defRPr sz="1800">
                <a:solidFill>
                  <a:schemeClr val="accent2"/>
                </a:solidFill>
              </a:defRPr>
            </a:lvl2pPr>
            <a:lvl3pPr>
              <a:spcBef>
                <a:spcPts val="0"/>
              </a:spcBef>
              <a:spcAft>
                <a:spcPts val="1200"/>
              </a:spcAft>
              <a:defRPr sz="1800">
                <a:solidFill>
                  <a:schemeClr val="accent2"/>
                </a:solidFill>
              </a:defRPr>
            </a:lvl3pPr>
            <a:lvl4pPr>
              <a:spcBef>
                <a:spcPts val="0"/>
              </a:spcBef>
              <a:spcAft>
                <a:spcPts val="1200"/>
              </a:spcAft>
              <a:defRPr sz="1800">
                <a:solidFill>
                  <a:schemeClr val="accent2"/>
                </a:solidFill>
              </a:defRPr>
            </a:lvl4pPr>
            <a:lvl5pPr>
              <a:spcBef>
                <a:spcPts val="0"/>
              </a:spcBef>
              <a:spcAft>
                <a:spcPts val="1200"/>
              </a:spcAft>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baseline="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3158362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5"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3394301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210733"/>
            <a:ext cx="5486400" cy="4796777"/>
          </a:xfrm>
          <a:prstGeom prst="rect">
            <a:avLst/>
          </a:prstGeom>
        </p:spPr>
        <p:txBody>
          <a:bodyPr anchor="ctr" anchorCtr="1"/>
          <a:lstStyle>
            <a:lvl1pPr marL="0" indent="0" algn="ctr">
              <a:buNone/>
              <a:defRPr sz="1800">
                <a:solidFill>
                  <a:srgbClr val="575A5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a:t>
            </a:r>
          </a:p>
        </p:txBody>
      </p:sp>
      <p:sp>
        <p:nvSpPr>
          <p:cNvPr id="5" name="Content Placeholder 2"/>
          <p:cNvSpPr>
            <a:spLocks noGrp="1"/>
          </p:cNvSpPr>
          <p:nvPr>
            <p:ph idx="10" hasCustomPrompt="1"/>
          </p:nvPr>
        </p:nvSpPr>
        <p:spPr>
          <a:xfrm>
            <a:off x="5706776" y="1210733"/>
            <a:ext cx="3200158" cy="4796778"/>
          </a:xfrm>
          <a:prstGeom prst="rect">
            <a:avLst/>
          </a:prstGeom>
        </p:spPr>
        <p:txBody>
          <a:bodyPr anchor="ctr"/>
          <a:lstStyle>
            <a:lvl1pPr marL="0" indent="0" algn="l">
              <a:lnSpc>
                <a:spcPct val="150000"/>
              </a:lnSpc>
              <a:spcBef>
                <a:spcPts val="0"/>
              </a:spcBef>
              <a:buNone/>
              <a:defRPr sz="1400" i="1" baseline="0">
                <a:solidFill>
                  <a:srgbClr val="575A5D"/>
                </a:solidFill>
              </a:defRPr>
            </a:lvl1pPr>
            <a:lvl2pPr>
              <a:buNone/>
              <a:defRPr/>
            </a:lvl2pPr>
            <a:lvl3pPr>
              <a:buNone/>
              <a:defRPr/>
            </a:lvl3pPr>
            <a:lvl4pPr>
              <a:buNone/>
              <a:defRPr/>
            </a:lvl4pPr>
            <a:lvl5pPr>
              <a:buNone/>
              <a:defRPr/>
            </a:lvl5pPr>
          </a:lstStyle>
          <a:p>
            <a:pPr lvl="0"/>
            <a:r>
              <a:rPr lang="en-US" dirty="0"/>
              <a:t>click to add caption</a:t>
            </a:r>
          </a:p>
        </p:txBody>
      </p:sp>
      <p:sp>
        <p:nvSpPr>
          <p:cNvPr id="6" name="Text Placeholder 5"/>
          <p:cNvSpPr>
            <a:spLocks noGrp="1"/>
          </p:cNvSpPr>
          <p:nvPr>
            <p:ph type="body" sz="quarter" idx="11"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37737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ent Vertical Logo">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32196" y="3094831"/>
            <a:ext cx="4673604" cy="566738"/>
          </a:xfrm>
          <a:prstGeom prst="rect">
            <a:avLst/>
          </a:prstGeom>
        </p:spPr>
        <p:txBody>
          <a:bodyPr anchor="ctr" anchorCtr="0"/>
          <a:lstStyle>
            <a:lvl1pPr algn="l">
              <a:defRPr sz="2000" b="0" baseline="0">
                <a:solidFill>
                  <a:srgbClr val="575A5D"/>
                </a:solidFill>
              </a:defRPr>
            </a:lvl1pPr>
          </a:lstStyle>
          <a:p>
            <a:r>
              <a:rPr lang="en-US" dirty="0"/>
              <a:t>click to enter project name | date</a:t>
            </a:r>
          </a:p>
        </p:txBody>
      </p:sp>
      <p:sp>
        <p:nvSpPr>
          <p:cNvPr id="4" name="Picture Placeholder 2"/>
          <p:cNvSpPr>
            <a:spLocks noGrp="1"/>
          </p:cNvSpPr>
          <p:nvPr>
            <p:ph type="pic" idx="1" hasCustomPrompt="1"/>
          </p:nvPr>
        </p:nvSpPr>
        <p:spPr>
          <a:xfrm>
            <a:off x="1253067" y="2658551"/>
            <a:ext cx="2142068" cy="1464713"/>
          </a:xfrm>
          <a:prstGeom prst="rect">
            <a:avLst/>
          </a:prstGeom>
        </p:spPr>
        <p:txBody>
          <a:bodyPr anchor="ctr" anchorCtr="1"/>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client logo</a:t>
            </a:r>
          </a:p>
        </p:txBody>
      </p:sp>
      <p:cxnSp>
        <p:nvCxnSpPr>
          <p:cNvPr id="5" name="Straight Connector 4"/>
          <p:cNvCxnSpPr/>
          <p:nvPr userDrawn="1"/>
        </p:nvCxnSpPr>
        <p:spPr>
          <a:xfrm>
            <a:off x="3555999" y="2892319"/>
            <a:ext cx="0" cy="971763"/>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736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1"/>
            <a:ext cx="8229600" cy="3924300"/>
          </a:xfrm>
          <a:prstGeom prst="rect">
            <a:avLst/>
          </a:prstGeom>
        </p:spPr>
        <p:txBody>
          <a:bodyPr vert="horz" lIns="91440" tIns="45720" rIns="91440" bIns="45720" rtlCol="0">
            <a:normAutofit/>
          </a:bodyPr>
          <a:lstStyle>
            <a:lvl1pPr>
              <a:defRPr>
                <a:solidFill>
                  <a:srgbClr val="7F7F7F"/>
                </a:solidFill>
                <a:latin typeface="Arial"/>
                <a:cs typeface="Arial"/>
              </a:defRPr>
            </a:lvl1pPr>
            <a:lvl2pPr>
              <a:defRPr>
                <a:solidFill>
                  <a:srgbClr val="7F7F7F"/>
                </a:solidFill>
                <a:latin typeface="Arial"/>
                <a:cs typeface="Arial"/>
              </a:defRPr>
            </a:lvl2pPr>
            <a:lvl3pPr>
              <a:defRPr>
                <a:solidFill>
                  <a:srgbClr val="7F7F7F"/>
                </a:solidFill>
                <a:latin typeface="Arial"/>
                <a:cs typeface="Arial"/>
              </a:defRPr>
            </a:lvl3pPr>
            <a:lvl4pPr>
              <a:defRPr>
                <a:solidFill>
                  <a:srgbClr val="7F7F7F"/>
                </a:solidFill>
                <a:latin typeface="Arial"/>
                <a:cs typeface="Arial"/>
              </a:defRPr>
            </a:lvl4pPr>
            <a:lvl5pPr>
              <a:defRPr>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0" y="393700"/>
            <a:ext cx="5219700" cy="677862"/>
          </a:xfrm>
          <a:prstGeom prst="rect">
            <a:avLst/>
          </a:prstGeom>
        </p:spPr>
        <p:txBody>
          <a:bodyPr vert="horz" lIns="91440" tIns="45720" rIns="91440" bIns="45720" rtlCol="0" anchor="ctr">
            <a:normAutofit/>
          </a:bodyPr>
          <a:lstStyle>
            <a:lvl1pPr algn="ctr">
              <a:defRPr sz="2800">
                <a:solidFill>
                  <a:schemeClr val="bg1">
                    <a:lumMod val="50000"/>
                  </a:schemeClr>
                </a:solidFill>
                <a:latin typeface="Arial"/>
                <a:cs typeface="Arial"/>
              </a:defRPr>
            </a:lvl1pPr>
          </a:lstStyle>
          <a:p>
            <a:r>
              <a:rPr lang="en-US" dirty="0"/>
              <a:t>click to edit master title style</a:t>
            </a:r>
          </a:p>
        </p:txBody>
      </p:sp>
      <p:sp>
        <p:nvSpPr>
          <p:cNvPr id="7" name="Subtitle 2"/>
          <p:cNvSpPr>
            <a:spLocks noGrp="1"/>
          </p:cNvSpPr>
          <p:nvPr>
            <p:ph type="subTitle" idx="10" hasCustomPrompt="1"/>
          </p:nvPr>
        </p:nvSpPr>
        <p:spPr>
          <a:xfrm>
            <a:off x="457200" y="5943600"/>
            <a:ext cx="7378700" cy="584200"/>
          </a:xfrm>
          <a:prstGeom prst="rect">
            <a:avLst/>
          </a:prstGeom>
        </p:spPr>
        <p:txBody>
          <a:bodyPr/>
          <a:lstStyle>
            <a:lvl1pPr marL="0" indent="0" algn="r">
              <a:buNone/>
              <a:defRPr sz="2800" baseline="0">
                <a:solidFill>
                  <a:schemeClr val="bg1">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1485327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0" y="393700"/>
            <a:ext cx="5219700" cy="677862"/>
          </a:xfrm>
          <a:prstGeom prst="rect">
            <a:avLst/>
          </a:prstGeom>
        </p:spPr>
        <p:txBody>
          <a:bodyPr vert="horz" lIns="91440" tIns="45720" rIns="91440" bIns="45720" rtlCol="0" anchor="ctr">
            <a:normAutofit/>
          </a:bodyPr>
          <a:lstStyle>
            <a:lvl1pPr algn="ctr">
              <a:defRPr sz="2800">
                <a:solidFill>
                  <a:schemeClr val="bg1">
                    <a:lumMod val="50000"/>
                  </a:schemeClr>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964314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reak Turquois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2718161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er Bulle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a:spcBef>
                <a:spcPts val="0"/>
              </a:spcBef>
              <a:spcAft>
                <a:spcPts val="1200"/>
              </a:spcAft>
              <a:defRPr sz="1800">
                <a:solidFill>
                  <a:schemeClr val="accent2"/>
                </a:solidFill>
              </a:defRPr>
            </a:lvl1pPr>
            <a:lvl2pPr>
              <a:spcBef>
                <a:spcPts val="0"/>
              </a:spcBef>
              <a:spcAft>
                <a:spcPts val="1200"/>
              </a:spcAft>
              <a:defRPr sz="1800">
                <a:solidFill>
                  <a:schemeClr val="accent2"/>
                </a:solidFill>
              </a:defRPr>
            </a:lvl2pPr>
            <a:lvl3pPr>
              <a:spcBef>
                <a:spcPts val="0"/>
              </a:spcBef>
              <a:spcAft>
                <a:spcPts val="1200"/>
              </a:spcAft>
              <a:defRPr sz="1800">
                <a:solidFill>
                  <a:schemeClr val="accent2"/>
                </a:solidFill>
              </a:defRPr>
            </a:lvl3pPr>
            <a:lvl4pPr>
              <a:spcBef>
                <a:spcPts val="0"/>
              </a:spcBef>
              <a:spcAft>
                <a:spcPts val="1200"/>
              </a:spcAft>
              <a:defRPr sz="1800">
                <a:solidFill>
                  <a:schemeClr val="accent2"/>
                </a:solidFill>
              </a:defRPr>
            </a:lvl4pPr>
            <a:lvl5pPr>
              <a:spcBef>
                <a:spcPts val="0"/>
              </a:spcBef>
              <a:spcAft>
                <a:spcPts val="1200"/>
              </a:spcAft>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baseline="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127680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4129" y="3138618"/>
            <a:ext cx="5334000" cy="538237"/>
          </a:xfrm>
          <a:prstGeom prst="rect">
            <a:avLst/>
          </a:prstGeom>
        </p:spPr>
        <p:txBody>
          <a:bodyPr/>
          <a:lstStyle>
            <a:lvl1pPr algn="l">
              <a:defRPr sz="2800">
                <a:solidFill>
                  <a:schemeClr val="bg1"/>
                </a:solidFill>
              </a:defRPr>
            </a:lvl1pPr>
          </a:lstStyle>
          <a:p>
            <a:r>
              <a:rPr lang="en-US" dirty="0"/>
              <a:t>click to edit</a:t>
            </a:r>
          </a:p>
        </p:txBody>
      </p:sp>
      <p:sp>
        <p:nvSpPr>
          <p:cNvPr id="3" name="Subtitle 2"/>
          <p:cNvSpPr>
            <a:spLocks noGrp="1"/>
          </p:cNvSpPr>
          <p:nvPr>
            <p:ph type="subTitle" idx="1" hasCustomPrompt="1"/>
          </p:nvPr>
        </p:nvSpPr>
        <p:spPr>
          <a:xfrm>
            <a:off x="592666" y="2658320"/>
            <a:ext cx="2133600" cy="1481899"/>
          </a:xfrm>
          <a:prstGeom prst="rect">
            <a:avLst/>
          </a:prstGeom>
        </p:spPr>
        <p:txBody>
          <a:bodyPr anchor="ctr"/>
          <a:lstStyle>
            <a:lvl1pPr marL="0" indent="0" algn="ctr">
              <a:buNone/>
              <a:defRPr sz="4000">
                <a:solidFill>
                  <a:srgbClr val="575A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24844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81338" y="914398"/>
            <a:ext cx="5334000" cy="5020732"/>
          </a:xfrm>
          <a:prstGeom prst="rect">
            <a:avLst/>
          </a:prstGeom>
        </p:spPr>
        <p:txBody>
          <a:bodyPr vert="horz" anchor="ctr" anchorCtr="0"/>
          <a:lstStyle>
            <a:lvl1pPr marL="0" indent="-347472">
              <a:spcBef>
                <a:spcPts val="0"/>
              </a:spcBef>
              <a:spcAft>
                <a:spcPts val="1200"/>
              </a:spcAft>
              <a:defRPr sz="2800" baseline="0"/>
            </a:lvl1pPr>
            <a:lvl2pPr>
              <a:defRPr sz="2800"/>
            </a:lvl2pPr>
            <a:lvl3pPr>
              <a:defRPr sz="2800"/>
            </a:lvl3pPr>
            <a:lvl4pPr>
              <a:defRPr sz="2800"/>
            </a:lvl4pPr>
            <a:lvl5pPr>
              <a:defRPr sz="2800"/>
            </a:lvl5pPr>
          </a:lstStyle>
          <a:p>
            <a:pPr lvl="0"/>
            <a:r>
              <a:rPr lang="en-US" dirty="0"/>
              <a:t>click to add agenda bullets</a:t>
            </a:r>
          </a:p>
        </p:txBody>
      </p:sp>
      <p:sp>
        <p:nvSpPr>
          <p:cNvPr id="7" name="Text Placeholder 6"/>
          <p:cNvSpPr>
            <a:spLocks noGrp="1"/>
          </p:cNvSpPr>
          <p:nvPr>
            <p:ph type="body" sz="quarter" idx="11" hasCustomPrompt="1"/>
          </p:nvPr>
        </p:nvSpPr>
        <p:spPr>
          <a:xfrm>
            <a:off x="601133" y="2590802"/>
            <a:ext cx="2133600" cy="1668463"/>
          </a:xfrm>
          <a:prstGeom prst="rect">
            <a:avLst/>
          </a:prstGeom>
        </p:spPr>
        <p:txBody>
          <a:bodyPr vert="horz" lIns="0" tIns="0" rIns="0" bIns="0" anchor="ctr" anchorCtr="0"/>
          <a:lstStyle>
            <a:lvl1pPr marL="0" indent="0" algn="ctr">
              <a:spcBef>
                <a:spcPts val="0"/>
              </a:spcBef>
              <a:buNone/>
              <a:defRPr sz="4000"/>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dirty="0"/>
              <a:t>click to edit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Go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249117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Turquois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57176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Gre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427326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Gre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3064800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9.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MC PPT Logo.png"/>
          <p:cNvPicPr>
            <a:picLocks noChangeAspect="1"/>
          </p:cNvPicPr>
          <p:nvPr/>
        </p:nvPicPr>
        <p:blipFill rotWithShape="1">
          <a:blip r:embed="rId3">
            <a:extLst>
              <a:ext uri="{28A0092B-C50C-407E-A947-70E740481C1C}">
                <a14:useLocalDpi xmlns:a14="http://schemas.microsoft.com/office/drawing/2010/main" val="0"/>
              </a:ext>
            </a:extLst>
          </a:blip>
          <a:srcRect l="3283" r="3404"/>
          <a:stretch/>
        </p:blipFill>
        <p:spPr>
          <a:xfrm>
            <a:off x="0" y="2709326"/>
            <a:ext cx="9144000" cy="1064201"/>
          </a:xfrm>
          <a:prstGeom prst="rect">
            <a:avLst/>
          </a:prstGeom>
        </p:spPr>
      </p:pic>
    </p:spTree>
    <p:extLst>
      <p:ext uri="{BB962C8B-B14F-4D97-AF65-F5344CB8AC3E}">
        <p14:creationId xmlns:p14="http://schemas.microsoft.com/office/powerpoint/2010/main" val="4224624422"/>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MC 2014_LOGO-CircleOnly_p604_425c-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489" y="6375400"/>
            <a:ext cx="351366" cy="351366"/>
          </a:xfrm>
          <a:prstGeom prst="rect">
            <a:avLst/>
          </a:prstGeom>
        </p:spPr>
      </p:pic>
    </p:spTree>
    <p:extLst>
      <p:ext uri="{BB962C8B-B14F-4D97-AF65-F5344CB8AC3E}">
        <p14:creationId xmlns:p14="http://schemas.microsoft.com/office/powerpoint/2010/main" val="242539886"/>
      </p:ext>
    </p:extLst>
  </p:cSld>
  <p:clrMap bg1="lt1" tx1="dk1" bg2="lt2" tx2="dk2" accent1="accent1" accent2="accent2" accent3="accent3" accent4="accent4" accent5="accent5" accent6="accent6" hlink="hlink" folHlink="folHlink"/>
  <p:sldLayoutIdLst>
    <p:sldLayoutId id="2147483749" r:id="rId1"/>
    <p:sldLayoutId id="2147483776" r:id="rId2"/>
    <p:sldLayoutId id="2147483777" r:id="rId3"/>
  </p:sldLayoutIdLst>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MC 2014_LOGO-CircleOnly_p604_425c-4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73" r:id="rId1"/>
    <p:sldLayoutId id="2147483753" r:id="rId2"/>
  </p:sldLayoutIdLst>
  <p:txStyles>
    <p:titleStyle>
      <a:lvl1pPr algn="ctr" defTabSz="457200" rtl="0" eaLnBrk="1" latinLnBrk="0" hangingPunct="1">
        <a:spcBef>
          <a:spcPct val="0"/>
        </a:spcBef>
        <a:buNone/>
        <a:defRPr sz="1200" kern="1200">
          <a:solidFill>
            <a:srgbClr val="FFFFFF"/>
          </a:solidFill>
          <a:latin typeface="+mj-lt"/>
          <a:ea typeface="+mj-ea"/>
          <a:cs typeface="+mj-cs"/>
        </a:defRPr>
      </a:lvl1pPr>
    </p:titleStyle>
    <p:bodyStyle>
      <a:lvl1pPr marL="342900" indent="-342900" algn="ctr" defTabSz="457200" rtl="0" eaLnBrk="1" latinLnBrk="0" hangingPunct="1">
        <a:spcBef>
          <a:spcPct val="20000"/>
        </a:spcBef>
        <a:buFont typeface="Arial"/>
        <a:buNone/>
        <a:defRPr sz="1200" kern="1200">
          <a:solidFill>
            <a:srgbClr val="FFFFFF"/>
          </a:solidFill>
          <a:latin typeface="+mn-lt"/>
          <a:ea typeface="+mn-ea"/>
          <a:cs typeface="+mn-cs"/>
        </a:defRPr>
      </a:lvl1pPr>
      <a:lvl2pPr marL="742950" indent="-285750" algn="l" defTabSz="457200" rtl="0" eaLnBrk="1" latinLnBrk="0" hangingPunct="1">
        <a:spcBef>
          <a:spcPct val="20000"/>
        </a:spcBef>
        <a:buFont typeface="Arial"/>
        <a:buNone/>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835504"/>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129528"/>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MC 2014_LOGO-CircleOnly_p604_425c-4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06605"/>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p:cNvSpPr txBox="1">
            <a:spLocks/>
          </p:cNvSpPr>
          <p:nvPr/>
        </p:nvSpPr>
        <p:spPr>
          <a:xfrm>
            <a:off x="3852339" y="3086599"/>
            <a:ext cx="2489200" cy="604277"/>
          </a:xfrm>
          <a:prstGeom prst="rect">
            <a:avLst/>
          </a:prstGeom>
        </p:spPr>
        <p:txBody>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a:t>thank you : )       </a:t>
            </a:r>
            <a:br>
              <a:rPr lang="en-US" dirty="0"/>
            </a:br>
            <a:br>
              <a:rPr lang="en-US" dirty="0"/>
            </a:br>
            <a:br>
              <a:rPr lang="en-US" dirty="0"/>
            </a:br>
            <a:br>
              <a:rPr lang="en-US" dirty="0"/>
            </a:br>
            <a:br>
              <a:rPr lang="en-US" dirty="0"/>
            </a:br>
            <a:br>
              <a:rPr lang="en-US" dirty="0"/>
            </a:br>
            <a:endParaRPr lang="en-US" dirty="0"/>
          </a:p>
        </p:txBody>
      </p:sp>
      <p:pic>
        <p:nvPicPr>
          <p:cNvPr id="10" name="Picture 9" desc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03" y="3030597"/>
            <a:ext cx="716280" cy="716280"/>
          </a:xfrm>
          <a:prstGeom prst="rect">
            <a:avLst/>
          </a:prstGeom>
        </p:spPr>
      </p:pic>
    </p:spTree>
    <p:extLst>
      <p:ext uri="{BB962C8B-B14F-4D97-AF65-F5344CB8AC3E}">
        <p14:creationId xmlns:p14="http://schemas.microsoft.com/office/powerpoint/2010/main" val="2075589225"/>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6A2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9B9E"/>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7" name="Picture 6" descr="MMC 2014_LOGO-CircleOnly_p604_425c-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3380896820"/>
      </p:ext>
    </p:extLst>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MMC 2014_LOGO-CircleOnly_p604_425c-4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362186238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4" r:id="rId6"/>
    <p:sldLayoutId id="2147483775" r:id="rId7"/>
  </p:sldLayoutIdLst>
  <p:txStyles>
    <p:titleStyle>
      <a:lvl1pPr marL="0" algn="ctr" defTabSz="4572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MC 2014_LOGO-CircleOnly_p604_425c-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1786968362"/>
      </p:ext>
    </p:extLst>
  </p:cSld>
  <p:clrMap bg1="lt1" tx1="dk1" bg2="lt2" tx2="dk2" accent1="accent1" accent2="accent2" accent3="accent3" accent4="accent4" accent5="accent5" accent6="accent6" hlink="hlink" folHlink="folHlink"/>
  <p:sldLayoutIdLst>
    <p:sldLayoutId id="2147483721" r:id="rId1"/>
    <p:sldLayoutId id="214748375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8"/>
          <p:cNvSpPr/>
          <p:nvPr/>
        </p:nvSpPr>
        <p:spPr>
          <a:xfrm>
            <a:off x="0" y="3085176"/>
            <a:ext cx="9144000" cy="660187"/>
          </a:xfrm>
          <a:prstGeom prst="rect">
            <a:avLst/>
          </a:prstGeom>
          <a:solidFill>
            <a:srgbClr val="595A5C"/>
          </a:solidFill>
          <a:ln w="12700">
            <a:miter lim="400000"/>
          </a:ln>
        </p:spPr>
        <p:txBody>
          <a:bodyPr lIns="0" tIns="0" rIns="0" bIns="0" anchor="ctr"/>
          <a:lstStyle/>
          <a:p>
            <a:pPr lvl="0">
              <a:defRPr sz="2400"/>
            </a:pPr>
            <a:endParaRPr dirty="0">
              <a:latin typeface="Arial"/>
            </a:endParaRPr>
          </a:p>
        </p:txBody>
      </p:sp>
      <p:sp>
        <p:nvSpPr>
          <p:cNvPr id="8" name="Shape 29"/>
          <p:cNvSpPr/>
          <p:nvPr/>
        </p:nvSpPr>
        <p:spPr>
          <a:xfrm>
            <a:off x="465698"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CDC25"/>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4" name="Picture 3"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2699975589"/>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MMC 2014_LOGO-CircleOnly_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468" y="6375400"/>
            <a:ext cx="356613" cy="356613"/>
          </a:xfrm>
          <a:prstGeom prst="rect">
            <a:avLst/>
          </a:prstGeom>
        </p:spPr>
      </p:pic>
      <p:sp>
        <p:nvSpPr>
          <p:cNvPr id="8" name="Shape 29"/>
          <p:cNvSpPr/>
          <p:nvPr/>
        </p:nvSpPr>
        <p:spPr>
          <a:xfrm>
            <a:off x="465698"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E"/>
          </a:solidFill>
          <a:ln w="12700">
            <a:miter lim="400000"/>
          </a:ln>
        </p:spPr>
        <p:txBody>
          <a:bodyPr lIns="0" tIns="0" rIns="0" bIns="0" anchor="ctr"/>
          <a:lstStyle/>
          <a:p>
            <a:pPr lvl="0">
              <a:defRPr sz="2400">
                <a:solidFill>
                  <a:srgbClr val="FFFFFF"/>
                </a:solidFill>
              </a:defRPr>
            </a:pPr>
            <a:endParaRPr dirty="0">
              <a:latin typeface="Aria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3763B"/>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5" name="Picture 4" descr="MMC 2014_LOGO-CircleOnly_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468" y="6375400"/>
            <a:ext cx="356613" cy="356613"/>
          </a:xfrm>
          <a:prstGeom prst="rect">
            <a:avLst/>
          </a:prstGeom>
        </p:spPr>
      </p:pic>
    </p:spTree>
    <p:extLst>
      <p:ext uri="{BB962C8B-B14F-4D97-AF65-F5344CB8AC3E}">
        <p14:creationId xmlns:p14="http://schemas.microsoft.com/office/powerpoint/2010/main" val="887874172"/>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6A2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9B9E"/>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7" name="Picture 6"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2439129433"/>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8B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75000"/>
            </a:schemeClr>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5" name="Picture 4"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3938872254"/>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5D1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defRPr sz="2400">
                <a:solidFill>
                  <a:srgbClr val="FFFFFF"/>
                </a:solidFill>
              </a:defRPr>
            </a:pPr>
            <a:endParaRPr dirty="0">
              <a:latin typeface="Arial"/>
            </a:endParaRPr>
          </a:p>
        </p:txBody>
      </p:sp>
      <p:pic>
        <p:nvPicPr>
          <p:cNvPr id="5" name="Picture 4"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1681334408"/>
      </p:ext>
    </p:extLst>
  </p:cSld>
  <p:clrMap bg1="lt1" tx1="dk1" bg2="lt2" tx2="dk2" accent1="accent1" accent2="accent2" accent3="accent3" accent4="accent4" accent5="accent5" accent6="accent6" hlink="hlink" folHlink="folHlink"/>
  <p:sldLayoutIdLst>
    <p:sldLayoutId id="21474837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MMC 2014_LOGO-CircleOnly_p604_425c-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722" r:id="rId2"/>
    <p:sldLayoutId id="2147483663" r:id="rId3"/>
    <p:sldLayoutId id="2147483761" r:id="rId4"/>
  </p:sldLayoutIdLst>
  <p:txStyles>
    <p:titleStyle>
      <a:lvl1pPr marL="0" algn="ctr" defTabSz="4572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05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702F-8400-4FBD-B692-86C34C2A1BA8}"/>
              </a:ext>
            </a:extLst>
          </p:cNvPr>
          <p:cNvSpPr>
            <a:spLocks noGrp="1"/>
          </p:cNvSpPr>
          <p:nvPr>
            <p:ph type="title"/>
          </p:nvPr>
        </p:nvSpPr>
        <p:spPr/>
        <p:txBody>
          <a:bodyPr/>
          <a:lstStyle/>
          <a:p>
            <a:r>
              <a:rPr lang="en-US" sz="1800" dirty="0"/>
              <a:t>WMJ Training: </a:t>
            </a:r>
            <a:r>
              <a:rPr lang="en-US" sz="1800" b="1" dirty="0"/>
              <a:t>Campaign &amp; Project Request</a:t>
            </a:r>
          </a:p>
        </p:txBody>
      </p:sp>
    </p:spTree>
    <p:extLst>
      <p:ext uri="{BB962C8B-B14F-4D97-AF65-F5344CB8AC3E}">
        <p14:creationId xmlns:p14="http://schemas.microsoft.com/office/powerpoint/2010/main" val="142831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A59CF-A223-5047-9952-AA27A508D4C8}"/>
              </a:ext>
            </a:extLst>
          </p:cNvPr>
          <p:cNvPicPr>
            <a:picLocks noChangeAspect="1"/>
          </p:cNvPicPr>
          <p:nvPr/>
        </p:nvPicPr>
        <p:blipFill>
          <a:blip r:embed="rId3"/>
          <a:stretch>
            <a:fillRect/>
          </a:stretch>
        </p:blipFill>
        <p:spPr>
          <a:xfrm>
            <a:off x="282388" y="2022413"/>
            <a:ext cx="8538882" cy="1622440"/>
          </a:xfrm>
          <a:prstGeom prst="rect">
            <a:avLst/>
          </a:prstGeom>
        </p:spPr>
      </p:pic>
      <p:sp>
        <p:nvSpPr>
          <p:cNvPr id="3" name="Text Placeholder 2">
            <a:extLst>
              <a:ext uri="{FF2B5EF4-FFF2-40B4-BE49-F238E27FC236}">
                <a16:creationId xmlns:a16="http://schemas.microsoft.com/office/drawing/2014/main" id="{D558D848-A080-4C13-9E93-9B177E8C3B32}"/>
              </a:ext>
            </a:extLst>
          </p:cNvPr>
          <p:cNvSpPr>
            <a:spLocks noGrp="1"/>
          </p:cNvSpPr>
          <p:nvPr>
            <p:ph type="body" sz="quarter" idx="10"/>
          </p:nvPr>
        </p:nvSpPr>
        <p:spPr/>
        <p:txBody>
          <a:bodyPr/>
          <a:lstStyle/>
          <a:p>
            <a:r>
              <a:rPr lang="en-US" dirty="0"/>
              <a:t>WMJ Training: Campaign &amp; Project Request</a:t>
            </a:r>
          </a:p>
        </p:txBody>
      </p:sp>
      <p:sp>
        <p:nvSpPr>
          <p:cNvPr id="4" name="Title 3">
            <a:extLst>
              <a:ext uri="{FF2B5EF4-FFF2-40B4-BE49-F238E27FC236}">
                <a16:creationId xmlns:a16="http://schemas.microsoft.com/office/drawing/2014/main" id="{F69A52CD-60A1-4339-A815-465A414691EA}"/>
              </a:ext>
            </a:extLst>
          </p:cNvPr>
          <p:cNvSpPr>
            <a:spLocks noGrp="1"/>
          </p:cNvSpPr>
          <p:nvPr>
            <p:ph type="title"/>
          </p:nvPr>
        </p:nvSpPr>
        <p:spPr/>
        <p:txBody>
          <a:bodyPr/>
          <a:lstStyle/>
          <a:p>
            <a:r>
              <a:rPr lang="en-US" dirty="0"/>
              <a:t>Creating A Campaign</a:t>
            </a:r>
          </a:p>
        </p:txBody>
      </p:sp>
      <p:sp>
        <p:nvSpPr>
          <p:cNvPr id="50" name="Rectangle 49">
            <a:extLst>
              <a:ext uri="{FF2B5EF4-FFF2-40B4-BE49-F238E27FC236}">
                <a16:creationId xmlns:a16="http://schemas.microsoft.com/office/drawing/2014/main" id="{99096C25-220F-441C-AC3E-2C31B00F98A2}"/>
              </a:ext>
            </a:extLst>
          </p:cNvPr>
          <p:cNvSpPr/>
          <p:nvPr/>
        </p:nvSpPr>
        <p:spPr>
          <a:xfrm>
            <a:off x="1322563" y="4497496"/>
            <a:ext cx="3506088" cy="307777"/>
          </a:xfrm>
          <a:prstGeom prst="rect">
            <a:avLst/>
          </a:prstGeom>
        </p:spPr>
        <p:txBody>
          <a:bodyPr wrap="none">
            <a:spAutoFit/>
          </a:bodyPr>
          <a:lstStyle/>
          <a:p>
            <a:r>
              <a:rPr lang="en-US" sz="1400" dirty="0"/>
              <a:t>Click on the </a:t>
            </a:r>
            <a:r>
              <a:rPr lang="en-US" sz="1400" b="1" dirty="0"/>
              <a:t>+</a:t>
            </a:r>
            <a:r>
              <a:rPr lang="en-US" sz="1400" dirty="0"/>
              <a:t> to create a new </a:t>
            </a:r>
            <a:r>
              <a:rPr lang="en-US" sz="1400" b="1" dirty="0"/>
              <a:t>Campaign</a:t>
            </a:r>
            <a:r>
              <a:rPr lang="en-US" sz="1200" dirty="0"/>
              <a:t>.</a:t>
            </a:r>
          </a:p>
        </p:txBody>
      </p:sp>
      <p:sp>
        <p:nvSpPr>
          <p:cNvPr id="39" name="Oval 38">
            <a:extLst>
              <a:ext uri="{FF2B5EF4-FFF2-40B4-BE49-F238E27FC236}">
                <a16:creationId xmlns:a16="http://schemas.microsoft.com/office/drawing/2014/main" id="{08FA647F-970D-441A-B003-E6F0D10B041B}"/>
              </a:ext>
            </a:extLst>
          </p:cNvPr>
          <p:cNvSpPr/>
          <p:nvPr/>
        </p:nvSpPr>
        <p:spPr>
          <a:xfrm>
            <a:off x="7329455" y="1135819"/>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1</a:t>
            </a:r>
          </a:p>
        </p:txBody>
      </p:sp>
      <p:cxnSp>
        <p:nvCxnSpPr>
          <p:cNvPr id="38" name="Straight Arrow Connector 37">
            <a:extLst>
              <a:ext uri="{FF2B5EF4-FFF2-40B4-BE49-F238E27FC236}">
                <a16:creationId xmlns:a16="http://schemas.microsoft.com/office/drawing/2014/main" id="{707658C2-575C-4739-A300-A1A1BCD2A7E1}"/>
              </a:ext>
            </a:extLst>
          </p:cNvPr>
          <p:cNvCxnSpPr>
            <a:cxnSpLocks/>
          </p:cNvCxnSpPr>
          <p:nvPr/>
        </p:nvCxnSpPr>
        <p:spPr>
          <a:xfrm>
            <a:off x="7475927" y="1438118"/>
            <a:ext cx="0" cy="86261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22E778E-88C5-9948-B2CC-53C7B2AD9DB6}"/>
              </a:ext>
            </a:extLst>
          </p:cNvPr>
          <p:cNvSpPr/>
          <p:nvPr/>
        </p:nvSpPr>
        <p:spPr>
          <a:xfrm>
            <a:off x="531109" y="1150928"/>
            <a:ext cx="2728632" cy="307777"/>
          </a:xfrm>
          <a:prstGeom prst="rect">
            <a:avLst/>
          </a:prstGeom>
        </p:spPr>
        <p:txBody>
          <a:bodyPr wrap="none">
            <a:spAutoFit/>
          </a:bodyPr>
          <a:lstStyle/>
          <a:p>
            <a:r>
              <a:rPr lang="en-US" sz="1400" dirty="0"/>
              <a:t>From the Marriner WMJ header:</a:t>
            </a:r>
          </a:p>
        </p:txBody>
      </p:sp>
      <p:sp>
        <p:nvSpPr>
          <p:cNvPr id="11" name="Oval 10">
            <a:extLst>
              <a:ext uri="{FF2B5EF4-FFF2-40B4-BE49-F238E27FC236}">
                <a16:creationId xmlns:a16="http://schemas.microsoft.com/office/drawing/2014/main" id="{8202234A-FB81-8B42-8227-AD30F67E6E9E}"/>
              </a:ext>
            </a:extLst>
          </p:cNvPr>
          <p:cNvSpPr/>
          <p:nvPr/>
        </p:nvSpPr>
        <p:spPr>
          <a:xfrm>
            <a:off x="1029620" y="4472938"/>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1</a:t>
            </a:r>
          </a:p>
        </p:txBody>
      </p:sp>
    </p:spTree>
    <p:extLst>
      <p:ext uri="{BB962C8B-B14F-4D97-AF65-F5344CB8AC3E}">
        <p14:creationId xmlns:p14="http://schemas.microsoft.com/office/powerpoint/2010/main" val="218898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Campaign &amp; Project Request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Campaign Detail</a:t>
            </a:r>
          </a:p>
        </p:txBody>
      </p:sp>
      <p:sp>
        <p:nvSpPr>
          <p:cNvPr id="16" name="Oval 15">
            <a:extLst>
              <a:ext uri="{FF2B5EF4-FFF2-40B4-BE49-F238E27FC236}">
                <a16:creationId xmlns:a16="http://schemas.microsoft.com/office/drawing/2014/main" id="{4C0E7297-06A8-8B45-B6D2-6E0B5A0F90A4}"/>
              </a:ext>
            </a:extLst>
          </p:cNvPr>
          <p:cNvSpPr/>
          <p:nvPr/>
        </p:nvSpPr>
        <p:spPr>
          <a:xfrm>
            <a:off x="320410" y="3586979"/>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2</a:t>
            </a:r>
          </a:p>
        </p:txBody>
      </p:sp>
      <p:pic>
        <p:nvPicPr>
          <p:cNvPr id="23" name="Picture 22" descr="A screenshot of a cell phone&#13;&#10;&#13;&#10;Description automatically generated">
            <a:extLst>
              <a:ext uri="{FF2B5EF4-FFF2-40B4-BE49-F238E27FC236}">
                <a16:creationId xmlns:a16="http://schemas.microsoft.com/office/drawing/2014/main" id="{48E14F81-76F5-E644-8510-725553C798BB}"/>
              </a:ext>
            </a:extLst>
          </p:cNvPr>
          <p:cNvPicPr>
            <a:picLocks noChangeAspect="1"/>
          </p:cNvPicPr>
          <p:nvPr/>
        </p:nvPicPr>
        <p:blipFill>
          <a:blip r:embed="rId3"/>
          <a:stretch>
            <a:fillRect/>
          </a:stretch>
        </p:blipFill>
        <p:spPr>
          <a:xfrm>
            <a:off x="4045290" y="1110378"/>
            <a:ext cx="4364423" cy="5250600"/>
          </a:xfrm>
          <a:prstGeom prst="rect">
            <a:avLst/>
          </a:prstGeom>
        </p:spPr>
      </p:pic>
      <p:pic>
        <p:nvPicPr>
          <p:cNvPr id="29" name="Picture 28" descr="A screenshot of a cell phone&#13;&#10;&#13;&#10;Description automatically generated">
            <a:extLst>
              <a:ext uri="{FF2B5EF4-FFF2-40B4-BE49-F238E27FC236}">
                <a16:creationId xmlns:a16="http://schemas.microsoft.com/office/drawing/2014/main" id="{461E9882-227D-8A4B-98DF-59E984C649EC}"/>
              </a:ext>
            </a:extLst>
          </p:cNvPr>
          <p:cNvPicPr>
            <a:picLocks noChangeAspect="1"/>
          </p:cNvPicPr>
          <p:nvPr/>
        </p:nvPicPr>
        <p:blipFill>
          <a:blip r:embed="rId4"/>
          <a:stretch>
            <a:fillRect/>
          </a:stretch>
        </p:blipFill>
        <p:spPr>
          <a:xfrm>
            <a:off x="1052948" y="1151944"/>
            <a:ext cx="2616049" cy="3835694"/>
          </a:xfrm>
          <a:prstGeom prst="rect">
            <a:avLst/>
          </a:prstGeom>
        </p:spPr>
      </p:pic>
      <p:cxnSp>
        <p:nvCxnSpPr>
          <p:cNvPr id="17" name="Straight Arrow Connector 16">
            <a:extLst>
              <a:ext uri="{FF2B5EF4-FFF2-40B4-BE49-F238E27FC236}">
                <a16:creationId xmlns:a16="http://schemas.microsoft.com/office/drawing/2014/main" id="{DB3A489F-BF09-2A43-8CE8-60A6E29FEA28}"/>
              </a:ext>
            </a:extLst>
          </p:cNvPr>
          <p:cNvCxnSpPr>
            <a:cxnSpLocks/>
            <a:stCxn id="16" idx="6"/>
          </p:cNvCxnSpPr>
          <p:nvPr/>
        </p:nvCxnSpPr>
        <p:spPr>
          <a:xfrm>
            <a:off x="613353" y="3737758"/>
            <a:ext cx="548182" cy="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48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Campaign &amp; Project Request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Creating A Project Request</a:t>
            </a:r>
          </a:p>
        </p:txBody>
      </p:sp>
      <p:sp>
        <p:nvSpPr>
          <p:cNvPr id="6" name="Rectangle 5">
            <a:extLst>
              <a:ext uri="{FF2B5EF4-FFF2-40B4-BE49-F238E27FC236}">
                <a16:creationId xmlns:a16="http://schemas.microsoft.com/office/drawing/2014/main" id="{AF034AB5-470C-44A7-9E5E-579678D3CC53}"/>
              </a:ext>
            </a:extLst>
          </p:cNvPr>
          <p:cNvSpPr/>
          <p:nvPr/>
        </p:nvSpPr>
        <p:spPr>
          <a:xfrm>
            <a:off x="457201" y="1270760"/>
            <a:ext cx="8498540" cy="4401205"/>
          </a:xfrm>
          <a:prstGeom prst="rect">
            <a:avLst/>
          </a:prstGeom>
        </p:spPr>
        <p:txBody>
          <a:bodyPr wrap="square" numCol="3">
            <a:spAutoFit/>
          </a:bodyPr>
          <a:lstStyle/>
          <a:p>
            <a:r>
              <a:rPr lang="en-US" sz="1400" b="1" dirty="0"/>
              <a:t>PROJECT TYPES</a:t>
            </a:r>
          </a:p>
          <a:p>
            <a:endParaRPr lang="en-US" sz="1400" b="1" dirty="0"/>
          </a:p>
          <a:p>
            <a:r>
              <a:rPr lang="en-US" sz="1400" dirty="0"/>
              <a:t>Banner Ad</a:t>
            </a:r>
          </a:p>
          <a:p>
            <a:r>
              <a:rPr lang="en-US" sz="1400" dirty="0"/>
              <a:t>Brainstorm Meeting</a:t>
            </a:r>
          </a:p>
          <a:p>
            <a:r>
              <a:rPr lang="en-US" sz="1400" dirty="0"/>
              <a:t>Brand Identity &amp; Standards</a:t>
            </a:r>
          </a:p>
          <a:p>
            <a:r>
              <a:rPr lang="en-US" sz="1400" dirty="0"/>
              <a:t>Clarity Capture</a:t>
            </a:r>
          </a:p>
          <a:p>
            <a:r>
              <a:rPr lang="en-US" sz="1400" dirty="0"/>
              <a:t>Collateral</a:t>
            </a:r>
          </a:p>
          <a:p>
            <a:r>
              <a:rPr lang="en-US" sz="1400" dirty="0"/>
              <a:t>Concept Development </a:t>
            </a:r>
          </a:p>
          <a:p>
            <a:r>
              <a:rPr lang="en-US" sz="1400" dirty="0"/>
              <a:t>Content Development </a:t>
            </a:r>
          </a:p>
          <a:p>
            <a:r>
              <a:rPr lang="en-US" sz="1400" dirty="0"/>
              <a:t>Culinary</a:t>
            </a:r>
          </a:p>
          <a:p>
            <a:r>
              <a:rPr lang="en-US" sz="1400" dirty="0"/>
              <a:t>Digital Marketing – MMA</a:t>
            </a:r>
          </a:p>
          <a:p>
            <a:r>
              <a:rPr lang="en-US" sz="1400" dirty="0"/>
              <a:t>Digital Marketing – SEM</a:t>
            </a:r>
          </a:p>
          <a:p>
            <a:r>
              <a:rPr lang="en-US" sz="1400" dirty="0"/>
              <a:t>Digital Marketing – SEO</a:t>
            </a:r>
          </a:p>
          <a:p>
            <a:r>
              <a:rPr lang="en-US" sz="1400" dirty="0"/>
              <a:t>Digital Performance – Analytics &amp;     	Insights </a:t>
            </a:r>
          </a:p>
          <a:p>
            <a:r>
              <a:rPr lang="en-US" sz="1400" dirty="0"/>
              <a:t>Digital Production</a:t>
            </a:r>
          </a:p>
          <a:p>
            <a:r>
              <a:rPr lang="en-US" sz="1400" dirty="0"/>
              <a:t>Email</a:t>
            </a:r>
          </a:p>
          <a:p>
            <a:endParaRPr lang="en-US" sz="1400" dirty="0"/>
          </a:p>
          <a:p>
            <a:endParaRPr lang="en-US" sz="1400" dirty="0"/>
          </a:p>
          <a:p>
            <a:endParaRPr lang="en-US" sz="1400" dirty="0"/>
          </a:p>
          <a:p>
            <a:endParaRPr lang="en-US" sz="1400" dirty="0"/>
          </a:p>
          <a:p>
            <a:endParaRPr lang="en-US" sz="1400" dirty="0"/>
          </a:p>
          <a:p>
            <a:r>
              <a:rPr lang="en-US" sz="1400" dirty="0"/>
              <a:t>Enewsletter</a:t>
            </a:r>
          </a:p>
          <a:p>
            <a:r>
              <a:rPr lang="en-US" sz="1400" dirty="0"/>
              <a:t>Flipbook or Online Collateral </a:t>
            </a:r>
          </a:p>
          <a:p>
            <a:r>
              <a:rPr lang="en-US" sz="1400" dirty="0"/>
              <a:t>Hardware</a:t>
            </a:r>
          </a:p>
          <a:p>
            <a:r>
              <a:rPr lang="en-US" sz="1400" dirty="0"/>
              <a:t>Hero or Slider</a:t>
            </a:r>
          </a:p>
          <a:p>
            <a:r>
              <a:rPr lang="en-US" sz="1400" dirty="0"/>
              <a:t>Hosting</a:t>
            </a:r>
          </a:p>
          <a:p>
            <a:r>
              <a:rPr lang="en-US" sz="1400" dirty="0"/>
              <a:t>Illustration </a:t>
            </a:r>
          </a:p>
          <a:p>
            <a:r>
              <a:rPr lang="en-US" sz="1400" dirty="0"/>
              <a:t>Landing Page</a:t>
            </a:r>
          </a:p>
          <a:p>
            <a:r>
              <a:rPr lang="en-US" sz="1400" dirty="0"/>
              <a:t>Maintenance</a:t>
            </a:r>
          </a:p>
          <a:p>
            <a:r>
              <a:rPr lang="en-US" sz="1400" dirty="0"/>
              <a:t>Mechanical</a:t>
            </a:r>
          </a:p>
          <a:p>
            <a:r>
              <a:rPr lang="en-US" sz="1400" dirty="0"/>
              <a:t>Media</a:t>
            </a:r>
          </a:p>
          <a:p>
            <a:r>
              <a:rPr lang="en-US" sz="1400" dirty="0"/>
              <a:t>Media Planning &amp; Buying</a:t>
            </a:r>
          </a:p>
          <a:p>
            <a:r>
              <a:rPr lang="en-US" sz="1400" dirty="0"/>
              <a:t>Photography</a:t>
            </a:r>
          </a:p>
          <a:p>
            <a:r>
              <a:rPr lang="en-US" sz="1400" dirty="0"/>
              <a:t>Planning</a:t>
            </a:r>
          </a:p>
          <a:p>
            <a:r>
              <a:rPr lang="en-US" sz="1400" dirty="0"/>
              <a:t>Print Ad</a:t>
            </a:r>
          </a:p>
          <a:p>
            <a:r>
              <a:rPr lang="en-US" sz="1400" dirty="0"/>
              <a:t>Printing </a:t>
            </a:r>
          </a:p>
          <a:p>
            <a:endParaRPr lang="en-US" sz="1400" dirty="0"/>
          </a:p>
          <a:p>
            <a:endParaRPr lang="en-US" sz="1400" dirty="0"/>
          </a:p>
          <a:p>
            <a:endParaRPr lang="en-US" sz="1400" dirty="0"/>
          </a:p>
          <a:p>
            <a:endParaRPr lang="en-US" sz="1400" dirty="0"/>
          </a:p>
          <a:p>
            <a:endParaRPr lang="en-US" sz="1400" dirty="0"/>
          </a:p>
          <a:p>
            <a:r>
              <a:rPr lang="en-US" sz="1400" dirty="0"/>
              <a:t>Production Management</a:t>
            </a:r>
          </a:p>
          <a:p>
            <a:r>
              <a:rPr lang="en-US" sz="1400" dirty="0"/>
              <a:t>Public Relations</a:t>
            </a:r>
          </a:p>
          <a:p>
            <a:r>
              <a:rPr lang="en-US" sz="1400" dirty="0"/>
              <a:t>Reimbursable Expenses Research Analytics &amp; Insights</a:t>
            </a:r>
          </a:p>
          <a:p>
            <a:r>
              <a:rPr lang="en-US" sz="1400" dirty="0"/>
              <a:t>Retainer</a:t>
            </a:r>
          </a:p>
          <a:p>
            <a:r>
              <a:rPr lang="en-US" sz="1400" dirty="0"/>
              <a:t>Retouching</a:t>
            </a:r>
          </a:p>
          <a:p>
            <a:r>
              <a:rPr lang="en-US" sz="1400" dirty="0"/>
              <a:t>Social Media</a:t>
            </a:r>
          </a:p>
          <a:p>
            <a:r>
              <a:rPr lang="en-US" sz="1400" dirty="0"/>
              <a:t>Software</a:t>
            </a:r>
          </a:p>
          <a:p>
            <a:r>
              <a:rPr lang="en-US" sz="1400" dirty="0"/>
              <a:t>Strategy </a:t>
            </a:r>
          </a:p>
          <a:p>
            <a:r>
              <a:rPr lang="en-US" sz="1400" dirty="0"/>
              <a:t>Supplies</a:t>
            </a:r>
          </a:p>
          <a:p>
            <a:r>
              <a:rPr lang="en-US" sz="1400" dirty="0"/>
              <a:t>Text</a:t>
            </a:r>
          </a:p>
          <a:p>
            <a:r>
              <a:rPr lang="en-US" sz="1400" dirty="0"/>
              <a:t>Video</a:t>
            </a:r>
          </a:p>
          <a:p>
            <a:r>
              <a:rPr lang="en-US" sz="1400" dirty="0"/>
              <a:t>Website New</a:t>
            </a:r>
          </a:p>
          <a:p>
            <a:r>
              <a:rPr lang="en-US" sz="1400" dirty="0"/>
              <a:t>Website Update</a:t>
            </a:r>
          </a:p>
        </p:txBody>
      </p:sp>
    </p:spTree>
    <p:extLst>
      <p:ext uri="{BB962C8B-B14F-4D97-AF65-F5344CB8AC3E}">
        <p14:creationId xmlns:p14="http://schemas.microsoft.com/office/powerpoint/2010/main" val="233179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A59CF-A223-5047-9952-AA27A508D4C8}"/>
              </a:ext>
            </a:extLst>
          </p:cNvPr>
          <p:cNvPicPr>
            <a:picLocks noChangeAspect="1"/>
          </p:cNvPicPr>
          <p:nvPr/>
        </p:nvPicPr>
        <p:blipFill>
          <a:blip r:embed="rId3"/>
          <a:stretch>
            <a:fillRect/>
          </a:stretch>
        </p:blipFill>
        <p:spPr>
          <a:xfrm>
            <a:off x="282388" y="2022413"/>
            <a:ext cx="8538882" cy="1622440"/>
          </a:xfrm>
          <a:prstGeom prst="rect">
            <a:avLst/>
          </a:prstGeom>
        </p:spPr>
      </p:pic>
      <p:sp>
        <p:nvSpPr>
          <p:cNvPr id="3" name="Text Placeholder 2">
            <a:extLst>
              <a:ext uri="{FF2B5EF4-FFF2-40B4-BE49-F238E27FC236}">
                <a16:creationId xmlns:a16="http://schemas.microsoft.com/office/drawing/2014/main" id="{D558D848-A080-4C13-9E93-9B177E8C3B32}"/>
              </a:ext>
            </a:extLst>
          </p:cNvPr>
          <p:cNvSpPr>
            <a:spLocks noGrp="1"/>
          </p:cNvSpPr>
          <p:nvPr>
            <p:ph type="body" sz="quarter" idx="10"/>
          </p:nvPr>
        </p:nvSpPr>
        <p:spPr/>
        <p:txBody>
          <a:bodyPr/>
          <a:lstStyle/>
          <a:p>
            <a:r>
              <a:rPr lang="en-US" dirty="0"/>
              <a:t>WMJ Training: Campaign &amp; Project Request</a:t>
            </a:r>
          </a:p>
        </p:txBody>
      </p:sp>
      <p:sp>
        <p:nvSpPr>
          <p:cNvPr id="4" name="Title 3">
            <a:extLst>
              <a:ext uri="{FF2B5EF4-FFF2-40B4-BE49-F238E27FC236}">
                <a16:creationId xmlns:a16="http://schemas.microsoft.com/office/drawing/2014/main" id="{F69A52CD-60A1-4339-A815-465A414691EA}"/>
              </a:ext>
            </a:extLst>
          </p:cNvPr>
          <p:cNvSpPr>
            <a:spLocks noGrp="1"/>
          </p:cNvSpPr>
          <p:nvPr>
            <p:ph type="title"/>
          </p:nvPr>
        </p:nvSpPr>
        <p:spPr/>
        <p:txBody>
          <a:bodyPr/>
          <a:lstStyle/>
          <a:p>
            <a:r>
              <a:rPr lang="en-US" dirty="0"/>
              <a:t>Creating A Project Request</a:t>
            </a:r>
          </a:p>
        </p:txBody>
      </p:sp>
      <p:sp>
        <p:nvSpPr>
          <p:cNvPr id="50" name="Rectangle 49">
            <a:extLst>
              <a:ext uri="{FF2B5EF4-FFF2-40B4-BE49-F238E27FC236}">
                <a16:creationId xmlns:a16="http://schemas.microsoft.com/office/drawing/2014/main" id="{99096C25-220F-441C-AC3E-2C31B00F98A2}"/>
              </a:ext>
            </a:extLst>
          </p:cNvPr>
          <p:cNvSpPr/>
          <p:nvPr/>
        </p:nvSpPr>
        <p:spPr>
          <a:xfrm>
            <a:off x="1322563" y="4497496"/>
            <a:ext cx="4009431" cy="307777"/>
          </a:xfrm>
          <a:prstGeom prst="rect">
            <a:avLst/>
          </a:prstGeom>
        </p:spPr>
        <p:txBody>
          <a:bodyPr wrap="none">
            <a:spAutoFit/>
          </a:bodyPr>
          <a:lstStyle/>
          <a:p>
            <a:r>
              <a:rPr lang="en-US" sz="1400" dirty="0"/>
              <a:t>Click on the </a:t>
            </a:r>
            <a:r>
              <a:rPr lang="en-US" sz="1400" b="1" dirty="0"/>
              <a:t>+</a:t>
            </a:r>
            <a:r>
              <a:rPr lang="en-US" sz="1400" dirty="0"/>
              <a:t> to create a new </a:t>
            </a:r>
            <a:r>
              <a:rPr lang="en-US" sz="1400" b="1" dirty="0"/>
              <a:t>Project Request</a:t>
            </a:r>
            <a:r>
              <a:rPr lang="en-US" sz="1400" dirty="0"/>
              <a:t>.</a:t>
            </a:r>
          </a:p>
        </p:txBody>
      </p:sp>
      <p:sp>
        <p:nvSpPr>
          <p:cNvPr id="39" name="Oval 38">
            <a:extLst>
              <a:ext uri="{FF2B5EF4-FFF2-40B4-BE49-F238E27FC236}">
                <a16:creationId xmlns:a16="http://schemas.microsoft.com/office/drawing/2014/main" id="{08FA647F-970D-441A-B003-E6F0D10B041B}"/>
              </a:ext>
            </a:extLst>
          </p:cNvPr>
          <p:cNvSpPr/>
          <p:nvPr/>
        </p:nvSpPr>
        <p:spPr>
          <a:xfrm>
            <a:off x="7329455" y="1135819"/>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1</a:t>
            </a:r>
          </a:p>
        </p:txBody>
      </p:sp>
      <p:cxnSp>
        <p:nvCxnSpPr>
          <p:cNvPr id="38" name="Straight Arrow Connector 37">
            <a:extLst>
              <a:ext uri="{FF2B5EF4-FFF2-40B4-BE49-F238E27FC236}">
                <a16:creationId xmlns:a16="http://schemas.microsoft.com/office/drawing/2014/main" id="{707658C2-575C-4739-A300-A1A1BCD2A7E1}"/>
              </a:ext>
            </a:extLst>
          </p:cNvPr>
          <p:cNvCxnSpPr>
            <a:cxnSpLocks/>
          </p:cNvCxnSpPr>
          <p:nvPr/>
        </p:nvCxnSpPr>
        <p:spPr>
          <a:xfrm>
            <a:off x="7475927" y="1438118"/>
            <a:ext cx="0" cy="86261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22E778E-88C5-9948-B2CC-53C7B2AD9DB6}"/>
              </a:ext>
            </a:extLst>
          </p:cNvPr>
          <p:cNvSpPr/>
          <p:nvPr/>
        </p:nvSpPr>
        <p:spPr>
          <a:xfrm>
            <a:off x="531109" y="1150928"/>
            <a:ext cx="2728632" cy="307777"/>
          </a:xfrm>
          <a:prstGeom prst="rect">
            <a:avLst/>
          </a:prstGeom>
        </p:spPr>
        <p:txBody>
          <a:bodyPr wrap="none">
            <a:spAutoFit/>
          </a:bodyPr>
          <a:lstStyle/>
          <a:p>
            <a:r>
              <a:rPr lang="en-US" sz="1400" dirty="0"/>
              <a:t>From the Marriner WMJ header:</a:t>
            </a:r>
          </a:p>
        </p:txBody>
      </p:sp>
      <p:sp>
        <p:nvSpPr>
          <p:cNvPr id="11" name="Oval 10">
            <a:extLst>
              <a:ext uri="{FF2B5EF4-FFF2-40B4-BE49-F238E27FC236}">
                <a16:creationId xmlns:a16="http://schemas.microsoft.com/office/drawing/2014/main" id="{8202234A-FB81-8B42-8227-AD30F67E6E9E}"/>
              </a:ext>
            </a:extLst>
          </p:cNvPr>
          <p:cNvSpPr/>
          <p:nvPr/>
        </p:nvSpPr>
        <p:spPr>
          <a:xfrm>
            <a:off x="1029620" y="4472938"/>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1</a:t>
            </a:r>
          </a:p>
        </p:txBody>
      </p:sp>
    </p:spTree>
    <p:extLst>
      <p:ext uri="{BB962C8B-B14F-4D97-AF65-F5344CB8AC3E}">
        <p14:creationId xmlns:p14="http://schemas.microsoft.com/office/powerpoint/2010/main" val="98225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Campaign &amp; Project Request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Request</a:t>
            </a:r>
          </a:p>
        </p:txBody>
      </p:sp>
      <p:sp>
        <p:nvSpPr>
          <p:cNvPr id="14" name="Oval 13">
            <a:extLst>
              <a:ext uri="{FF2B5EF4-FFF2-40B4-BE49-F238E27FC236}">
                <a16:creationId xmlns:a16="http://schemas.microsoft.com/office/drawing/2014/main" id="{1785F763-8A35-FF4D-B0A8-1BAB46501795}"/>
              </a:ext>
            </a:extLst>
          </p:cNvPr>
          <p:cNvSpPr/>
          <p:nvPr/>
        </p:nvSpPr>
        <p:spPr>
          <a:xfrm>
            <a:off x="310729" y="3230884"/>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2</a:t>
            </a:r>
          </a:p>
        </p:txBody>
      </p:sp>
      <p:cxnSp>
        <p:nvCxnSpPr>
          <p:cNvPr id="15" name="Straight Arrow Connector 14">
            <a:extLst>
              <a:ext uri="{FF2B5EF4-FFF2-40B4-BE49-F238E27FC236}">
                <a16:creationId xmlns:a16="http://schemas.microsoft.com/office/drawing/2014/main" id="{38686D0C-0240-9345-8C2F-633A0FBF5DB6}"/>
              </a:ext>
            </a:extLst>
          </p:cNvPr>
          <p:cNvCxnSpPr>
            <a:cxnSpLocks/>
            <a:stCxn id="14" idx="6"/>
          </p:cNvCxnSpPr>
          <p:nvPr/>
        </p:nvCxnSpPr>
        <p:spPr>
          <a:xfrm flipV="1">
            <a:off x="603672" y="3380037"/>
            <a:ext cx="513122" cy="1626"/>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descr="A screenshot of a cell phone&#13;&#10;&#13;&#10;Description automatically generated">
            <a:extLst>
              <a:ext uri="{FF2B5EF4-FFF2-40B4-BE49-F238E27FC236}">
                <a16:creationId xmlns:a16="http://schemas.microsoft.com/office/drawing/2014/main" id="{8F3A992C-E489-A74F-A5F8-8B18DF0776EA}"/>
              </a:ext>
            </a:extLst>
          </p:cNvPr>
          <p:cNvPicPr>
            <a:picLocks noChangeAspect="1"/>
          </p:cNvPicPr>
          <p:nvPr/>
        </p:nvPicPr>
        <p:blipFill>
          <a:blip r:embed="rId2"/>
          <a:stretch>
            <a:fillRect/>
          </a:stretch>
        </p:blipFill>
        <p:spPr>
          <a:xfrm>
            <a:off x="1160032" y="1256148"/>
            <a:ext cx="2770523" cy="4062186"/>
          </a:xfrm>
          <a:prstGeom prst="rect">
            <a:avLst/>
          </a:prstGeom>
        </p:spPr>
      </p:pic>
      <p:pic>
        <p:nvPicPr>
          <p:cNvPr id="21" name="Picture 20" descr="A screenshot of a cell phone&#13;&#10;&#13;&#10;Description automatically generated">
            <a:extLst>
              <a:ext uri="{FF2B5EF4-FFF2-40B4-BE49-F238E27FC236}">
                <a16:creationId xmlns:a16="http://schemas.microsoft.com/office/drawing/2014/main" id="{76FF381E-F057-DE48-9BB4-8A808393F378}"/>
              </a:ext>
            </a:extLst>
          </p:cNvPr>
          <p:cNvPicPr>
            <a:picLocks noChangeAspect="1"/>
          </p:cNvPicPr>
          <p:nvPr/>
        </p:nvPicPr>
        <p:blipFill>
          <a:blip r:embed="rId3"/>
          <a:stretch>
            <a:fillRect/>
          </a:stretch>
        </p:blipFill>
        <p:spPr>
          <a:xfrm>
            <a:off x="4058522" y="1241707"/>
            <a:ext cx="4579013" cy="3973652"/>
          </a:xfrm>
          <a:prstGeom prst="rect">
            <a:avLst/>
          </a:prstGeom>
        </p:spPr>
      </p:pic>
      <p:sp>
        <p:nvSpPr>
          <p:cNvPr id="24" name="Oval 23">
            <a:extLst>
              <a:ext uri="{FF2B5EF4-FFF2-40B4-BE49-F238E27FC236}">
                <a16:creationId xmlns:a16="http://schemas.microsoft.com/office/drawing/2014/main" id="{C8F10860-C586-B84F-8A83-38FC0FFFCAEA}"/>
              </a:ext>
            </a:extLst>
          </p:cNvPr>
          <p:cNvSpPr/>
          <p:nvPr/>
        </p:nvSpPr>
        <p:spPr>
          <a:xfrm>
            <a:off x="6157528" y="2958109"/>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3</a:t>
            </a:r>
          </a:p>
        </p:txBody>
      </p:sp>
      <p:sp>
        <p:nvSpPr>
          <p:cNvPr id="25" name="TextBox 24">
            <a:extLst>
              <a:ext uri="{FF2B5EF4-FFF2-40B4-BE49-F238E27FC236}">
                <a16:creationId xmlns:a16="http://schemas.microsoft.com/office/drawing/2014/main" id="{7FDBFF45-29BD-694F-8ACB-004481C39CCE}"/>
              </a:ext>
            </a:extLst>
          </p:cNvPr>
          <p:cNvSpPr txBox="1"/>
          <p:nvPr/>
        </p:nvSpPr>
        <p:spPr>
          <a:xfrm>
            <a:off x="6167245" y="3885041"/>
            <a:ext cx="1927884" cy="523220"/>
          </a:xfrm>
          <a:prstGeom prst="rect">
            <a:avLst/>
          </a:prstGeom>
          <a:noFill/>
        </p:spPr>
        <p:txBody>
          <a:bodyPr wrap="square" rtlCol="0">
            <a:spAutoFit/>
          </a:bodyPr>
          <a:lstStyle/>
          <a:p>
            <a:r>
              <a:rPr lang="en-US" sz="1400" dirty="0"/>
              <a:t>Click on this </a:t>
            </a:r>
            <a:r>
              <a:rPr lang="en-US" sz="1400" b="1" dirty="0"/>
              <a:t>Project Request</a:t>
            </a:r>
            <a:r>
              <a:rPr lang="en-US" sz="1400" dirty="0"/>
              <a:t> form.  </a:t>
            </a:r>
          </a:p>
        </p:txBody>
      </p:sp>
      <p:cxnSp>
        <p:nvCxnSpPr>
          <p:cNvPr id="26" name="Straight Arrow Connector 25">
            <a:extLst>
              <a:ext uri="{FF2B5EF4-FFF2-40B4-BE49-F238E27FC236}">
                <a16:creationId xmlns:a16="http://schemas.microsoft.com/office/drawing/2014/main" id="{63311F89-55A9-1045-9322-CB0EA3020555}"/>
              </a:ext>
            </a:extLst>
          </p:cNvPr>
          <p:cNvCxnSpPr>
            <a:cxnSpLocks/>
          </p:cNvCxnSpPr>
          <p:nvPr/>
        </p:nvCxnSpPr>
        <p:spPr>
          <a:xfrm flipV="1">
            <a:off x="6295118" y="3461924"/>
            <a:ext cx="0" cy="423117"/>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73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3;&#10;&#13;&#10;Description automatically generated">
            <a:extLst>
              <a:ext uri="{FF2B5EF4-FFF2-40B4-BE49-F238E27FC236}">
                <a16:creationId xmlns:a16="http://schemas.microsoft.com/office/drawing/2014/main" id="{8D3AF1A9-3BC1-714A-8EED-BEF8C86B0810}"/>
              </a:ext>
            </a:extLst>
          </p:cNvPr>
          <p:cNvPicPr>
            <a:picLocks noChangeAspect="1"/>
          </p:cNvPicPr>
          <p:nvPr/>
        </p:nvPicPr>
        <p:blipFill>
          <a:blip r:embed="rId3"/>
          <a:stretch>
            <a:fillRect/>
          </a:stretch>
        </p:blipFill>
        <p:spPr>
          <a:xfrm>
            <a:off x="641131" y="1045826"/>
            <a:ext cx="3460967" cy="4630371"/>
          </a:xfrm>
          <a:prstGeom prst="rect">
            <a:avLst/>
          </a:prstGeom>
        </p:spPr>
      </p:pic>
      <p:pic>
        <p:nvPicPr>
          <p:cNvPr id="17" name="Picture 16" descr="A screenshot of a cell phone&#13;&#10;&#13;&#10;Description automatically generated">
            <a:extLst>
              <a:ext uri="{FF2B5EF4-FFF2-40B4-BE49-F238E27FC236}">
                <a16:creationId xmlns:a16="http://schemas.microsoft.com/office/drawing/2014/main" id="{EE7878C0-FEC6-DB47-977D-5BF3F0FE269F}"/>
              </a:ext>
            </a:extLst>
          </p:cNvPr>
          <p:cNvPicPr>
            <a:picLocks noChangeAspect="1"/>
          </p:cNvPicPr>
          <p:nvPr/>
        </p:nvPicPr>
        <p:blipFill>
          <a:blip r:embed="rId4"/>
          <a:stretch>
            <a:fillRect/>
          </a:stretch>
        </p:blipFill>
        <p:spPr>
          <a:xfrm>
            <a:off x="4572000" y="999133"/>
            <a:ext cx="4077571" cy="4161357"/>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Campaign &amp; Project Request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Request Detail</a:t>
            </a:r>
          </a:p>
        </p:txBody>
      </p:sp>
      <p:cxnSp>
        <p:nvCxnSpPr>
          <p:cNvPr id="9" name="Straight Arrow Connector 8">
            <a:extLst>
              <a:ext uri="{FF2B5EF4-FFF2-40B4-BE49-F238E27FC236}">
                <a16:creationId xmlns:a16="http://schemas.microsoft.com/office/drawing/2014/main" id="{79379477-C0E6-40CF-B136-B09C475DC633}"/>
              </a:ext>
            </a:extLst>
          </p:cNvPr>
          <p:cNvCxnSpPr>
            <a:cxnSpLocks/>
          </p:cNvCxnSpPr>
          <p:nvPr/>
        </p:nvCxnSpPr>
        <p:spPr>
          <a:xfrm flipV="1">
            <a:off x="3644266" y="3306871"/>
            <a:ext cx="0" cy="151912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F11A8CD-A4D7-1F4C-BD09-ECF489F18128}"/>
              </a:ext>
            </a:extLst>
          </p:cNvPr>
          <p:cNvSpPr txBox="1"/>
          <p:nvPr/>
        </p:nvSpPr>
        <p:spPr>
          <a:xfrm>
            <a:off x="3014656" y="4798652"/>
            <a:ext cx="2240745" cy="523220"/>
          </a:xfrm>
          <a:prstGeom prst="rect">
            <a:avLst/>
          </a:prstGeom>
          <a:noFill/>
        </p:spPr>
        <p:txBody>
          <a:bodyPr wrap="square" rtlCol="0">
            <a:spAutoFit/>
          </a:bodyPr>
          <a:lstStyle/>
          <a:p>
            <a:r>
              <a:rPr lang="en-US" sz="1400" dirty="0"/>
              <a:t>Link the project to an existing </a:t>
            </a:r>
            <a:r>
              <a:rPr lang="en-US" sz="1400" b="1" dirty="0"/>
              <a:t>Campaign</a:t>
            </a:r>
            <a:r>
              <a:rPr lang="en-US" sz="1400" dirty="0"/>
              <a:t> here.</a:t>
            </a:r>
          </a:p>
        </p:txBody>
      </p:sp>
      <p:sp>
        <p:nvSpPr>
          <p:cNvPr id="21" name="Rectangle 20">
            <a:extLst>
              <a:ext uri="{FF2B5EF4-FFF2-40B4-BE49-F238E27FC236}">
                <a16:creationId xmlns:a16="http://schemas.microsoft.com/office/drawing/2014/main" id="{276C4094-DFA9-654C-ACA9-43C485803E37}"/>
              </a:ext>
            </a:extLst>
          </p:cNvPr>
          <p:cNvSpPr/>
          <p:nvPr/>
        </p:nvSpPr>
        <p:spPr>
          <a:xfrm>
            <a:off x="1968107" y="1232730"/>
            <a:ext cx="2618979" cy="523220"/>
          </a:xfrm>
          <a:prstGeom prst="rect">
            <a:avLst/>
          </a:prstGeom>
        </p:spPr>
        <p:txBody>
          <a:bodyPr wrap="square">
            <a:spAutoFit/>
          </a:bodyPr>
          <a:lstStyle/>
          <a:p>
            <a:r>
              <a:rPr lang="en-US" sz="1400" b="1" dirty="0"/>
              <a:t>Complete Step 1</a:t>
            </a:r>
          </a:p>
          <a:p>
            <a:r>
              <a:rPr lang="en-US" sz="1400" dirty="0"/>
              <a:t>Red dots = mandatory fields.</a:t>
            </a:r>
          </a:p>
        </p:txBody>
      </p:sp>
      <p:sp>
        <p:nvSpPr>
          <p:cNvPr id="23" name="Rectangle 22">
            <a:extLst>
              <a:ext uri="{FF2B5EF4-FFF2-40B4-BE49-F238E27FC236}">
                <a16:creationId xmlns:a16="http://schemas.microsoft.com/office/drawing/2014/main" id="{454C9245-EF6D-F84C-BA6C-54DF0F13EAEF}"/>
              </a:ext>
            </a:extLst>
          </p:cNvPr>
          <p:cNvSpPr/>
          <p:nvPr/>
        </p:nvSpPr>
        <p:spPr>
          <a:xfrm>
            <a:off x="5938915" y="4459851"/>
            <a:ext cx="2563954" cy="523220"/>
          </a:xfrm>
          <a:prstGeom prst="rect">
            <a:avLst/>
          </a:prstGeom>
        </p:spPr>
        <p:txBody>
          <a:bodyPr wrap="square">
            <a:spAutoFit/>
          </a:bodyPr>
          <a:lstStyle/>
          <a:p>
            <a:r>
              <a:rPr lang="en-US" sz="1400" b="1" dirty="0"/>
              <a:t>Submit</a:t>
            </a:r>
            <a:r>
              <a:rPr lang="en-US" sz="1400" dirty="0"/>
              <a:t> sends to Production for a project estimate.</a:t>
            </a:r>
          </a:p>
        </p:txBody>
      </p:sp>
      <p:cxnSp>
        <p:nvCxnSpPr>
          <p:cNvPr id="24" name="Straight Arrow Connector 23">
            <a:extLst>
              <a:ext uri="{FF2B5EF4-FFF2-40B4-BE49-F238E27FC236}">
                <a16:creationId xmlns:a16="http://schemas.microsoft.com/office/drawing/2014/main" id="{C3DEDB61-1368-0D4A-BAF2-58F28DAD7BD4}"/>
              </a:ext>
            </a:extLst>
          </p:cNvPr>
          <p:cNvCxnSpPr>
            <a:cxnSpLocks/>
          </p:cNvCxnSpPr>
          <p:nvPr/>
        </p:nvCxnSpPr>
        <p:spPr>
          <a:xfrm flipH="1">
            <a:off x="5255401" y="4627541"/>
            <a:ext cx="611007" cy="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A5A44D2-CAE1-824D-BBCA-D8F2DF361A88}"/>
              </a:ext>
            </a:extLst>
          </p:cNvPr>
          <p:cNvCxnSpPr>
            <a:cxnSpLocks/>
          </p:cNvCxnSpPr>
          <p:nvPr/>
        </p:nvCxnSpPr>
        <p:spPr>
          <a:xfrm flipH="1">
            <a:off x="6610785" y="2214678"/>
            <a:ext cx="543052" cy="45803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4B981B1-09F7-F04A-BBAC-F7CDAEC72C95}"/>
              </a:ext>
            </a:extLst>
          </p:cNvPr>
          <p:cNvCxnSpPr>
            <a:cxnSpLocks/>
          </p:cNvCxnSpPr>
          <p:nvPr/>
        </p:nvCxnSpPr>
        <p:spPr>
          <a:xfrm flipH="1" flipV="1">
            <a:off x="1538546" y="5040957"/>
            <a:ext cx="452483" cy="81791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A723B6CC-585D-B941-B149-240D6BE3C136}"/>
              </a:ext>
            </a:extLst>
          </p:cNvPr>
          <p:cNvSpPr txBox="1"/>
          <p:nvPr/>
        </p:nvSpPr>
        <p:spPr>
          <a:xfrm>
            <a:off x="2008448" y="5731766"/>
            <a:ext cx="2563552" cy="738664"/>
          </a:xfrm>
          <a:prstGeom prst="rect">
            <a:avLst/>
          </a:prstGeom>
          <a:noFill/>
        </p:spPr>
        <p:txBody>
          <a:bodyPr wrap="square" rtlCol="0">
            <a:spAutoFit/>
          </a:bodyPr>
          <a:lstStyle/>
          <a:p>
            <a:r>
              <a:rPr lang="en-US" sz="1400" dirty="0"/>
              <a:t>Account to direct if this project applies to a </a:t>
            </a:r>
            <a:r>
              <a:rPr lang="en-US" sz="1400" b="1" dirty="0"/>
              <a:t>retainer, advance,</a:t>
            </a:r>
            <a:r>
              <a:rPr lang="en-US" sz="1400" dirty="0"/>
              <a:t> or is </a:t>
            </a:r>
            <a:r>
              <a:rPr lang="en-US" sz="1400" b="1" dirty="0"/>
              <a:t>billable</a:t>
            </a:r>
            <a:r>
              <a:rPr lang="en-US" sz="1400" dirty="0"/>
              <a:t>.</a:t>
            </a:r>
          </a:p>
        </p:txBody>
      </p:sp>
      <p:sp>
        <p:nvSpPr>
          <p:cNvPr id="45" name="TextBox 44">
            <a:extLst>
              <a:ext uri="{FF2B5EF4-FFF2-40B4-BE49-F238E27FC236}">
                <a16:creationId xmlns:a16="http://schemas.microsoft.com/office/drawing/2014/main" id="{9091B298-3CD8-384D-B488-BE2D62C48CC6}"/>
              </a:ext>
            </a:extLst>
          </p:cNvPr>
          <p:cNvSpPr txBox="1"/>
          <p:nvPr/>
        </p:nvSpPr>
        <p:spPr>
          <a:xfrm>
            <a:off x="6406906" y="1649627"/>
            <a:ext cx="2169669" cy="523220"/>
          </a:xfrm>
          <a:prstGeom prst="rect">
            <a:avLst/>
          </a:prstGeom>
          <a:noFill/>
        </p:spPr>
        <p:txBody>
          <a:bodyPr wrap="square" rtlCol="0">
            <a:spAutoFit/>
          </a:bodyPr>
          <a:lstStyle/>
          <a:p>
            <a:r>
              <a:rPr lang="en-US" sz="1400" dirty="0"/>
              <a:t>Add</a:t>
            </a:r>
            <a:r>
              <a:rPr lang="en-US" sz="1400" b="1" dirty="0"/>
              <a:t> </a:t>
            </a:r>
            <a:r>
              <a:rPr lang="en-US" sz="1400" dirty="0"/>
              <a:t>a </a:t>
            </a:r>
            <a:r>
              <a:rPr lang="en-US" sz="1400" b="1" dirty="0"/>
              <a:t>spec sheet </a:t>
            </a:r>
            <a:r>
              <a:rPr lang="en-US" sz="1400" dirty="0"/>
              <a:t>or </a:t>
            </a:r>
            <a:r>
              <a:rPr lang="en-US" sz="1400" b="1" dirty="0"/>
              <a:t>attach</a:t>
            </a:r>
            <a:r>
              <a:rPr lang="en-US" sz="1400" dirty="0"/>
              <a:t> documents.</a:t>
            </a:r>
          </a:p>
        </p:txBody>
      </p:sp>
      <p:cxnSp>
        <p:nvCxnSpPr>
          <p:cNvPr id="50" name="Straight Arrow Connector 49">
            <a:extLst>
              <a:ext uri="{FF2B5EF4-FFF2-40B4-BE49-F238E27FC236}">
                <a16:creationId xmlns:a16="http://schemas.microsoft.com/office/drawing/2014/main" id="{DF5559E7-FD6C-9B45-86FC-236BADF5A82F}"/>
              </a:ext>
            </a:extLst>
          </p:cNvPr>
          <p:cNvCxnSpPr>
            <a:cxnSpLocks/>
          </p:cNvCxnSpPr>
          <p:nvPr/>
        </p:nvCxnSpPr>
        <p:spPr>
          <a:xfrm flipH="1">
            <a:off x="5997964" y="2186583"/>
            <a:ext cx="1481244" cy="1513385"/>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8D68C35A-088F-A145-98E9-15B0098E7EE7}"/>
              </a:ext>
            </a:extLst>
          </p:cNvPr>
          <p:cNvSpPr/>
          <p:nvPr/>
        </p:nvSpPr>
        <p:spPr>
          <a:xfrm>
            <a:off x="702091" y="2672717"/>
            <a:ext cx="897415" cy="29400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CDB01391-2115-7C4B-BC4D-C386B1FFA2FB}"/>
              </a:ext>
            </a:extLst>
          </p:cNvPr>
          <p:cNvCxnSpPr>
            <a:cxnSpLocks/>
          </p:cNvCxnSpPr>
          <p:nvPr/>
        </p:nvCxnSpPr>
        <p:spPr>
          <a:xfrm flipH="1">
            <a:off x="1642868" y="2566919"/>
            <a:ext cx="770711" cy="19613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DF85566E-7BC1-7D43-9041-8ADEAB5B94C0}"/>
              </a:ext>
            </a:extLst>
          </p:cNvPr>
          <p:cNvSpPr/>
          <p:nvPr/>
        </p:nvSpPr>
        <p:spPr>
          <a:xfrm>
            <a:off x="2413578" y="2342643"/>
            <a:ext cx="2240743" cy="738664"/>
          </a:xfrm>
          <a:prstGeom prst="rect">
            <a:avLst/>
          </a:prstGeom>
        </p:spPr>
        <p:txBody>
          <a:bodyPr wrap="square">
            <a:spAutoFit/>
          </a:bodyPr>
          <a:lstStyle/>
          <a:p>
            <a:r>
              <a:rPr lang="en-US" sz="1400" dirty="0"/>
              <a:t>Enter Client </a:t>
            </a:r>
            <a:r>
              <a:rPr lang="en-US" sz="1400" b="1" dirty="0"/>
              <a:t>PO number</a:t>
            </a:r>
            <a:r>
              <a:rPr lang="en-US" sz="1400" dirty="0"/>
              <a:t>, </a:t>
            </a:r>
            <a:r>
              <a:rPr lang="en-US" sz="1400" b="1" dirty="0"/>
              <a:t>retainer</a:t>
            </a:r>
            <a:r>
              <a:rPr lang="en-US" sz="1400" dirty="0"/>
              <a:t> or </a:t>
            </a:r>
            <a:r>
              <a:rPr lang="en-US" sz="1400" b="1" dirty="0"/>
              <a:t>advance bill </a:t>
            </a:r>
            <a:r>
              <a:rPr lang="en-US" sz="1400" dirty="0"/>
              <a:t>name, if applicable.</a:t>
            </a:r>
          </a:p>
        </p:txBody>
      </p:sp>
    </p:spTree>
    <p:extLst>
      <p:ext uri="{BB962C8B-B14F-4D97-AF65-F5344CB8AC3E}">
        <p14:creationId xmlns:p14="http://schemas.microsoft.com/office/powerpoint/2010/main" val="260060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F716B43-783D-5E47-B8B2-10A374589771}"/>
              </a:ext>
            </a:extLst>
          </p:cNvPr>
          <p:cNvPicPr>
            <a:picLocks noChangeAspect="1"/>
          </p:cNvPicPr>
          <p:nvPr/>
        </p:nvPicPr>
        <p:blipFill>
          <a:blip r:embed="rId3"/>
          <a:stretch>
            <a:fillRect/>
          </a:stretch>
        </p:blipFill>
        <p:spPr>
          <a:xfrm>
            <a:off x="457201" y="1017220"/>
            <a:ext cx="6078388" cy="5292746"/>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Campaign &amp; Project Request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Spec Sheet Options</a:t>
            </a:r>
          </a:p>
        </p:txBody>
      </p:sp>
      <p:cxnSp>
        <p:nvCxnSpPr>
          <p:cNvPr id="12" name="Straight Arrow Connector 11">
            <a:extLst>
              <a:ext uri="{FF2B5EF4-FFF2-40B4-BE49-F238E27FC236}">
                <a16:creationId xmlns:a16="http://schemas.microsoft.com/office/drawing/2014/main" id="{14863E0B-FE9C-B948-8FAC-FCFFA3F5972E}"/>
              </a:ext>
            </a:extLst>
          </p:cNvPr>
          <p:cNvCxnSpPr>
            <a:cxnSpLocks/>
          </p:cNvCxnSpPr>
          <p:nvPr/>
        </p:nvCxnSpPr>
        <p:spPr>
          <a:xfrm flipH="1">
            <a:off x="6535589" y="2385059"/>
            <a:ext cx="591352" cy="122107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F41EB24-9F6B-C245-A776-F7F3B6BBA0EF}"/>
              </a:ext>
            </a:extLst>
          </p:cNvPr>
          <p:cNvSpPr txBox="1"/>
          <p:nvPr/>
        </p:nvSpPr>
        <p:spPr>
          <a:xfrm>
            <a:off x="6622058" y="1240452"/>
            <a:ext cx="2015477" cy="1169551"/>
          </a:xfrm>
          <a:prstGeom prst="rect">
            <a:avLst/>
          </a:prstGeom>
          <a:noFill/>
        </p:spPr>
        <p:txBody>
          <a:bodyPr wrap="square" rtlCol="0">
            <a:spAutoFit/>
          </a:bodyPr>
          <a:lstStyle/>
          <a:p>
            <a:r>
              <a:rPr lang="en-US" sz="1400" dirty="0"/>
              <a:t>Account to complete the Digital or Print Media Spec sheets if client purchased media.</a:t>
            </a:r>
          </a:p>
        </p:txBody>
      </p:sp>
      <p:cxnSp>
        <p:nvCxnSpPr>
          <p:cNvPr id="14" name="Straight Arrow Connector 13">
            <a:extLst>
              <a:ext uri="{FF2B5EF4-FFF2-40B4-BE49-F238E27FC236}">
                <a16:creationId xmlns:a16="http://schemas.microsoft.com/office/drawing/2014/main" id="{BD8B0C1F-D193-9E42-B8D7-21C195513B66}"/>
              </a:ext>
            </a:extLst>
          </p:cNvPr>
          <p:cNvCxnSpPr>
            <a:cxnSpLocks/>
          </p:cNvCxnSpPr>
          <p:nvPr/>
        </p:nvCxnSpPr>
        <p:spPr>
          <a:xfrm flipH="1">
            <a:off x="6535590" y="2385059"/>
            <a:ext cx="906610" cy="279191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17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Moving Project Request to Project</a:t>
            </a:r>
          </a:p>
        </p:txBody>
      </p:sp>
      <p:sp>
        <p:nvSpPr>
          <p:cNvPr id="6" name="Rectangle 5">
            <a:extLst>
              <a:ext uri="{FF2B5EF4-FFF2-40B4-BE49-F238E27FC236}">
                <a16:creationId xmlns:a16="http://schemas.microsoft.com/office/drawing/2014/main" id="{AF034AB5-470C-44A7-9E5E-579678D3CC53}"/>
              </a:ext>
            </a:extLst>
          </p:cNvPr>
          <p:cNvSpPr/>
          <p:nvPr/>
        </p:nvSpPr>
        <p:spPr>
          <a:xfrm>
            <a:off x="302151" y="1499403"/>
            <a:ext cx="2647472" cy="3323987"/>
          </a:xfrm>
          <a:prstGeom prst="rect">
            <a:avLst/>
          </a:prstGeom>
        </p:spPr>
        <p:txBody>
          <a:bodyPr wrap="square">
            <a:spAutoFit/>
          </a:bodyPr>
          <a:lstStyle/>
          <a:p>
            <a:pPr marL="285750" indent="-285750">
              <a:buFont typeface="Arial" panose="020B0604020202020204" pitchFamily="34" charset="0"/>
              <a:buChar char="•"/>
            </a:pPr>
            <a:r>
              <a:rPr lang="en-US" sz="1400" dirty="0"/>
              <a:t>Production will review the request. </a:t>
            </a:r>
          </a:p>
          <a:p>
            <a:endParaRPr lang="en-US" sz="1400" dirty="0"/>
          </a:p>
          <a:p>
            <a:pPr marL="285750" indent="-285750">
              <a:buFont typeface="Arial" panose="020B0604020202020204" pitchFamily="34" charset="0"/>
              <a:buChar char="•"/>
            </a:pPr>
            <a:r>
              <a:rPr lang="en-US" sz="1400" dirty="0"/>
              <a:t>If good to move forward, the submitter will receive an approval email notification.* </a:t>
            </a:r>
          </a:p>
          <a:p>
            <a:endParaRPr lang="en-US" sz="1400" dirty="0"/>
          </a:p>
          <a:p>
            <a:r>
              <a:rPr lang="en-US" sz="1400" i="1" dirty="0"/>
              <a:t>* If more details are needed, production may reject the request, email questions or request a meeting along with a creative/digital leader to finalized details.</a:t>
            </a:r>
          </a:p>
          <a:p>
            <a:endParaRPr lang="en-US" sz="1400" dirty="0"/>
          </a:p>
        </p:txBody>
      </p:sp>
      <p:cxnSp>
        <p:nvCxnSpPr>
          <p:cNvPr id="11" name="Straight Arrow Connector 10">
            <a:extLst>
              <a:ext uri="{FF2B5EF4-FFF2-40B4-BE49-F238E27FC236}">
                <a16:creationId xmlns:a16="http://schemas.microsoft.com/office/drawing/2014/main" id="{B27B1D7D-779A-8842-BBEE-29D2BC96F8D3}"/>
              </a:ext>
            </a:extLst>
          </p:cNvPr>
          <p:cNvCxnSpPr>
            <a:cxnSpLocks/>
          </p:cNvCxnSpPr>
          <p:nvPr/>
        </p:nvCxnSpPr>
        <p:spPr>
          <a:xfrm>
            <a:off x="4422590" y="2968195"/>
            <a:ext cx="645141" cy="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 name="Picture 4" descr="A screenshot of a cell phone&#13;&#10;&#13;&#10;Description automatically generated">
            <a:extLst>
              <a:ext uri="{FF2B5EF4-FFF2-40B4-BE49-F238E27FC236}">
                <a16:creationId xmlns:a16="http://schemas.microsoft.com/office/drawing/2014/main" id="{9F2BE940-F8DE-8D47-B68D-72C802845BA4}"/>
              </a:ext>
            </a:extLst>
          </p:cNvPr>
          <p:cNvPicPr>
            <a:picLocks noChangeAspect="1"/>
          </p:cNvPicPr>
          <p:nvPr/>
        </p:nvPicPr>
        <p:blipFill>
          <a:blip r:embed="rId3"/>
          <a:stretch>
            <a:fillRect/>
          </a:stretch>
        </p:blipFill>
        <p:spPr>
          <a:xfrm>
            <a:off x="3264478" y="1521981"/>
            <a:ext cx="5577371" cy="4774178"/>
          </a:xfrm>
          <a:prstGeom prst="rect">
            <a:avLst/>
          </a:prstGeom>
        </p:spPr>
      </p:pic>
      <p:sp>
        <p:nvSpPr>
          <p:cNvPr id="8" name="Rectangle 7">
            <a:extLst>
              <a:ext uri="{FF2B5EF4-FFF2-40B4-BE49-F238E27FC236}">
                <a16:creationId xmlns:a16="http://schemas.microsoft.com/office/drawing/2014/main" id="{6AD73686-B837-854C-9AA4-B1B6BBED6FF9}"/>
              </a:ext>
            </a:extLst>
          </p:cNvPr>
          <p:cNvSpPr/>
          <p:nvPr/>
        </p:nvSpPr>
        <p:spPr>
          <a:xfrm>
            <a:off x="4775200" y="1053118"/>
            <a:ext cx="4084319" cy="523220"/>
          </a:xfrm>
          <a:prstGeom prst="rect">
            <a:avLst/>
          </a:prstGeom>
        </p:spPr>
        <p:txBody>
          <a:bodyPr wrap="square">
            <a:spAutoFit/>
          </a:bodyPr>
          <a:lstStyle/>
          <a:p>
            <a:r>
              <a:rPr lang="en-US" sz="1400" dirty="0"/>
              <a:t>This pushes all attachments and spec sheets into a new client project (with Client prefix and #).</a:t>
            </a:r>
          </a:p>
        </p:txBody>
      </p:sp>
      <p:cxnSp>
        <p:nvCxnSpPr>
          <p:cNvPr id="9" name="Straight Arrow Connector 8">
            <a:extLst>
              <a:ext uri="{FF2B5EF4-FFF2-40B4-BE49-F238E27FC236}">
                <a16:creationId xmlns:a16="http://schemas.microsoft.com/office/drawing/2014/main" id="{E0FDE7A8-D28D-3846-8A10-A981A13EA73C}"/>
              </a:ext>
            </a:extLst>
          </p:cNvPr>
          <p:cNvCxnSpPr>
            <a:cxnSpLocks/>
          </p:cNvCxnSpPr>
          <p:nvPr/>
        </p:nvCxnSpPr>
        <p:spPr>
          <a:xfrm flipH="1">
            <a:off x="4429275" y="1295400"/>
            <a:ext cx="345925" cy="348216"/>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44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Opening a Project</a:t>
            </a:r>
          </a:p>
        </p:txBody>
      </p:sp>
      <p:sp>
        <p:nvSpPr>
          <p:cNvPr id="7" name="Rectangle 6">
            <a:extLst>
              <a:ext uri="{FF2B5EF4-FFF2-40B4-BE49-F238E27FC236}">
                <a16:creationId xmlns:a16="http://schemas.microsoft.com/office/drawing/2014/main" id="{856E84D7-93CE-6942-BA18-63C00AA5B56E}"/>
              </a:ext>
            </a:extLst>
          </p:cNvPr>
          <p:cNvSpPr/>
          <p:nvPr/>
        </p:nvSpPr>
        <p:spPr>
          <a:xfrm>
            <a:off x="457201" y="1284205"/>
            <a:ext cx="7182089" cy="738664"/>
          </a:xfrm>
          <a:prstGeom prst="rect">
            <a:avLst/>
          </a:prstGeom>
        </p:spPr>
        <p:txBody>
          <a:bodyPr wrap="square">
            <a:spAutoFit/>
          </a:bodyPr>
          <a:lstStyle/>
          <a:p>
            <a:r>
              <a:rPr lang="en-US" sz="1400" dirty="0"/>
              <a:t>Production is ready to estimate and opens a </a:t>
            </a:r>
            <a:r>
              <a:rPr lang="en-US" sz="1400" b="1" dirty="0"/>
              <a:t>Client Project </a:t>
            </a:r>
            <a:r>
              <a:rPr lang="en-US" sz="1400" dirty="0"/>
              <a:t>using the Client prefix and an auto-assigned number. View the project by selecting the Marriner WMJ, project manager, projects.</a:t>
            </a:r>
          </a:p>
        </p:txBody>
      </p:sp>
      <p:pic>
        <p:nvPicPr>
          <p:cNvPr id="10" name="Picture 9" descr="A screenshot of a cell phone&#13;&#10;&#13;&#10;Description automatically generated">
            <a:extLst>
              <a:ext uri="{FF2B5EF4-FFF2-40B4-BE49-F238E27FC236}">
                <a16:creationId xmlns:a16="http://schemas.microsoft.com/office/drawing/2014/main" id="{522FB875-89A4-A140-905C-6F43CEF29E43}"/>
              </a:ext>
            </a:extLst>
          </p:cNvPr>
          <p:cNvPicPr>
            <a:picLocks noChangeAspect="1"/>
          </p:cNvPicPr>
          <p:nvPr/>
        </p:nvPicPr>
        <p:blipFill>
          <a:blip r:embed="rId3"/>
          <a:stretch>
            <a:fillRect/>
          </a:stretch>
        </p:blipFill>
        <p:spPr>
          <a:xfrm>
            <a:off x="173621" y="3123477"/>
            <a:ext cx="8785185" cy="2143938"/>
          </a:xfrm>
          <a:prstGeom prst="rect">
            <a:avLst/>
          </a:prstGeom>
        </p:spPr>
      </p:pic>
      <p:sp>
        <p:nvSpPr>
          <p:cNvPr id="12" name="Oval 11">
            <a:extLst>
              <a:ext uri="{FF2B5EF4-FFF2-40B4-BE49-F238E27FC236}">
                <a16:creationId xmlns:a16="http://schemas.microsoft.com/office/drawing/2014/main" id="{7FF8D265-4783-F040-9E02-A066C0796C1B}"/>
              </a:ext>
            </a:extLst>
          </p:cNvPr>
          <p:cNvSpPr/>
          <p:nvPr/>
        </p:nvSpPr>
        <p:spPr>
          <a:xfrm>
            <a:off x="945731" y="2440733"/>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1</a:t>
            </a:r>
          </a:p>
        </p:txBody>
      </p:sp>
      <p:cxnSp>
        <p:nvCxnSpPr>
          <p:cNvPr id="13" name="Straight Arrow Connector 12">
            <a:extLst>
              <a:ext uri="{FF2B5EF4-FFF2-40B4-BE49-F238E27FC236}">
                <a16:creationId xmlns:a16="http://schemas.microsoft.com/office/drawing/2014/main" id="{5BF7C976-6903-FE47-A33B-37A5793AA252}"/>
              </a:ext>
            </a:extLst>
          </p:cNvPr>
          <p:cNvCxnSpPr>
            <a:cxnSpLocks/>
            <a:stCxn id="12" idx="4"/>
          </p:cNvCxnSpPr>
          <p:nvPr/>
        </p:nvCxnSpPr>
        <p:spPr>
          <a:xfrm flipH="1">
            <a:off x="1088203" y="2742290"/>
            <a:ext cx="4000" cy="52176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FCED2C3-BCEF-794C-8AB2-B75D9B1154D5}"/>
              </a:ext>
            </a:extLst>
          </p:cNvPr>
          <p:cNvSpPr/>
          <p:nvPr/>
        </p:nvSpPr>
        <p:spPr>
          <a:xfrm>
            <a:off x="2660714" y="2454526"/>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2</a:t>
            </a:r>
          </a:p>
        </p:txBody>
      </p:sp>
      <p:cxnSp>
        <p:nvCxnSpPr>
          <p:cNvPr id="20" name="Straight Arrow Connector 19">
            <a:extLst>
              <a:ext uri="{FF2B5EF4-FFF2-40B4-BE49-F238E27FC236}">
                <a16:creationId xmlns:a16="http://schemas.microsoft.com/office/drawing/2014/main" id="{840570DE-C0C8-154D-9884-67A9C1F49584}"/>
              </a:ext>
            </a:extLst>
          </p:cNvPr>
          <p:cNvCxnSpPr>
            <a:cxnSpLocks/>
          </p:cNvCxnSpPr>
          <p:nvPr/>
        </p:nvCxnSpPr>
        <p:spPr>
          <a:xfrm>
            <a:off x="2803186" y="2789497"/>
            <a:ext cx="0" cy="557805"/>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D90AB2E5-16F3-414D-B3F7-A2DFA9DE1CCD}"/>
              </a:ext>
            </a:extLst>
          </p:cNvPr>
          <p:cNvSpPr/>
          <p:nvPr/>
        </p:nvSpPr>
        <p:spPr>
          <a:xfrm>
            <a:off x="2656714" y="5648602"/>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3</a:t>
            </a:r>
          </a:p>
        </p:txBody>
      </p:sp>
      <p:cxnSp>
        <p:nvCxnSpPr>
          <p:cNvPr id="25" name="Straight Arrow Connector 24">
            <a:extLst>
              <a:ext uri="{FF2B5EF4-FFF2-40B4-BE49-F238E27FC236}">
                <a16:creationId xmlns:a16="http://schemas.microsoft.com/office/drawing/2014/main" id="{91D4D22F-0A38-904C-8C9D-910B5DBDAC94}"/>
              </a:ext>
            </a:extLst>
          </p:cNvPr>
          <p:cNvCxnSpPr>
            <a:cxnSpLocks/>
          </p:cNvCxnSpPr>
          <p:nvPr/>
        </p:nvCxnSpPr>
        <p:spPr>
          <a:xfrm flipV="1">
            <a:off x="2803186" y="4988689"/>
            <a:ext cx="0" cy="659914"/>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58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702F-8400-4FBD-B692-86C34C2A1BA8}"/>
              </a:ext>
            </a:extLst>
          </p:cNvPr>
          <p:cNvSpPr>
            <a:spLocks noGrp="1"/>
          </p:cNvSpPr>
          <p:nvPr>
            <p:ph type="title"/>
          </p:nvPr>
        </p:nvSpPr>
        <p:spPr/>
        <p:txBody>
          <a:bodyPr/>
          <a:lstStyle/>
          <a:p>
            <a:r>
              <a:rPr lang="en-US" sz="1800" dirty="0"/>
              <a:t>WMJ Training: </a:t>
            </a:r>
            <a:r>
              <a:rPr lang="en-US" sz="1800" b="1" dirty="0"/>
              <a:t>Client Billing Methods</a:t>
            </a:r>
          </a:p>
        </p:txBody>
      </p:sp>
    </p:spTree>
    <p:extLst>
      <p:ext uri="{BB962C8B-B14F-4D97-AF65-F5344CB8AC3E}">
        <p14:creationId xmlns:p14="http://schemas.microsoft.com/office/powerpoint/2010/main" val="221816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screenshot of a cell phone&#13;&#10;&#13;&#10;Description automatically generated">
            <a:extLst>
              <a:ext uri="{FF2B5EF4-FFF2-40B4-BE49-F238E27FC236}">
                <a16:creationId xmlns:a16="http://schemas.microsoft.com/office/drawing/2014/main" id="{E75FDC7B-598B-E64E-B862-1B7E50BD9D4C}"/>
              </a:ext>
            </a:extLst>
          </p:cNvPr>
          <p:cNvPicPr>
            <a:picLocks noChangeAspect="1"/>
          </p:cNvPicPr>
          <p:nvPr/>
        </p:nvPicPr>
        <p:blipFill>
          <a:blip r:embed="rId3"/>
          <a:stretch>
            <a:fillRect/>
          </a:stretch>
        </p:blipFill>
        <p:spPr>
          <a:xfrm>
            <a:off x="106457" y="2118944"/>
            <a:ext cx="8931086" cy="2134473"/>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Projects Screen</a:t>
            </a:r>
          </a:p>
        </p:txBody>
      </p:sp>
      <p:sp>
        <p:nvSpPr>
          <p:cNvPr id="14" name="Oval 13">
            <a:extLst>
              <a:ext uri="{FF2B5EF4-FFF2-40B4-BE49-F238E27FC236}">
                <a16:creationId xmlns:a16="http://schemas.microsoft.com/office/drawing/2014/main" id="{26EFBB38-BAE5-394B-B23D-9502A752E855}"/>
              </a:ext>
            </a:extLst>
          </p:cNvPr>
          <p:cNvSpPr/>
          <p:nvPr/>
        </p:nvSpPr>
        <p:spPr>
          <a:xfrm>
            <a:off x="1057491" y="4829563"/>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1</a:t>
            </a:r>
          </a:p>
        </p:txBody>
      </p:sp>
      <p:sp>
        <p:nvSpPr>
          <p:cNvPr id="15" name="Oval 14">
            <a:extLst>
              <a:ext uri="{FF2B5EF4-FFF2-40B4-BE49-F238E27FC236}">
                <a16:creationId xmlns:a16="http://schemas.microsoft.com/office/drawing/2014/main" id="{727A6B71-6B9C-5B44-B4BB-07EF95CC340F}"/>
              </a:ext>
            </a:extLst>
          </p:cNvPr>
          <p:cNvSpPr/>
          <p:nvPr/>
        </p:nvSpPr>
        <p:spPr>
          <a:xfrm>
            <a:off x="1057491" y="5223971"/>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2</a:t>
            </a:r>
          </a:p>
        </p:txBody>
      </p:sp>
      <p:sp>
        <p:nvSpPr>
          <p:cNvPr id="16" name="Oval 15">
            <a:extLst>
              <a:ext uri="{FF2B5EF4-FFF2-40B4-BE49-F238E27FC236}">
                <a16:creationId xmlns:a16="http://schemas.microsoft.com/office/drawing/2014/main" id="{FC59B9B0-8980-0848-8184-57BAE21E9386}"/>
              </a:ext>
            </a:extLst>
          </p:cNvPr>
          <p:cNvSpPr/>
          <p:nvPr/>
        </p:nvSpPr>
        <p:spPr>
          <a:xfrm>
            <a:off x="1051562" y="5622985"/>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3</a:t>
            </a:r>
          </a:p>
        </p:txBody>
      </p:sp>
      <p:sp>
        <p:nvSpPr>
          <p:cNvPr id="17" name="Oval 16">
            <a:extLst>
              <a:ext uri="{FF2B5EF4-FFF2-40B4-BE49-F238E27FC236}">
                <a16:creationId xmlns:a16="http://schemas.microsoft.com/office/drawing/2014/main" id="{3061E746-D398-3748-87A9-274FBBD90528}"/>
              </a:ext>
            </a:extLst>
          </p:cNvPr>
          <p:cNvSpPr/>
          <p:nvPr/>
        </p:nvSpPr>
        <p:spPr>
          <a:xfrm>
            <a:off x="4547368" y="4829563"/>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4</a:t>
            </a:r>
          </a:p>
        </p:txBody>
      </p:sp>
      <p:sp>
        <p:nvSpPr>
          <p:cNvPr id="18" name="Oval 17">
            <a:extLst>
              <a:ext uri="{FF2B5EF4-FFF2-40B4-BE49-F238E27FC236}">
                <a16:creationId xmlns:a16="http://schemas.microsoft.com/office/drawing/2014/main" id="{E5713FE3-8C07-FD41-92D7-B2096BE58E13}"/>
              </a:ext>
            </a:extLst>
          </p:cNvPr>
          <p:cNvSpPr/>
          <p:nvPr/>
        </p:nvSpPr>
        <p:spPr>
          <a:xfrm>
            <a:off x="4547368" y="5223971"/>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5</a:t>
            </a:r>
          </a:p>
        </p:txBody>
      </p:sp>
      <p:sp>
        <p:nvSpPr>
          <p:cNvPr id="21" name="Oval 20">
            <a:extLst>
              <a:ext uri="{FF2B5EF4-FFF2-40B4-BE49-F238E27FC236}">
                <a16:creationId xmlns:a16="http://schemas.microsoft.com/office/drawing/2014/main" id="{66390283-CA64-B549-B291-D8BBCA131E82}"/>
              </a:ext>
            </a:extLst>
          </p:cNvPr>
          <p:cNvSpPr/>
          <p:nvPr/>
        </p:nvSpPr>
        <p:spPr>
          <a:xfrm>
            <a:off x="4547368" y="5614253"/>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6</a:t>
            </a:r>
          </a:p>
        </p:txBody>
      </p:sp>
      <p:sp>
        <p:nvSpPr>
          <p:cNvPr id="22" name="Rectangle 21">
            <a:extLst>
              <a:ext uri="{FF2B5EF4-FFF2-40B4-BE49-F238E27FC236}">
                <a16:creationId xmlns:a16="http://schemas.microsoft.com/office/drawing/2014/main" id="{A413D600-B760-1D44-A8E0-AB62C66E143F}"/>
              </a:ext>
            </a:extLst>
          </p:cNvPr>
          <p:cNvSpPr/>
          <p:nvPr/>
        </p:nvSpPr>
        <p:spPr>
          <a:xfrm>
            <a:off x="1322563" y="4786864"/>
            <a:ext cx="771365" cy="307777"/>
          </a:xfrm>
          <a:prstGeom prst="rect">
            <a:avLst/>
          </a:prstGeom>
        </p:spPr>
        <p:txBody>
          <a:bodyPr wrap="none">
            <a:spAutoFit/>
          </a:bodyPr>
          <a:lstStyle/>
          <a:p>
            <a:r>
              <a:rPr lang="en-US" sz="1400" dirty="0"/>
              <a:t>…more</a:t>
            </a:r>
          </a:p>
        </p:txBody>
      </p:sp>
      <p:sp>
        <p:nvSpPr>
          <p:cNvPr id="23" name="Rectangle 22">
            <a:extLst>
              <a:ext uri="{FF2B5EF4-FFF2-40B4-BE49-F238E27FC236}">
                <a16:creationId xmlns:a16="http://schemas.microsoft.com/office/drawing/2014/main" id="{266A5F09-104A-DA40-BF05-034A6145E1D6}"/>
              </a:ext>
            </a:extLst>
          </p:cNvPr>
          <p:cNvSpPr/>
          <p:nvPr/>
        </p:nvSpPr>
        <p:spPr>
          <a:xfrm>
            <a:off x="1322563" y="5173222"/>
            <a:ext cx="2225289" cy="307777"/>
          </a:xfrm>
          <a:prstGeom prst="rect">
            <a:avLst/>
          </a:prstGeom>
        </p:spPr>
        <p:txBody>
          <a:bodyPr wrap="none">
            <a:spAutoFit/>
          </a:bodyPr>
          <a:lstStyle/>
          <a:p>
            <a:r>
              <a:rPr lang="en-US" sz="1400" dirty="0"/>
              <a:t>Project Links to Summary</a:t>
            </a:r>
          </a:p>
        </p:txBody>
      </p:sp>
      <p:sp>
        <p:nvSpPr>
          <p:cNvPr id="26" name="Rectangle 25">
            <a:extLst>
              <a:ext uri="{FF2B5EF4-FFF2-40B4-BE49-F238E27FC236}">
                <a16:creationId xmlns:a16="http://schemas.microsoft.com/office/drawing/2014/main" id="{0AE416D8-D425-BB42-92F0-8E4D36068909}"/>
              </a:ext>
            </a:extLst>
          </p:cNvPr>
          <p:cNvSpPr/>
          <p:nvPr/>
        </p:nvSpPr>
        <p:spPr>
          <a:xfrm>
            <a:off x="1321355" y="5579516"/>
            <a:ext cx="1300356" cy="307777"/>
          </a:xfrm>
          <a:prstGeom prst="rect">
            <a:avLst/>
          </a:prstGeom>
        </p:spPr>
        <p:txBody>
          <a:bodyPr wrap="none">
            <a:spAutoFit/>
          </a:bodyPr>
          <a:lstStyle/>
          <a:p>
            <a:r>
              <a:rPr lang="en-US" sz="1400" dirty="0"/>
              <a:t>Project Status</a:t>
            </a:r>
          </a:p>
        </p:txBody>
      </p:sp>
      <p:sp>
        <p:nvSpPr>
          <p:cNvPr id="27" name="Rectangle 26">
            <a:extLst>
              <a:ext uri="{FF2B5EF4-FFF2-40B4-BE49-F238E27FC236}">
                <a16:creationId xmlns:a16="http://schemas.microsoft.com/office/drawing/2014/main" id="{6A6AA235-1E63-AB4C-8160-6ADC66BA87E7}"/>
              </a:ext>
            </a:extLst>
          </p:cNvPr>
          <p:cNvSpPr/>
          <p:nvPr/>
        </p:nvSpPr>
        <p:spPr>
          <a:xfrm>
            <a:off x="4818436" y="4777583"/>
            <a:ext cx="1250663" cy="307777"/>
          </a:xfrm>
          <a:prstGeom prst="rect">
            <a:avLst/>
          </a:prstGeom>
        </p:spPr>
        <p:txBody>
          <a:bodyPr wrap="none">
            <a:spAutoFit/>
          </a:bodyPr>
          <a:lstStyle/>
          <a:p>
            <a:r>
              <a:rPr lang="en-US" sz="1400" dirty="0"/>
              <a:t>Has Estimate</a:t>
            </a:r>
          </a:p>
        </p:txBody>
      </p:sp>
      <p:sp>
        <p:nvSpPr>
          <p:cNvPr id="28" name="Rectangle 27">
            <a:extLst>
              <a:ext uri="{FF2B5EF4-FFF2-40B4-BE49-F238E27FC236}">
                <a16:creationId xmlns:a16="http://schemas.microsoft.com/office/drawing/2014/main" id="{AEB99AE7-6F01-9040-B0B2-7BD5FBA58B4C}"/>
              </a:ext>
            </a:extLst>
          </p:cNvPr>
          <p:cNvSpPr/>
          <p:nvPr/>
        </p:nvSpPr>
        <p:spPr>
          <a:xfrm>
            <a:off x="4815747" y="5164039"/>
            <a:ext cx="1179490" cy="307777"/>
          </a:xfrm>
          <a:prstGeom prst="rect">
            <a:avLst/>
          </a:prstGeom>
        </p:spPr>
        <p:txBody>
          <a:bodyPr wrap="none">
            <a:spAutoFit/>
          </a:bodyPr>
          <a:lstStyle/>
          <a:p>
            <a:r>
              <a:rPr lang="en-US" sz="1400" dirty="0"/>
              <a:t>Total Budget</a:t>
            </a:r>
          </a:p>
        </p:txBody>
      </p:sp>
      <p:sp>
        <p:nvSpPr>
          <p:cNvPr id="29" name="Rectangle 28">
            <a:extLst>
              <a:ext uri="{FF2B5EF4-FFF2-40B4-BE49-F238E27FC236}">
                <a16:creationId xmlns:a16="http://schemas.microsoft.com/office/drawing/2014/main" id="{C703C2AD-022A-614C-A925-5C9897BF756B}"/>
              </a:ext>
            </a:extLst>
          </p:cNvPr>
          <p:cNvSpPr/>
          <p:nvPr/>
        </p:nvSpPr>
        <p:spPr>
          <a:xfrm>
            <a:off x="4815747" y="5570333"/>
            <a:ext cx="1071127" cy="307777"/>
          </a:xfrm>
          <a:prstGeom prst="rect">
            <a:avLst/>
          </a:prstGeom>
        </p:spPr>
        <p:txBody>
          <a:bodyPr wrap="none">
            <a:spAutoFit/>
          </a:bodyPr>
          <a:lstStyle/>
          <a:p>
            <a:r>
              <a:rPr lang="en-US" sz="1400" dirty="0"/>
              <a:t>Show Gant</a:t>
            </a:r>
          </a:p>
        </p:txBody>
      </p:sp>
      <p:pic>
        <p:nvPicPr>
          <p:cNvPr id="30" name="Graphic 29" descr="Arrow: Rotate left">
            <a:extLst>
              <a:ext uri="{FF2B5EF4-FFF2-40B4-BE49-F238E27FC236}">
                <a16:creationId xmlns:a16="http://schemas.microsoft.com/office/drawing/2014/main" id="{1AF13465-2499-8742-94F3-895A9E695D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889531" flipV="1">
            <a:off x="1772871" y="1716246"/>
            <a:ext cx="855025" cy="1057358"/>
          </a:xfrm>
          <a:prstGeom prst="rect">
            <a:avLst/>
          </a:prstGeom>
        </p:spPr>
      </p:pic>
      <p:pic>
        <p:nvPicPr>
          <p:cNvPr id="32" name="Picture 31" descr="A screenshot of a cell phone&#13;&#10;&#13;&#10;Description automatically generated">
            <a:extLst>
              <a:ext uri="{FF2B5EF4-FFF2-40B4-BE49-F238E27FC236}">
                <a16:creationId xmlns:a16="http://schemas.microsoft.com/office/drawing/2014/main" id="{502FDD22-C3DA-EB44-B133-A2A34821E2CC}"/>
              </a:ext>
            </a:extLst>
          </p:cNvPr>
          <p:cNvPicPr>
            <a:picLocks noChangeAspect="1"/>
          </p:cNvPicPr>
          <p:nvPr/>
        </p:nvPicPr>
        <p:blipFill>
          <a:blip r:embed="rId6"/>
          <a:stretch>
            <a:fillRect/>
          </a:stretch>
        </p:blipFill>
        <p:spPr>
          <a:xfrm>
            <a:off x="2665120" y="974132"/>
            <a:ext cx="1544352" cy="2019537"/>
          </a:xfrm>
          <a:prstGeom prst="rect">
            <a:avLst/>
          </a:prstGeom>
        </p:spPr>
      </p:pic>
      <p:sp>
        <p:nvSpPr>
          <p:cNvPr id="33" name="Oval 32">
            <a:extLst>
              <a:ext uri="{FF2B5EF4-FFF2-40B4-BE49-F238E27FC236}">
                <a16:creationId xmlns:a16="http://schemas.microsoft.com/office/drawing/2014/main" id="{D39158CF-1B56-D349-B5D9-500EC5179ED7}"/>
              </a:ext>
            </a:extLst>
          </p:cNvPr>
          <p:cNvSpPr/>
          <p:nvPr/>
        </p:nvSpPr>
        <p:spPr>
          <a:xfrm>
            <a:off x="2069001" y="2560763"/>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1</a:t>
            </a:r>
          </a:p>
        </p:txBody>
      </p:sp>
      <p:cxnSp>
        <p:nvCxnSpPr>
          <p:cNvPr id="25" name="Straight Arrow Connector 24">
            <a:extLst>
              <a:ext uri="{FF2B5EF4-FFF2-40B4-BE49-F238E27FC236}">
                <a16:creationId xmlns:a16="http://schemas.microsoft.com/office/drawing/2014/main" id="{91D4D22F-0A38-904C-8C9D-910B5DBDAC94}"/>
              </a:ext>
            </a:extLst>
          </p:cNvPr>
          <p:cNvCxnSpPr>
            <a:cxnSpLocks/>
            <a:stCxn id="36" idx="1"/>
          </p:cNvCxnSpPr>
          <p:nvPr/>
        </p:nvCxnSpPr>
        <p:spPr>
          <a:xfrm flipH="1">
            <a:off x="3796498" y="1197273"/>
            <a:ext cx="1425084" cy="30406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C993C427-BAFF-3747-B9C9-B871D5B8FB25}"/>
              </a:ext>
            </a:extLst>
          </p:cNvPr>
          <p:cNvSpPr/>
          <p:nvPr/>
        </p:nvSpPr>
        <p:spPr>
          <a:xfrm>
            <a:off x="5221582" y="935663"/>
            <a:ext cx="3630317" cy="523220"/>
          </a:xfrm>
          <a:prstGeom prst="rect">
            <a:avLst/>
          </a:prstGeom>
        </p:spPr>
        <p:txBody>
          <a:bodyPr wrap="square">
            <a:spAutoFit/>
          </a:bodyPr>
          <a:lstStyle/>
          <a:p>
            <a:r>
              <a:rPr lang="en-US" sz="1400" b="1" dirty="0"/>
              <a:t>Display Options</a:t>
            </a:r>
            <a:r>
              <a:rPr lang="en-US" sz="1400" dirty="0"/>
              <a:t> allows sorting by Client, project type, status, team and assignments.</a:t>
            </a:r>
            <a:endParaRPr lang="en-US" sz="1400" b="1" dirty="0"/>
          </a:p>
        </p:txBody>
      </p:sp>
      <p:cxnSp>
        <p:nvCxnSpPr>
          <p:cNvPr id="39" name="Straight Arrow Connector 38">
            <a:extLst>
              <a:ext uri="{FF2B5EF4-FFF2-40B4-BE49-F238E27FC236}">
                <a16:creationId xmlns:a16="http://schemas.microsoft.com/office/drawing/2014/main" id="{5E7AC34D-7999-1D42-88E6-B9806748E639}"/>
              </a:ext>
            </a:extLst>
          </p:cNvPr>
          <p:cNvCxnSpPr>
            <a:cxnSpLocks/>
          </p:cNvCxnSpPr>
          <p:nvPr/>
        </p:nvCxnSpPr>
        <p:spPr>
          <a:xfrm flipH="1">
            <a:off x="3833123" y="1921397"/>
            <a:ext cx="1388460" cy="489735"/>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F67001AA-618E-A849-B24A-FD9FC42B0034}"/>
              </a:ext>
            </a:extLst>
          </p:cNvPr>
          <p:cNvSpPr/>
          <p:nvPr/>
        </p:nvSpPr>
        <p:spPr>
          <a:xfrm>
            <a:off x="5245507" y="1589692"/>
            <a:ext cx="3486996" cy="523220"/>
          </a:xfrm>
          <a:prstGeom prst="rect">
            <a:avLst/>
          </a:prstGeom>
        </p:spPr>
        <p:txBody>
          <a:bodyPr wrap="square">
            <a:spAutoFit/>
          </a:bodyPr>
          <a:lstStyle/>
          <a:p>
            <a:r>
              <a:rPr lang="en-US" sz="1400" b="1" dirty="0"/>
              <a:t>Views </a:t>
            </a:r>
            <a:r>
              <a:rPr lang="en-US" sz="1400" dirty="0"/>
              <a:t>allows filtering by active or inactive projects.</a:t>
            </a:r>
            <a:endParaRPr lang="en-US" sz="1400" b="1" dirty="0"/>
          </a:p>
        </p:txBody>
      </p:sp>
      <p:sp>
        <p:nvSpPr>
          <p:cNvPr id="45" name="Oval 44">
            <a:extLst>
              <a:ext uri="{FF2B5EF4-FFF2-40B4-BE49-F238E27FC236}">
                <a16:creationId xmlns:a16="http://schemas.microsoft.com/office/drawing/2014/main" id="{4074A66A-F02B-514D-9C11-CDC5074E6B54}"/>
              </a:ext>
            </a:extLst>
          </p:cNvPr>
          <p:cNvSpPr/>
          <p:nvPr/>
        </p:nvSpPr>
        <p:spPr>
          <a:xfrm>
            <a:off x="167381" y="3767490"/>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2</a:t>
            </a:r>
          </a:p>
        </p:txBody>
      </p:sp>
      <p:sp>
        <p:nvSpPr>
          <p:cNvPr id="46" name="Oval 45">
            <a:extLst>
              <a:ext uri="{FF2B5EF4-FFF2-40B4-BE49-F238E27FC236}">
                <a16:creationId xmlns:a16="http://schemas.microsoft.com/office/drawing/2014/main" id="{2DE6CAF8-629F-BB42-A81D-6D193B63AB0D}"/>
              </a:ext>
            </a:extLst>
          </p:cNvPr>
          <p:cNvSpPr/>
          <p:nvPr/>
        </p:nvSpPr>
        <p:spPr>
          <a:xfrm>
            <a:off x="5113915" y="2889006"/>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3</a:t>
            </a:r>
          </a:p>
        </p:txBody>
      </p:sp>
      <p:sp>
        <p:nvSpPr>
          <p:cNvPr id="47" name="Oval 46">
            <a:extLst>
              <a:ext uri="{FF2B5EF4-FFF2-40B4-BE49-F238E27FC236}">
                <a16:creationId xmlns:a16="http://schemas.microsoft.com/office/drawing/2014/main" id="{21C296F2-AEF1-2B4A-917E-388AE6718CF4}"/>
              </a:ext>
            </a:extLst>
          </p:cNvPr>
          <p:cNvSpPr/>
          <p:nvPr/>
        </p:nvSpPr>
        <p:spPr>
          <a:xfrm>
            <a:off x="7191248" y="2873028"/>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4</a:t>
            </a:r>
          </a:p>
        </p:txBody>
      </p:sp>
      <p:sp>
        <p:nvSpPr>
          <p:cNvPr id="48" name="Oval 47">
            <a:extLst>
              <a:ext uri="{FF2B5EF4-FFF2-40B4-BE49-F238E27FC236}">
                <a16:creationId xmlns:a16="http://schemas.microsoft.com/office/drawing/2014/main" id="{278483C9-3630-0349-90D5-9D5EC08EA55A}"/>
              </a:ext>
            </a:extLst>
          </p:cNvPr>
          <p:cNvSpPr/>
          <p:nvPr/>
        </p:nvSpPr>
        <p:spPr>
          <a:xfrm>
            <a:off x="8126648" y="2877454"/>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5</a:t>
            </a:r>
          </a:p>
        </p:txBody>
      </p:sp>
      <p:sp>
        <p:nvSpPr>
          <p:cNvPr id="49" name="Oval 48">
            <a:extLst>
              <a:ext uri="{FF2B5EF4-FFF2-40B4-BE49-F238E27FC236}">
                <a16:creationId xmlns:a16="http://schemas.microsoft.com/office/drawing/2014/main" id="{57CDCFA1-9AD6-7A41-B5C8-4E89FD8980A5}"/>
              </a:ext>
            </a:extLst>
          </p:cNvPr>
          <p:cNvSpPr/>
          <p:nvPr/>
        </p:nvSpPr>
        <p:spPr>
          <a:xfrm>
            <a:off x="8529867" y="2599274"/>
            <a:ext cx="215336" cy="221668"/>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6</a:t>
            </a:r>
          </a:p>
        </p:txBody>
      </p:sp>
    </p:spTree>
    <p:extLst>
      <p:ext uri="{BB962C8B-B14F-4D97-AF65-F5344CB8AC3E}">
        <p14:creationId xmlns:p14="http://schemas.microsoft.com/office/powerpoint/2010/main" val="1167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Summary</a:t>
            </a:r>
          </a:p>
        </p:txBody>
      </p:sp>
      <p:pic>
        <p:nvPicPr>
          <p:cNvPr id="5" name="Picture 4" descr="A screenshot of a cell phone&#13;&#10;&#13;&#10;Description automatically generated">
            <a:extLst>
              <a:ext uri="{FF2B5EF4-FFF2-40B4-BE49-F238E27FC236}">
                <a16:creationId xmlns:a16="http://schemas.microsoft.com/office/drawing/2014/main" id="{70052E70-C747-5144-9C6D-90B99139163A}"/>
              </a:ext>
            </a:extLst>
          </p:cNvPr>
          <p:cNvPicPr>
            <a:picLocks noChangeAspect="1"/>
          </p:cNvPicPr>
          <p:nvPr/>
        </p:nvPicPr>
        <p:blipFill>
          <a:blip r:embed="rId3"/>
          <a:stretch>
            <a:fillRect/>
          </a:stretch>
        </p:blipFill>
        <p:spPr>
          <a:xfrm>
            <a:off x="2990624" y="989449"/>
            <a:ext cx="5912833" cy="5208608"/>
          </a:xfrm>
          <a:prstGeom prst="rect">
            <a:avLst/>
          </a:prstGeom>
        </p:spPr>
      </p:pic>
      <p:sp>
        <p:nvSpPr>
          <p:cNvPr id="6" name="TextBox 5">
            <a:extLst>
              <a:ext uri="{FF2B5EF4-FFF2-40B4-BE49-F238E27FC236}">
                <a16:creationId xmlns:a16="http://schemas.microsoft.com/office/drawing/2014/main" id="{DAC30E95-C6C7-5F4D-AD33-85F97B4B2AEC}"/>
              </a:ext>
            </a:extLst>
          </p:cNvPr>
          <p:cNvSpPr txBox="1"/>
          <p:nvPr/>
        </p:nvSpPr>
        <p:spPr>
          <a:xfrm>
            <a:off x="457201" y="1471757"/>
            <a:ext cx="2205317" cy="1600438"/>
          </a:xfrm>
          <a:prstGeom prst="rect">
            <a:avLst/>
          </a:prstGeom>
          <a:noFill/>
        </p:spPr>
        <p:txBody>
          <a:bodyPr wrap="square" rtlCol="0">
            <a:spAutoFit/>
          </a:bodyPr>
          <a:lstStyle/>
          <a:p>
            <a:r>
              <a:rPr lang="en-US" sz="1400" dirty="0"/>
              <a:t>Click on the </a:t>
            </a:r>
            <a:r>
              <a:rPr lang="en-US" sz="1400" b="1" dirty="0"/>
              <a:t>Team Setup </a:t>
            </a:r>
            <a:r>
              <a:rPr lang="en-US" sz="1400" dirty="0"/>
              <a:t>to remove the Resource Manager or Digital Project Manager, depending on who the Digital Director assigns to the project.</a:t>
            </a:r>
          </a:p>
        </p:txBody>
      </p:sp>
      <p:sp>
        <p:nvSpPr>
          <p:cNvPr id="7" name="Oval 6">
            <a:extLst>
              <a:ext uri="{FF2B5EF4-FFF2-40B4-BE49-F238E27FC236}">
                <a16:creationId xmlns:a16="http://schemas.microsoft.com/office/drawing/2014/main" id="{983E28C9-8E62-144F-BECA-07CC45D983AC}"/>
              </a:ext>
            </a:extLst>
          </p:cNvPr>
          <p:cNvSpPr/>
          <p:nvPr/>
        </p:nvSpPr>
        <p:spPr>
          <a:xfrm>
            <a:off x="3212209" y="2562701"/>
            <a:ext cx="546991" cy="35829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E711AD0-A417-B64F-9637-327E0F7711C8}"/>
              </a:ext>
            </a:extLst>
          </p:cNvPr>
          <p:cNvCxnSpPr>
            <a:cxnSpLocks/>
          </p:cNvCxnSpPr>
          <p:nvPr/>
        </p:nvCxnSpPr>
        <p:spPr>
          <a:xfrm>
            <a:off x="2603500" y="1651000"/>
            <a:ext cx="608709" cy="91170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26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1E30C4-9547-8F4E-A2AB-D367DF04FD7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45457BC3-108E-B64C-975D-C9D27CF36833}"/>
              </a:ext>
            </a:extLst>
          </p:cNvPr>
          <p:cNvSpPr>
            <a:spLocks noGrp="1"/>
          </p:cNvSpPr>
          <p:nvPr>
            <p:ph type="title"/>
          </p:nvPr>
        </p:nvSpPr>
        <p:spPr/>
        <p:txBody>
          <a:bodyPr/>
          <a:lstStyle/>
          <a:p>
            <a:r>
              <a:rPr lang="en-US" dirty="0"/>
              <a:t>Project Team</a:t>
            </a:r>
          </a:p>
        </p:txBody>
      </p:sp>
      <p:pic>
        <p:nvPicPr>
          <p:cNvPr id="11" name="Picture 10" descr="A screenshot of a cell phone&#10;&#10;Description automatically generated">
            <a:extLst>
              <a:ext uri="{FF2B5EF4-FFF2-40B4-BE49-F238E27FC236}">
                <a16:creationId xmlns:a16="http://schemas.microsoft.com/office/drawing/2014/main" id="{C6D38991-8F9C-2F43-BD2E-CC899F999BB3}"/>
              </a:ext>
            </a:extLst>
          </p:cNvPr>
          <p:cNvPicPr>
            <a:picLocks noChangeAspect="1"/>
          </p:cNvPicPr>
          <p:nvPr/>
        </p:nvPicPr>
        <p:blipFill>
          <a:blip r:embed="rId2"/>
          <a:stretch>
            <a:fillRect/>
          </a:stretch>
        </p:blipFill>
        <p:spPr>
          <a:xfrm>
            <a:off x="1413853" y="1041400"/>
            <a:ext cx="7403545" cy="4673600"/>
          </a:xfrm>
          <a:prstGeom prst="rect">
            <a:avLst/>
          </a:prstGeom>
        </p:spPr>
      </p:pic>
      <p:sp>
        <p:nvSpPr>
          <p:cNvPr id="12" name="TextBox 11">
            <a:extLst>
              <a:ext uri="{FF2B5EF4-FFF2-40B4-BE49-F238E27FC236}">
                <a16:creationId xmlns:a16="http://schemas.microsoft.com/office/drawing/2014/main" id="{95C3413C-41BE-854E-A771-73D4EF12DA1D}"/>
              </a:ext>
            </a:extLst>
          </p:cNvPr>
          <p:cNvSpPr txBox="1"/>
          <p:nvPr/>
        </p:nvSpPr>
        <p:spPr>
          <a:xfrm>
            <a:off x="275667" y="2493030"/>
            <a:ext cx="1299134" cy="954107"/>
          </a:xfrm>
          <a:prstGeom prst="rect">
            <a:avLst/>
          </a:prstGeom>
          <a:noFill/>
        </p:spPr>
        <p:txBody>
          <a:bodyPr wrap="square" rtlCol="0">
            <a:spAutoFit/>
          </a:bodyPr>
          <a:lstStyle/>
          <a:p>
            <a:r>
              <a:rPr lang="en-US" sz="1400" dirty="0"/>
              <a:t>Use the </a:t>
            </a:r>
            <a:r>
              <a:rPr lang="en-US" sz="1400" b="1" dirty="0"/>
              <a:t>+</a:t>
            </a:r>
            <a:r>
              <a:rPr lang="en-US" sz="1400" dirty="0"/>
              <a:t> to search and add team members.</a:t>
            </a:r>
          </a:p>
        </p:txBody>
      </p:sp>
      <p:cxnSp>
        <p:nvCxnSpPr>
          <p:cNvPr id="13" name="Straight Arrow Connector 12">
            <a:extLst>
              <a:ext uri="{FF2B5EF4-FFF2-40B4-BE49-F238E27FC236}">
                <a16:creationId xmlns:a16="http://schemas.microsoft.com/office/drawing/2014/main" id="{5BC5FFC7-0632-A54C-A834-9312811D415A}"/>
              </a:ext>
            </a:extLst>
          </p:cNvPr>
          <p:cNvCxnSpPr>
            <a:cxnSpLocks/>
          </p:cNvCxnSpPr>
          <p:nvPr/>
        </p:nvCxnSpPr>
        <p:spPr>
          <a:xfrm flipV="1">
            <a:off x="4318000" y="4203696"/>
            <a:ext cx="368300" cy="812804"/>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CB9F528-F071-0146-B569-767F1E426FEE}"/>
              </a:ext>
            </a:extLst>
          </p:cNvPr>
          <p:cNvSpPr txBox="1"/>
          <p:nvPr/>
        </p:nvSpPr>
        <p:spPr>
          <a:xfrm>
            <a:off x="2480983" y="4889500"/>
            <a:ext cx="2205317" cy="523220"/>
          </a:xfrm>
          <a:prstGeom prst="rect">
            <a:avLst/>
          </a:prstGeom>
          <a:noFill/>
        </p:spPr>
        <p:txBody>
          <a:bodyPr wrap="square" rtlCol="0">
            <a:spAutoFit/>
          </a:bodyPr>
          <a:lstStyle/>
          <a:p>
            <a:r>
              <a:rPr lang="en-US" sz="1400" dirty="0"/>
              <a:t>Use the trash can to remove team members. </a:t>
            </a:r>
          </a:p>
        </p:txBody>
      </p:sp>
      <p:sp>
        <p:nvSpPr>
          <p:cNvPr id="17" name="Oval 16">
            <a:extLst>
              <a:ext uri="{FF2B5EF4-FFF2-40B4-BE49-F238E27FC236}">
                <a16:creationId xmlns:a16="http://schemas.microsoft.com/office/drawing/2014/main" id="{164BE29B-35E0-174C-940D-D830BB00F3D8}"/>
              </a:ext>
            </a:extLst>
          </p:cNvPr>
          <p:cNvSpPr/>
          <p:nvPr/>
        </p:nvSpPr>
        <p:spPr>
          <a:xfrm>
            <a:off x="2625998" y="1508601"/>
            <a:ext cx="549002" cy="5232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5623317A-4AA0-3449-BE28-ED1394CB39F9}"/>
              </a:ext>
            </a:extLst>
          </p:cNvPr>
          <p:cNvCxnSpPr>
            <a:cxnSpLocks/>
          </p:cNvCxnSpPr>
          <p:nvPr/>
        </p:nvCxnSpPr>
        <p:spPr>
          <a:xfrm flipV="1">
            <a:off x="1257300" y="1881211"/>
            <a:ext cx="1223683" cy="61181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08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Settings</a:t>
            </a:r>
          </a:p>
        </p:txBody>
      </p:sp>
      <p:pic>
        <p:nvPicPr>
          <p:cNvPr id="5" name="Picture 4" descr="A screenshot of a cell phone&#13;&#10;&#13;&#10;Description automatically generated">
            <a:extLst>
              <a:ext uri="{FF2B5EF4-FFF2-40B4-BE49-F238E27FC236}">
                <a16:creationId xmlns:a16="http://schemas.microsoft.com/office/drawing/2014/main" id="{70052E70-C747-5144-9C6D-90B99139163A}"/>
              </a:ext>
            </a:extLst>
          </p:cNvPr>
          <p:cNvPicPr>
            <a:picLocks noChangeAspect="1"/>
          </p:cNvPicPr>
          <p:nvPr/>
        </p:nvPicPr>
        <p:blipFill>
          <a:blip r:embed="rId3"/>
          <a:stretch>
            <a:fillRect/>
          </a:stretch>
        </p:blipFill>
        <p:spPr>
          <a:xfrm>
            <a:off x="2990624" y="989449"/>
            <a:ext cx="5912833" cy="5208608"/>
          </a:xfrm>
          <a:prstGeom prst="rect">
            <a:avLst/>
          </a:prstGeom>
        </p:spPr>
      </p:pic>
      <p:sp>
        <p:nvSpPr>
          <p:cNvPr id="6" name="TextBox 5">
            <a:extLst>
              <a:ext uri="{FF2B5EF4-FFF2-40B4-BE49-F238E27FC236}">
                <a16:creationId xmlns:a16="http://schemas.microsoft.com/office/drawing/2014/main" id="{DAC30E95-C6C7-5F4D-AD33-85F97B4B2AEC}"/>
              </a:ext>
            </a:extLst>
          </p:cNvPr>
          <p:cNvSpPr txBox="1"/>
          <p:nvPr/>
        </p:nvSpPr>
        <p:spPr>
          <a:xfrm>
            <a:off x="457201" y="1471757"/>
            <a:ext cx="2205317" cy="954107"/>
          </a:xfrm>
          <a:prstGeom prst="rect">
            <a:avLst/>
          </a:prstGeom>
          <a:noFill/>
        </p:spPr>
        <p:txBody>
          <a:bodyPr wrap="square" rtlCol="0">
            <a:spAutoFit/>
          </a:bodyPr>
          <a:lstStyle/>
          <a:p>
            <a:r>
              <a:rPr lang="en-US" sz="1400" dirty="0"/>
              <a:t>Click on </a:t>
            </a:r>
            <a:r>
              <a:rPr lang="en-US" sz="1400" b="1" dirty="0"/>
              <a:t>Project Settings </a:t>
            </a:r>
            <a:r>
              <a:rPr lang="en-US" sz="1400" dirty="0"/>
              <a:t>to check template defaults for each Client.</a:t>
            </a:r>
          </a:p>
        </p:txBody>
      </p:sp>
      <p:sp>
        <p:nvSpPr>
          <p:cNvPr id="7" name="Oval 6">
            <a:extLst>
              <a:ext uri="{FF2B5EF4-FFF2-40B4-BE49-F238E27FC236}">
                <a16:creationId xmlns:a16="http://schemas.microsoft.com/office/drawing/2014/main" id="{983E28C9-8E62-144F-BECA-07CC45D983AC}"/>
              </a:ext>
            </a:extLst>
          </p:cNvPr>
          <p:cNvSpPr/>
          <p:nvPr/>
        </p:nvSpPr>
        <p:spPr>
          <a:xfrm>
            <a:off x="3212209" y="2359501"/>
            <a:ext cx="927991" cy="35829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E711AD0-A417-B64F-9637-327E0F7711C8}"/>
              </a:ext>
            </a:extLst>
          </p:cNvPr>
          <p:cNvCxnSpPr>
            <a:cxnSpLocks/>
          </p:cNvCxnSpPr>
          <p:nvPr/>
        </p:nvCxnSpPr>
        <p:spPr>
          <a:xfrm>
            <a:off x="2063578" y="1767016"/>
            <a:ext cx="1035222" cy="65884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45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556E12A7-7661-1649-A95A-E97466B8AD0B}"/>
              </a:ext>
            </a:extLst>
          </p:cNvPr>
          <p:cNvPicPr>
            <a:picLocks noChangeAspect="1"/>
          </p:cNvPicPr>
          <p:nvPr/>
        </p:nvPicPr>
        <p:blipFill>
          <a:blip r:embed="rId3"/>
          <a:stretch>
            <a:fillRect/>
          </a:stretch>
        </p:blipFill>
        <p:spPr>
          <a:xfrm>
            <a:off x="2448311" y="867875"/>
            <a:ext cx="6274893" cy="5532929"/>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Settings – Project</a:t>
            </a:r>
          </a:p>
        </p:txBody>
      </p:sp>
      <p:sp>
        <p:nvSpPr>
          <p:cNvPr id="6" name="TextBox 5">
            <a:extLst>
              <a:ext uri="{FF2B5EF4-FFF2-40B4-BE49-F238E27FC236}">
                <a16:creationId xmlns:a16="http://schemas.microsoft.com/office/drawing/2014/main" id="{DAC30E95-C6C7-5F4D-AD33-85F97B4B2AEC}"/>
              </a:ext>
            </a:extLst>
          </p:cNvPr>
          <p:cNvSpPr txBox="1"/>
          <p:nvPr/>
        </p:nvSpPr>
        <p:spPr>
          <a:xfrm>
            <a:off x="335825" y="1699189"/>
            <a:ext cx="2205317" cy="523220"/>
          </a:xfrm>
          <a:prstGeom prst="rect">
            <a:avLst/>
          </a:prstGeom>
          <a:noFill/>
        </p:spPr>
        <p:txBody>
          <a:bodyPr wrap="square" rtlCol="0">
            <a:spAutoFit/>
          </a:bodyPr>
          <a:lstStyle/>
          <a:p>
            <a:r>
              <a:rPr lang="en-US" sz="1400" b="1" dirty="0"/>
              <a:t>Project Number </a:t>
            </a:r>
            <a:r>
              <a:rPr lang="en-US" sz="1400" dirty="0"/>
              <a:t>auto assigns.</a:t>
            </a:r>
          </a:p>
        </p:txBody>
      </p:sp>
      <p:cxnSp>
        <p:nvCxnSpPr>
          <p:cNvPr id="10" name="Straight Arrow Connector 9">
            <a:extLst>
              <a:ext uri="{FF2B5EF4-FFF2-40B4-BE49-F238E27FC236}">
                <a16:creationId xmlns:a16="http://schemas.microsoft.com/office/drawing/2014/main" id="{87870D82-5AEB-1742-A437-6BC67FD708BD}"/>
              </a:ext>
            </a:extLst>
          </p:cNvPr>
          <p:cNvCxnSpPr>
            <a:cxnSpLocks/>
          </p:cNvCxnSpPr>
          <p:nvPr/>
        </p:nvCxnSpPr>
        <p:spPr>
          <a:xfrm>
            <a:off x="2237874" y="1927654"/>
            <a:ext cx="2226174" cy="42339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532FBEB2-9113-2A47-86EB-19C1F3942AAF}"/>
              </a:ext>
            </a:extLst>
          </p:cNvPr>
          <p:cNvCxnSpPr>
            <a:cxnSpLocks/>
          </p:cNvCxnSpPr>
          <p:nvPr/>
        </p:nvCxnSpPr>
        <p:spPr>
          <a:xfrm>
            <a:off x="2237874" y="2789192"/>
            <a:ext cx="2226174" cy="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11E7A00-6B1A-564F-8D70-3BDA5DFF1DD7}"/>
              </a:ext>
            </a:extLst>
          </p:cNvPr>
          <p:cNvCxnSpPr>
            <a:cxnSpLocks/>
          </p:cNvCxnSpPr>
          <p:nvPr/>
        </p:nvCxnSpPr>
        <p:spPr>
          <a:xfrm flipV="1">
            <a:off x="2133600" y="3349227"/>
            <a:ext cx="2118110" cy="93856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B0CB92B-E317-6D41-B6FA-8D03C3FFAEDE}"/>
              </a:ext>
            </a:extLst>
          </p:cNvPr>
          <p:cNvSpPr txBox="1"/>
          <p:nvPr/>
        </p:nvSpPr>
        <p:spPr>
          <a:xfrm>
            <a:off x="330201" y="2520180"/>
            <a:ext cx="2205317" cy="523220"/>
          </a:xfrm>
          <a:prstGeom prst="rect">
            <a:avLst/>
          </a:prstGeom>
          <a:noFill/>
        </p:spPr>
        <p:txBody>
          <a:bodyPr wrap="square" rtlCol="0">
            <a:spAutoFit/>
          </a:bodyPr>
          <a:lstStyle/>
          <a:p>
            <a:r>
              <a:rPr lang="en-US" sz="1400" dirty="0"/>
              <a:t>Select a </a:t>
            </a:r>
            <a:r>
              <a:rPr lang="en-US" sz="1400" b="1" dirty="0"/>
              <a:t>Project Type </a:t>
            </a:r>
            <a:r>
              <a:rPr lang="en-US" sz="1400" dirty="0"/>
              <a:t>from the pull down.</a:t>
            </a:r>
          </a:p>
        </p:txBody>
      </p:sp>
      <p:sp>
        <p:nvSpPr>
          <p:cNvPr id="23" name="TextBox 22">
            <a:extLst>
              <a:ext uri="{FF2B5EF4-FFF2-40B4-BE49-F238E27FC236}">
                <a16:creationId xmlns:a16="http://schemas.microsoft.com/office/drawing/2014/main" id="{1C5CEFC5-8C7B-8744-A3EF-4433152EB40C}"/>
              </a:ext>
            </a:extLst>
          </p:cNvPr>
          <p:cNvSpPr txBox="1"/>
          <p:nvPr/>
        </p:nvSpPr>
        <p:spPr>
          <a:xfrm>
            <a:off x="330201" y="4097789"/>
            <a:ext cx="1803399" cy="738664"/>
          </a:xfrm>
          <a:prstGeom prst="rect">
            <a:avLst/>
          </a:prstGeom>
          <a:noFill/>
        </p:spPr>
        <p:txBody>
          <a:bodyPr wrap="square" rtlCol="0">
            <a:spAutoFit/>
          </a:bodyPr>
          <a:lstStyle/>
          <a:p>
            <a:r>
              <a:rPr lang="en-US" sz="1400" b="1" dirty="0"/>
              <a:t>Account Manager </a:t>
            </a:r>
            <a:r>
              <a:rPr lang="en-US" sz="1400" dirty="0"/>
              <a:t>and </a:t>
            </a:r>
            <a:r>
              <a:rPr lang="en-US" sz="1400" b="1" dirty="0"/>
              <a:t>Team</a:t>
            </a:r>
            <a:r>
              <a:rPr lang="en-US" sz="1400" dirty="0"/>
              <a:t> default from Client.</a:t>
            </a:r>
          </a:p>
        </p:txBody>
      </p:sp>
      <p:sp>
        <p:nvSpPr>
          <p:cNvPr id="24" name="Right Bracket 23">
            <a:extLst>
              <a:ext uri="{FF2B5EF4-FFF2-40B4-BE49-F238E27FC236}">
                <a16:creationId xmlns:a16="http://schemas.microsoft.com/office/drawing/2014/main" id="{303D9143-4E32-0540-97DB-BE0443CDE984}"/>
              </a:ext>
            </a:extLst>
          </p:cNvPr>
          <p:cNvSpPr/>
          <p:nvPr/>
        </p:nvSpPr>
        <p:spPr>
          <a:xfrm flipH="1">
            <a:off x="4356099" y="2901406"/>
            <a:ext cx="215899" cy="83239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3" name="Picture 52" descr="A screenshot of a cell phone&#10;&#10;Description automatically generated">
            <a:extLst>
              <a:ext uri="{FF2B5EF4-FFF2-40B4-BE49-F238E27FC236}">
                <a16:creationId xmlns:a16="http://schemas.microsoft.com/office/drawing/2014/main" id="{DB2B10C7-4F0E-C449-81FE-D831EF8C8CF7}"/>
              </a:ext>
            </a:extLst>
          </p:cNvPr>
          <p:cNvPicPr>
            <a:picLocks noChangeAspect="1"/>
          </p:cNvPicPr>
          <p:nvPr/>
        </p:nvPicPr>
        <p:blipFill>
          <a:blip r:embed="rId4"/>
          <a:stretch>
            <a:fillRect/>
          </a:stretch>
        </p:blipFill>
        <p:spPr>
          <a:xfrm>
            <a:off x="6596621" y="2660971"/>
            <a:ext cx="2235020" cy="3436644"/>
          </a:xfrm>
          <a:prstGeom prst="rect">
            <a:avLst/>
          </a:prstGeom>
          <a:scene3d>
            <a:camera prst="orthographicFront"/>
            <a:lightRig rig="threePt" dir="t"/>
          </a:scene3d>
          <a:sp3d>
            <a:bevelT/>
          </a:sp3d>
        </p:spPr>
      </p:pic>
    </p:spTree>
    <p:extLst>
      <p:ext uri="{BB962C8B-B14F-4D97-AF65-F5344CB8AC3E}">
        <p14:creationId xmlns:p14="http://schemas.microsoft.com/office/powerpoint/2010/main" val="59134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91E85D2-BD0C-8448-AA37-288A7CB3CE24}"/>
              </a:ext>
            </a:extLst>
          </p:cNvPr>
          <p:cNvPicPr>
            <a:picLocks noChangeAspect="1"/>
          </p:cNvPicPr>
          <p:nvPr/>
        </p:nvPicPr>
        <p:blipFill>
          <a:blip r:embed="rId3"/>
          <a:stretch>
            <a:fillRect/>
          </a:stretch>
        </p:blipFill>
        <p:spPr>
          <a:xfrm>
            <a:off x="2823168" y="981474"/>
            <a:ext cx="5972144" cy="5184386"/>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Settings – Project </a:t>
            </a:r>
            <a:r>
              <a:rPr lang="en-US" sz="2000" dirty="0"/>
              <a:t>Cont.</a:t>
            </a:r>
          </a:p>
        </p:txBody>
      </p:sp>
      <p:cxnSp>
        <p:nvCxnSpPr>
          <p:cNvPr id="13" name="Straight Arrow Connector 12">
            <a:extLst>
              <a:ext uri="{FF2B5EF4-FFF2-40B4-BE49-F238E27FC236}">
                <a16:creationId xmlns:a16="http://schemas.microsoft.com/office/drawing/2014/main" id="{AD2E73EE-AB09-DA41-AE28-A70B1A874966}"/>
              </a:ext>
            </a:extLst>
          </p:cNvPr>
          <p:cNvCxnSpPr>
            <a:cxnSpLocks/>
          </p:cNvCxnSpPr>
          <p:nvPr/>
        </p:nvCxnSpPr>
        <p:spPr>
          <a:xfrm flipV="1">
            <a:off x="2419109" y="3058712"/>
            <a:ext cx="4294512" cy="17989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D0CE305-63F9-5E40-A96A-4A5C837250D6}"/>
              </a:ext>
            </a:extLst>
          </p:cNvPr>
          <p:cNvSpPr txBox="1"/>
          <p:nvPr/>
        </p:nvSpPr>
        <p:spPr>
          <a:xfrm>
            <a:off x="330201" y="3076974"/>
            <a:ext cx="2205317" cy="738664"/>
          </a:xfrm>
          <a:prstGeom prst="rect">
            <a:avLst/>
          </a:prstGeom>
          <a:noFill/>
        </p:spPr>
        <p:txBody>
          <a:bodyPr wrap="square" rtlCol="0">
            <a:spAutoFit/>
          </a:bodyPr>
          <a:lstStyle/>
          <a:p>
            <a:r>
              <a:rPr lang="en-US" sz="1400" dirty="0"/>
              <a:t>Links to </a:t>
            </a:r>
            <a:r>
              <a:rPr lang="en-US" sz="1400" b="1" dirty="0"/>
              <a:t>Campaign</a:t>
            </a:r>
            <a:r>
              <a:rPr lang="en-US" sz="1400" dirty="0"/>
              <a:t> selected on the Project Request.</a:t>
            </a:r>
          </a:p>
        </p:txBody>
      </p:sp>
      <p:cxnSp>
        <p:nvCxnSpPr>
          <p:cNvPr id="36" name="Straight Arrow Connector 35">
            <a:extLst>
              <a:ext uri="{FF2B5EF4-FFF2-40B4-BE49-F238E27FC236}">
                <a16:creationId xmlns:a16="http://schemas.microsoft.com/office/drawing/2014/main" id="{F6DB8D11-6A9B-1E49-A172-2A7BD21FFFFA}"/>
              </a:ext>
            </a:extLst>
          </p:cNvPr>
          <p:cNvCxnSpPr>
            <a:cxnSpLocks/>
          </p:cNvCxnSpPr>
          <p:nvPr/>
        </p:nvCxnSpPr>
        <p:spPr>
          <a:xfrm flipV="1">
            <a:off x="2535518" y="3997343"/>
            <a:ext cx="4178103" cy="213117"/>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6E19985-D639-2B4E-BA13-837B0BC7342C}"/>
              </a:ext>
            </a:extLst>
          </p:cNvPr>
          <p:cNvSpPr txBox="1"/>
          <p:nvPr/>
        </p:nvSpPr>
        <p:spPr>
          <a:xfrm>
            <a:off x="330201" y="4045428"/>
            <a:ext cx="2205317" cy="523220"/>
          </a:xfrm>
          <a:prstGeom prst="rect">
            <a:avLst/>
          </a:prstGeom>
          <a:noFill/>
        </p:spPr>
        <p:txBody>
          <a:bodyPr wrap="square" rtlCol="0">
            <a:spAutoFit/>
          </a:bodyPr>
          <a:lstStyle/>
          <a:p>
            <a:r>
              <a:rPr lang="en-US" sz="1400" dirty="0"/>
              <a:t>Links to original </a:t>
            </a:r>
            <a:r>
              <a:rPr lang="en-US" sz="1400" b="1" dirty="0"/>
              <a:t>Project Request.</a:t>
            </a:r>
            <a:endParaRPr lang="en-US" sz="1400" dirty="0"/>
          </a:p>
        </p:txBody>
      </p:sp>
      <p:sp>
        <p:nvSpPr>
          <p:cNvPr id="19" name="Oval 18">
            <a:extLst>
              <a:ext uri="{FF2B5EF4-FFF2-40B4-BE49-F238E27FC236}">
                <a16:creationId xmlns:a16="http://schemas.microsoft.com/office/drawing/2014/main" id="{C85AF6FD-201F-7F4B-9083-F901548D8FB5}"/>
              </a:ext>
            </a:extLst>
          </p:cNvPr>
          <p:cNvSpPr/>
          <p:nvPr/>
        </p:nvSpPr>
        <p:spPr>
          <a:xfrm>
            <a:off x="4665069" y="5728850"/>
            <a:ext cx="696071" cy="46232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73B9B250-CCE6-C64E-AB67-166ED98A4110}"/>
              </a:ext>
            </a:extLst>
          </p:cNvPr>
          <p:cNvCxnSpPr>
            <a:cxnSpLocks/>
          </p:cNvCxnSpPr>
          <p:nvPr/>
        </p:nvCxnSpPr>
        <p:spPr>
          <a:xfrm>
            <a:off x="2535518" y="4905632"/>
            <a:ext cx="2129551" cy="29344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399AA32-03A7-504F-A50B-732721225830}"/>
              </a:ext>
            </a:extLst>
          </p:cNvPr>
          <p:cNvSpPr txBox="1"/>
          <p:nvPr/>
        </p:nvSpPr>
        <p:spPr>
          <a:xfrm>
            <a:off x="330201" y="4752512"/>
            <a:ext cx="2205317" cy="523220"/>
          </a:xfrm>
          <a:prstGeom prst="rect">
            <a:avLst/>
          </a:prstGeom>
          <a:noFill/>
        </p:spPr>
        <p:txBody>
          <a:bodyPr wrap="square" rtlCol="0">
            <a:spAutoFit/>
          </a:bodyPr>
          <a:lstStyle/>
          <a:p>
            <a:r>
              <a:rPr lang="en-US" sz="1400" dirty="0"/>
              <a:t>Edit </a:t>
            </a:r>
            <a:r>
              <a:rPr lang="en-US" sz="1400" b="1" dirty="0"/>
              <a:t>Project Description </a:t>
            </a:r>
            <a:r>
              <a:rPr lang="en-US" sz="1400" dirty="0"/>
              <a:t>here.</a:t>
            </a:r>
          </a:p>
        </p:txBody>
      </p:sp>
      <p:sp>
        <p:nvSpPr>
          <p:cNvPr id="29" name="TextBox 28">
            <a:extLst>
              <a:ext uri="{FF2B5EF4-FFF2-40B4-BE49-F238E27FC236}">
                <a16:creationId xmlns:a16="http://schemas.microsoft.com/office/drawing/2014/main" id="{B3DC64EC-7BB0-144B-9CC2-9B05B0D264B9}"/>
              </a:ext>
            </a:extLst>
          </p:cNvPr>
          <p:cNvSpPr txBox="1"/>
          <p:nvPr/>
        </p:nvSpPr>
        <p:spPr>
          <a:xfrm>
            <a:off x="330201" y="5459597"/>
            <a:ext cx="2205317" cy="307777"/>
          </a:xfrm>
          <a:prstGeom prst="rect">
            <a:avLst/>
          </a:prstGeom>
          <a:noFill/>
        </p:spPr>
        <p:txBody>
          <a:bodyPr wrap="square" rtlCol="0">
            <a:spAutoFit/>
          </a:bodyPr>
          <a:lstStyle/>
          <a:p>
            <a:r>
              <a:rPr lang="en-US" sz="1400" dirty="0"/>
              <a:t>Always </a:t>
            </a:r>
            <a:r>
              <a:rPr lang="en-US" sz="1400" b="1" dirty="0"/>
              <a:t>SAVE</a:t>
            </a:r>
            <a:r>
              <a:rPr lang="en-US" sz="1400" dirty="0"/>
              <a:t>.</a:t>
            </a:r>
          </a:p>
        </p:txBody>
      </p:sp>
      <p:cxnSp>
        <p:nvCxnSpPr>
          <p:cNvPr id="31" name="Straight Arrow Connector 30">
            <a:extLst>
              <a:ext uri="{FF2B5EF4-FFF2-40B4-BE49-F238E27FC236}">
                <a16:creationId xmlns:a16="http://schemas.microsoft.com/office/drawing/2014/main" id="{1AB5B2F6-890A-0347-920D-0C5300A0A461}"/>
              </a:ext>
            </a:extLst>
          </p:cNvPr>
          <p:cNvCxnSpPr>
            <a:cxnSpLocks/>
          </p:cNvCxnSpPr>
          <p:nvPr/>
        </p:nvCxnSpPr>
        <p:spPr>
          <a:xfrm>
            <a:off x="1754659" y="5622324"/>
            <a:ext cx="2869910" cy="34338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3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DE392D75-14C1-894B-A1C6-CC0CD973DFC1}"/>
              </a:ext>
            </a:extLst>
          </p:cNvPr>
          <p:cNvPicPr>
            <a:picLocks noChangeAspect="1"/>
          </p:cNvPicPr>
          <p:nvPr/>
        </p:nvPicPr>
        <p:blipFill>
          <a:blip r:embed="rId3"/>
          <a:stretch>
            <a:fillRect/>
          </a:stretch>
        </p:blipFill>
        <p:spPr>
          <a:xfrm>
            <a:off x="2340647" y="951734"/>
            <a:ext cx="6743470" cy="4477908"/>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Settings – Accounting</a:t>
            </a:r>
            <a:endParaRPr lang="en-US" sz="2000" dirty="0"/>
          </a:p>
        </p:txBody>
      </p:sp>
      <p:sp>
        <p:nvSpPr>
          <p:cNvPr id="30" name="TextBox 29">
            <a:extLst>
              <a:ext uri="{FF2B5EF4-FFF2-40B4-BE49-F238E27FC236}">
                <a16:creationId xmlns:a16="http://schemas.microsoft.com/office/drawing/2014/main" id="{8D0CE305-63F9-5E40-A96A-4A5C837250D6}"/>
              </a:ext>
            </a:extLst>
          </p:cNvPr>
          <p:cNvSpPr txBox="1"/>
          <p:nvPr/>
        </p:nvSpPr>
        <p:spPr>
          <a:xfrm>
            <a:off x="330201" y="2394068"/>
            <a:ext cx="2205317" cy="523220"/>
          </a:xfrm>
          <a:prstGeom prst="rect">
            <a:avLst/>
          </a:prstGeom>
          <a:noFill/>
        </p:spPr>
        <p:txBody>
          <a:bodyPr wrap="square" rtlCol="0">
            <a:spAutoFit/>
          </a:bodyPr>
          <a:lstStyle/>
          <a:p>
            <a:r>
              <a:rPr lang="en-US" sz="1400" dirty="0"/>
              <a:t>Mark projects </a:t>
            </a:r>
            <a:r>
              <a:rPr lang="en-US" sz="1400" b="1" dirty="0"/>
              <a:t>Non Billable</a:t>
            </a:r>
            <a:r>
              <a:rPr lang="en-US" sz="1400" dirty="0"/>
              <a:t> here.</a:t>
            </a:r>
          </a:p>
        </p:txBody>
      </p:sp>
      <p:sp>
        <p:nvSpPr>
          <p:cNvPr id="19" name="Oval 18">
            <a:extLst>
              <a:ext uri="{FF2B5EF4-FFF2-40B4-BE49-F238E27FC236}">
                <a16:creationId xmlns:a16="http://schemas.microsoft.com/office/drawing/2014/main" id="{C85AF6FD-201F-7F4B-9083-F901548D8FB5}"/>
              </a:ext>
            </a:extLst>
          </p:cNvPr>
          <p:cNvSpPr/>
          <p:nvPr/>
        </p:nvSpPr>
        <p:spPr>
          <a:xfrm>
            <a:off x="4449169" y="4909825"/>
            <a:ext cx="696071" cy="46232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B3DC64EC-7BB0-144B-9CC2-9B05B0D264B9}"/>
              </a:ext>
            </a:extLst>
          </p:cNvPr>
          <p:cNvSpPr txBox="1"/>
          <p:nvPr/>
        </p:nvSpPr>
        <p:spPr>
          <a:xfrm>
            <a:off x="330200" y="4216877"/>
            <a:ext cx="2205317" cy="307777"/>
          </a:xfrm>
          <a:prstGeom prst="rect">
            <a:avLst/>
          </a:prstGeom>
          <a:noFill/>
        </p:spPr>
        <p:txBody>
          <a:bodyPr wrap="square" rtlCol="0">
            <a:spAutoFit/>
          </a:bodyPr>
          <a:lstStyle/>
          <a:p>
            <a:r>
              <a:rPr lang="en-US" sz="1400" dirty="0"/>
              <a:t>Always </a:t>
            </a:r>
            <a:r>
              <a:rPr lang="en-US" sz="1400" b="1" dirty="0"/>
              <a:t>SAVE</a:t>
            </a:r>
            <a:r>
              <a:rPr lang="en-US" sz="1400" dirty="0"/>
              <a:t>.</a:t>
            </a:r>
          </a:p>
        </p:txBody>
      </p:sp>
      <p:cxnSp>
        <p:nvCxnSpPr>
          <p:cNvPr id="31" name="Straight Arrow Connector 30">
            <a:extLst>
              <a:ext uri="{FF2B5EF4-FFF2-40B4-BE49-F238E27FC236}">
                <a16:creationId xmlns:a16="http://schemas.microsoft.com/office/drawing/2014/main" id="{1AB5B2F6-890A-0347-920D-0C5300A0A461}"/>
              </a:ext>
            </a:extLst>
          </p:cNvPr>
          <p:cNvCxnSpPr>
            <a:cxnSpLocks/>
          </p:cNvCxnSpPr>
          <p:nvPr/>
        </p:nvCxnSpPr>
        <p:spPr>
          <a:xfrm>
            <a:off x="1701800" y="4370765"/>
            <a:ext cx="2603500" cy="68623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504E5C4-713D-3642-AA3F-6FD27852C773}"/>
              </a:ext>
            </a:extLst>
          </p:cNvPr>
          <p:cNvCxnSpPr>
            <a:cxnSpLocks/>
          </p:cNvCxnSpPr>
          <p:nvPr/>
        </p:nvCxnSpPr>
        <p:spPr>
          <a:xfrm>
            <a:off x="1701800" y="2796563"/>
            <a:ext cx="5023091" cy="51584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730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ell phone&#10;&#10;Description automatically generated">
            <a:extLst>
              <a:ext uri="{FF2B5EF4-FFF2-40B4-BE49-F238E27FC236}">
                <a16:creationId xmlns:a16="http://schemas.microsoft.com/office/drawing/2014/main" id="{340511F4-2168-8E41-A204-DEE3BDE8B954}"/>
              </a:ext>
            </a:extLst>
          </p:cNvPr>
          <p:cNvPicPr>
            <a:picLocks noChangeAspect="1"/>
          </p:cNvPicPr>
          <p:nvPr/>
        </p:nvPicPr>
        <p:blipFill>
          <a:blip r:embed="rId3"/>
          <a:stretch>
            <a:fillRect/>
          </a:stretch>
        </p:blipFill>
        <p:spPr>
          <a:xfrm>
            <a:off x="2331484" y="903687"/>
            <a:ext cx="6482316" cy="5411641"/>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Settings – Billing</a:t>
            </a:r>
            <a:endParaRPr lang="en-US" sz="2000" dirty="0"/>
          </a:p>
        </p:txBody>
      </p:sp>
      <p:sp>
        <p:nvSpPr>
          <p:cNvPr id="30" name="TextBox 29">
            <a:extLst>
              <a:ext uri="{FF2B5EF4-FFF2-40B4-BE49-F238E27FC236}">
                <a16:creationId xmlns:a16="http://schemas.microsoft.com/office/drawing/2014/main" id="{8D0CE305-63F9-5E40-A96A-4A5C837250D6}"/>
              </a:ext>
            </a:extLst>
          </p:cNvPr>
          <p:cNvSpPr txBox="1"/>
          <p:nvPr/>
        </p:nvSpPr>
        <p:spPr>
          <a:xfrm>
            <a:off x="330200" y="1465833"/>
            <a:ext cx="1832975" cy="1600438"/>
          </a:xfrm>
          <a:prstGeom prst="rect">
            <a:avLst/>
          </a:prstGeom>
          <a:noFill/>
        </p:spPr>
        <p:txBody>
          <a:bodyPr wrap="square" rtlCol="0">
            <a:spAutoFit/>
          </a:bodyPr>
          <a:lstStyle/>
          <a:p>
            <a:r>
              <a:rPr lang="en-US" sz="1400" dirty="0"/>
              <a:t>Confirm </a:t>
            </a:r>
            <a:r>
              <a:rPr lang="en-US" sz="1400" b="1" dirty="0"/>
              <a:t>Billing  Method</a:t>
            </a:r>
            <a:r>
              <a:rPr lang="en-US" sz="1400" dirty="0"/>
              <a:t> matches Project Request. If retainer is selected a drop down menu will appear to choose the Client retainer.</a:t>
            </a:r>
          </a:p>
        </p:txBody>
      </p:sp>
      <p:sp>
        <p:nvSpPr>
          <p:cNvPr id="29" name="TextBox 28">
            <a:extLst>
              <a:ext uri="{FF2B5EF4-FFF2-40B4-BE49-F238E27FC236}">
                <a16:creationId xmlns:a16="http://schemas.microsoft.com/office/drawing/2014/main" id="{B3DC64EC-7BB0-144B-9CC2-9B05B0D264B9}"/>
              </a:ext>
            </a:extLst>
          </p:cNvPr>
          <p:cNvSpPr txBox="1"/>
          <p:nvPr/>
        </p:nvSpPr>
        <p:spPr>
          <a:xfrm>
            <a:off x="330200" y="5524295"/>
            <a:ext cx="2205317" cy="307777"/>
          </a:xfrm>
          <a:prstGeom prst="rect">
            <a:avLst/>
          </a:prstGeom>
          <a:noFill/>
        </p:spPr>
        <p:txBody>
          <a:bodyPr wrap="square" rtlCol="0">
            <a:spAutoFit/>
          </a:bodyPr>
          <a:lstStyle/>
          <a:p>
            <a:r>
              <a:rPr lang="en-US" sz="1400" dirty="0"/>
              <a:t>Always </a:t>
            </a:r>
            <a:r>
              <a:rPr lang="en-US" sz="1400" b="1" dirty="0"/>
              <a:t>SAVE</a:t>
            </a:r>
            <a:r>
              <a:rPr lang="en-US" sz="1400" dirty="0"/>
              <a:t>.</a:t>
            </a:r>
          </a:p>
        </p:txBody>
      </p:sp>
      <p:cxnSp>
        <p:nvCxnSpPr>
          <p:cNvPr id="16" name="Straight Arrow Connector 15">
            <a:extLst>
              <a:ext uri="{FF2B5EF4-FFF2-40B4-BE49-F238E27FC236}">
                <a16:creationId xmlns:a16="http://schemas.microsoft.com/office/drawing/2014/main" id="{6504E5C4-713D-3642-AA3F-6FD27852C773}"/>
              </a:ext>
            </a:extLst>
          </p:cNvPr>
          <p:cNvCxnSpPr>
            <a:cxnSpLocks/>
          </p:cNvCxnSpPr>
          <p:nvPr/>
        </p:nvCxnSpPr>
        <p:spPr>
          <a:xfrm>
            <a:off x="1892300" y="1651000"/>
            <a:ext cx="2540000" cy="40640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AB5B2F6-890A-0347-920D-0C5300A0A461}"/>
              </a:ext>
            </a:extLst>
          </p:cNvPr>
          <p:cNvCxnSpPr>
            <a:cxnSpLocks/>
          </p:cNvCxnSpPr>
          <p:nvPr/>
        </p:nvCxnSpPr>
        <p:spPr>
          <a:xfrm>
            <a:off x="1676400" y="5678183"/>
            <a:ext cx="2540000" cy="307777"/>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D145F1E3-B64B-7543-B57A-BB51B08FAC52}"/>
              </a:ext>
            </a:extLst>
          </p:cNvPr>
          <p:cNvSpPr/>
          <p:nvPr/>
        </p:nvSpPr>
        <p:spPr>
          <a:xfrm>
            <a:off x="4342439" y="5799612"/>
            <a:ext cx="696071" cy="46232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CA61243-2BE2-2B4B-A70C-C3C88D7BC423}"/>
              </a:ext>
            </a:extLst>
          </p:cNvPr>
          <p:cNvSpPr txBox="1"/>
          <p:nvPr/>
        </p:nvSpPr>
        <p:spPr>
          <a:xfrm>
            <a:off x="330200" y="3814867"/>
            <a:ext cx="2205317" cy="738664"/>
          </a:xfrm>
          <a:prstGeom prst="rect">
            <a:avLst/>
          </a:prstGeom>
          <a:noFill/>
        </p:spPr>
        <p:txBody>
          <a:bodyPr wrap="square" rtlCol="0">
            <a:spAutoFit/>
          </a:bodyPr>
          <a:lstStyle/>
          <a:p>
            <a:r>
              <a:rPr lang="en-US" sz="1400" dirty="0"/>
              <a:t>Confirm </a:t>
            </a:r>
            <a:r>
              <a:rPr lang="en-US" sz="1400" b="1" dirty="0"/>
              <a:t>Labor Rates </a:t>
            </a:r>
            <a:r>
              <a:rPr lang="en-US" sz="1400" dirty="0"/>
              <a:t>and </a:t>
            </a:r>
            <a:r>
              <a:rPr lang="en-US" sz="1400" b="1" dirty="0"/>
              <a:t>Expenses</a:t>
            </a:r>
            <a:r>
              <a:rPr lang="en-US" sz="1400" dirty="0"/>
              <a:t> default from Client record. </a:t>
            </a:r>
          </a:p>
        </p:txBody>
      </p:sp>
      <p:cxnSp>
        <p:nvCxnSpPr>
          <p:cNvPr id="32" name="Straight Arrow Connector 31">
            <a:extLst>
              <a:ext uri="{FF2B5EF4-FFF2-40B4-BE49-F238E27FC236}">
                <a16:creationId xmlns:a16="http://schemas.microsoft.com/office/drawing/2014/main" id="{58E788EE-FF69-164B-8CBC-B9F3243F4F11}"/>
              </a:ext>
            </a:extLst>
          </p:cNvPr>
          <p:cNvCxnSpPr>
            <a:cxnSpLocks/>
          </p:cNvCxnSpPr>
          <p:nvPr/>
        </p:nvCxnSpPr>
        <p:spPr>
          <a:xfrm flipV="1">
            <a:off x="2535517" y="2626134"/>
            <a:ext cx="3814483" cy="1310866"/>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ight Bracket 32">
            <a:extLst>
              <a:ext uri="{FF2B5EF4-FFF2-40B4-BE49-F238E27FC236}">
                <a16:creationId xmlns:a16="http://schemas.microsoft.com/office/drawing/2014/main" id="{7809F097-4851-5247-957B-23D24B2CF416}"/>
              </a:ext>
            </a:extLst>
          </p:cNvPr>
          <p:cNvSpPr/>
          <p:nvPr/>
        </p:nvSpPr>
        <p:spPr>
          <a:xfrm flipH="1">
            <a:off x="6518308" y="1465832"/>
            <a:ext cx="212690" cy="224256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45597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Settings</a:t>
            </a:r>
          </a:p>
        </p:txBody>
      </p:sp>
      <p:pic>
        <p:nvPicPr>
          <p:cNvPr id="5" name="Picture 4" descr="A screenshot of a cell phone&#13;&#10;&#13;&#10;Description automatically generated">
            <a:extLst>
              <a:ext uri="{FF2B5EF4-FFF2-40B4-BE49-F238E27FC236}">
                <a16:creationId xmlns:a16="http://schemas.microsoft.com/office/drawing/2014/main" id="{70052E70-C747-5144-9C6D-90B99139163A}"/>
              </a:ext>
            </a:extLst>
          </p:cNvPr>
          <p:cNvPicPr>
            <a:picLocks noChangeAspect="1"/>
          </p:cNvPicPr>
          <p:nvPr/>
        </p:nvPicPr>
        <p:blipFill>
          <a:blip r:embed="rId3"/>
          <a:stretch>
            <a:fillRect/>
          </a:stretch>
        </p:blipFill>
        <p:spPr>
          <a:xfrm>
            <a:off x="2990624" y="989449"/>
            <a:ext cx="5912833" cy="5208608"/>
          </a:xfrm>
          <a:prstGeom prst="rect">
            <a:avLst/>
          </a:prstGeom>
        </p:spPr>
      </p:pic>
      <p:sp>
        <p:nvSpPr>
          <p:cNvPr id="6" name="TextBox 5">
            <a:extLst>
              <a:ext uri="{FF2B5EF4-FFF2-40B4-BE49-F238E27FC236}">
                <a16:creationId xmlns:a16="http://schemas.microsoft.com/office/drawing/2014/main" id="{DAC30E95-C6C7-5F4D-AD33-85F97B4B2AEC}"/>
              </a:ext>
            </a:extLst>
          </p:cNvPr>
          <p:cNvSpPr txBox="1"/>
          <p:nvPr/>
        </p:nvSpPr>
        <p:spPr>
          <a:xfrm>
            <a:off x="457201" y="1471757"/>
            <a:ext cx="2205317" cy="523220"/>
          </a:xfrm>
          <a:prstGeom prst="rect">
            <a:avLst/>
          </a:prstGeom>
          <a:noFill/>
        </p:spPr>
        <p:txBody>
          <a:bodyPr wrap="square" rtlCol="0">
            <a:spAutoFit/>
          </a:bodyPr>
          <a:lstStyle/>
          <a:p>
            <a:r>
              <a:rPr lang="en-US" sz="1400" dirty="0"/>
              <a:t>Click on </a:t>
            </a:r>
            <a:r>
              <a:rPr lang="en-US" sz="1400" b="1" dirty="0"/>
              <a:t>Estimates </a:t>
            </a:r>
            <a:r>
              <a:rPr lang="en-US" sz="1400" dirty="0"/>
              <a:t>to create a new record.</a:t>
            </a:r>
          </a:p>
        </p:txBody>
      </p:sp>
      <p:sp>
        <p:nvSpPr>
          <p:cNvPr id="7" name="Oval 6">
            <a:extLst>
              <a:ext uri="{FF2B5EF4-FFF2-40B4-BE49-F238E27FC236}">
                <a16:creationId xmlns:a16="http://schemas.microsoft.com/office/drawing/2014/main" id="{983E28C9-8E62-144F-BECA-07CC45D983AC}"/>
              </a:ext>
            </a:extLst>
          </p:cNvPr>
          <p:cNvSpPr/>
          <p:nvPr/>
        </p:nvSpPr>
        <p:spPr>
          <a:xfrm>
            <a:off x="3212209" y="2156301"/>
            <a:ext cx="712091" cy="35829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E711AD0-A417-B64F-9637-327E0F7711C8}"/>
              </a:ext>
            </a:extLst>
          </p:cNvPr>
          <p:cNvCxnSpPr>
            <a:cxnSpLocks/>
          </p:cNvCxnSpPr>
          <p:nvPr/>
        </p:nvCxnSpPr>
        <p:spPr>
          <a:xfrm>
            <a:off x="2273300" y="1761237"/>
            <a:ext cx="825500" cy="512063"/>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307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F7627262-FEC4-1643-B0F2-8722E01FDE4C}"/>
              </a:ext>
            </a:extLst>
          </p:cNvPr>
          <p:cNvPicPr>
            <a:picLocks noChangeAspect="1"/>
          </p:cNvPicPr>
          <p:nvPr/>
        </p:nvPicPr>
        <p:blipFill>
          <a:blip r:embed="rId3"/>
          <a:stretch>
            <a:fillRect/>
          </a:stretch>
        </p:blipFill>
        <p:spPr>
          <a:xfrm>
            <a:off x="216668" y="1058378"/>
            <a:ext cx="8736832" cy="4032384"/>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Estimates</a:t>
            </a:r>
          </a:p>
        </p:txBody>
      </p:sp>
      <p:sp>
        <p:nvSpPr>
          <p:cNvPr id="7" name="Oval 6">
            <a:extLst>
              <a:ext uri="{FF2B5EF4-FFF2-40B4-BE49-F238E27FC236}">
                <a16:creationId xmlns:a16="http://schemas.microsoft.com/office/drawing/2014/main" id="{983E28C9-8E62-144F-BECA-07CC45D983AC}"/>
              </a:ext>
            </a:extLst>
          </p:cNvPr>
          <p:cNvSpPr/>
          <p:nvPr/>
        </p:nvSpPr>
        <p:spPr>
          <a:xfrm>
            <a:off x="229368" y="2213256"/>
            <a:ext cx="1040632" cy="42834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E711AD0-A417-B64F-9637-327E0F7711C8}"/>
              </a:ext>
            </a:extLst>
          </p:cNvPr>
          <p:cNvCxnSpPr>
            <a:cxnSpLocks/>
          </p:cNvCxnSpPr>
          <p:nvPr/>
        </p:nvCxnSpPr>
        <p:spPr>
          <a:xfrm flipV="1">
            <a:off x="3311611" y="1930403"/>
            <a:ext cx="1724063" cy="711197"/>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AC30E95-C6C7-5F4D-AD33-85F97B4B2AEC}"/>
              </a:ext>
            </a:extLst>
          </p:cNvPr>
          <p:cNvSpPr txBox="1"/>
          <p:nvPr/>
        </p:nvSpPr>
        <p:spPr>
          <a:xfrm>
            <a:off x="1270000" y="2909526"/>
            <a:ext cx="2205317" cy="738664"/>
          </a:xfrm>
          <a:prstGeom prst="rect">
            <a:avLst/>
          </a:prstGeom>
          <a:noFill/>
        </p:spPr>
        <p:txBody>
          <a:bodyPr wrap="square" rtlCol="0">
            <a:spAutoFit/>
          </a:bodyPr>
          <a:lstStyle/>
          <a:p>
            <a:r>
              <a:rPr lang="en-US" sz="1400" b="1" dirty="0"/>
              <a:t>Estimate Approver </a:t>
            </a:r>
            <a:r>
              <a:rPr lang="en-US" sz="1400" dirty="0"/>
              <a:t>should be the Account Lead.</a:t>
            </a:r>
          </a:p>
        </p:txBody>
      </p:sp>
      <p:sp>
        <p:nvSpPr>
          <p:cNvPr id="17" name="TextBox 16">
            <a:extLst>
              <a:ext uri="{FF2B5EF4-FFF2-40B4-BE49-F238E27FC236}">
                <a16:creationId xmlns:a16="http://schemas.microsoft.com/office/drawing/2014/main" id="{7818163D-49BA-7C44-B97F-B8B0220ED3FC}"/>
              </a:ext>
            </a:extLst>
          </p:cNvPr>
          <p:cNvSpPr txBox="1"/>
          <p:nvPr/>
        </p:nvSpPr>
        <p:spPr>
          <a:xfrm>
            <a:off x="6154588" y="4559593"/>
            <a:ext cx="2722712" cy="738664"/>
          </a:xfrm>
          <a:prstGeom prst="rect">
            <a:avLst/>
          </a:prstGeom>
          <a:noFill/>
        </p:spPr>
        <p:txBody>
          <a:bodyPr wrap="square" rtlCol="0">
            <a:spAutoFit/>
          </a:bodyPr>
          <a:lstStyle/>
          <a:p>
            <a:r>
              <a:rPr lang="en-US" sz="1400" dirty="0"/>
              <a:t>Click </a:t>
            </a:r>
            <a:r>
              <a:rPr lang="en-US" sz="1400" b="1" dirty="0"/>
              <a:t>Show Advance Options </a:t>
            </a:r>
            <a:r>
              <a:rPr lang="en-US" sz="1400" dirty="0"/>
              <a:t>to check the Estimate Type is By Service Only.</a:t>
            </a:r>
          </a:p>
        </p:txBody>
      </p:sp>
      <p:cxnSp>
        <p:nvCxnSpPr>
          <p:cNvPr id="19" name="Straight Arrow Connector 18">
            <a:extLst>
              <a:ext uri="{FF2B5EF4-FFF2-40B4-BE49-F238E27FC236}">
                <a16:creationId xmlns:a16="http://schemas.microsoft.com/office/drawing/2014/main" id="{A5B9B03D-4BA4-2E44-9575-F94ED49EA535}"/>
              </a:ext>
            </a:extLst>
          </p:cNvPr>
          <p:cNvCxnSpPr>
            <a:cxnSpLocks/>
          </p:cNvCxnSpPr>
          <p:nvPr/>
        </p:nvCxnSpPr>
        <p:spPr>
          <a:xfrm flipH="1" flipV="1">
            <a:off x="5892801" y="3975101"/>
            <a:ext cx="1790699" cy="576493"/>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DDCB3287-07D6-F043-97A4-BE5A7DA47FC0}"/>
              </a:ext>
            </a:extLst>
          </p:cNvPr>
          <p:cNvSpPr/>
          <p:nvPr/>
        </p:nvSpPr>
        <p:spPr>
          <a:xfrm>
            <a:off x="4978400" y="4219400"/>
            <a:ext cx="1110866" cy="33219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ight Bracket 29">
            <a:extLst>
              <a:ext uri="{FF2B5EF4-FFF2-40B4-BE49-F238E27FC236}">
                <a16:creationId xmlns:a16="http://schemas.microsoft.com/office/drawing/2014/main" id="{BA01F485-7307-5445-9945-8BC3ABAA43DA}"/>
              </a:ext>
            </a:extLst>
          </p:cNvPr>
          <p:cNvSpPr/>
          <p:nvPr/>
        </p:nvSpPr>
        <p:spPr>
          <a:xfrm flipH="1">
            <a:off x="4978400" y="2791000"/>
            <a:ext cx="177800" cy="82314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F67BB667-9FE5-CA49-A601-339E5CED5576}"/>
              </a:ext>
            </a:extLst>
          </p:cNvPr>
          <p:cNvCxnSpPr>
            <a:cxnSpLocks/>
          </p:cNvCxnSpPr>
          <p:nvPr/>
        </p:nvCxnSpPr>
        <p:spPr>
          <a:xfrm flipV="1">
            <a:off x="2842054" y="3202574"/>
            <a:ext cx="1929909" cy="918982"/>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0C7E258-6647-4940-9AD5-0C7A758F89E9}"/>
              </a:ext>
            </a:extLst>
          </p:cNvPr>
          <p:cNvSpPr txBox="1"/>
          <p:nvPr/>
        </p:nvSpPr>
        <p:spPr>
          <a:xfrm>
            <a:off x="1270000" y="3961836"/>
            <a:ext cx="2205317" cy="523220"/>
          </a:xfrm>
          <a:prstGeom prst="rect">
            <a:avLst/>
          </a:prstGeom>
          <a:noFill/>
        </p:spPr>
        <p:txBody>
          <a:bodyPr wrap="square" rtlCol="0">
            <a:spAutoFit/>
          </a:bodyPr>
          <a:lstStyle/>
          <a:p>
            <a:r>
              <a:rPr lang="en-US" sz="1400" dirty="0"/>
              <a:t>Leave </a:t>
            </a:r>
            <a:r>
              <a:rPr lang="en-US" sz="1400" b="1" dirty="0"/>
              <a:t>External Approval </a:t>
            </a:r>
            <a:r>
              <a:rPr lang="en-US" sz="1400" dirty="0"/>
              <a:t>fields blank.</a:t>
            </a:r>
          </a:p>
        </p:txBody>
      </p:sp>
      <p:sp>
        <p:nvSpPr>
          <p:cNvPr id="35" name="TextBox 34">
            <a:extLst>
              <a:ext uri="{FF2B5EF4-FFF2-40B4-BE49-F238E27FC236}">
                <a16:creationId xmlns:a16="http://schemas.microsoft.com/office/drawing/2014/main" id="{9585EF8B-785A-F247-95AE-A20C2B713A9C}"/>
              </a:ext>
            </a:extLst>
          </p:cNvPr>
          <p:cNvSpPr txBox="1"/>
          <p:nvPr/>
        </p:nvSpPr>
        <p:spPr>
          <a:xfrm>
            <a:off x="1341167" y="5336409"/>
            <a:ext cx="2291033" cy="523220"/>
          </a:xfrm>
          <a:prstGeom prst="rect">
            <a:avLst/>
          </a:prstGeom>
          <a:noFill/>
        </p:spPr>
        <p:txBody>
          <a:bodyPr wrap="square" rtlCol="0">
            <a:spAutoFit/>
          </a:bodyPr>
          <a:lstStyle/>
          <a:p>
            <a:r>
              <a:rPr lang="en-US" sz="1400" dirty="0"/>
              <a:t>Click </a:t>
            </a:r>
            <a:r>
              <a:rPr lang="en-US" sz="1400" b="1" dirty="0"/>
              <a:t>SAVE</a:t>
            </a:r>
            <a:r>
              <a:rPr lang="en-US" sz="1400" dirty="0"/>
              <a:t> for new estimate record.</a:t>
            </a:r>
          </a:p>
        </p:txBody>
      </p:sp>
      <p:cxnSp>
        <p:nvCxnSpPr>
          <p:cNvPr id="36" name="Straight Arrow Connector 35">
            <a:extLst>
              <a:ext uri="{FF2B5EF4-FFF2-40B4-BE49-F238E27FC236}">
                <a16:creationId xmlns:a16="http://schemas.microsoft.com/office/drawing/2014/main" id="{6E9B7668-2F9B-AB49-8085-91FA58D0102E}"/>
              </a:ext>
            </a:extLst>
          </p:cNvPr>
          <p:cNvCxnSpPr>
            <a:cxnSpLocks/>
          </p:cNvCxnSpPr>
          <p:nvPr/>
        </p:nvCxnSpPr>
        <p:spPr>
          <a:xfrm flipV="1">
            <a:off x="2598447" y="4774144"/>
            <a:ext cx="2511611" cy="560917"/>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F3A5BCEE-5402-CC43-84C9-4619FCEB750E}"/>
              </a:ext>
            </a:extLst>
          </p:cNvPr>
          <p:cNvSpPr txBox="1"/>
          <p:nvPr/>
        </p:nvSpPr>
        <p:spPr>
          <a:xfrm>
            <a:off x="1269999" y="2428668"/>
            <a:ext cx="2717801" cy="307777"/>
          </a:xfrm>
          <a:prstGeom prst="rect">
            <a:avLst/>
          </a:prstGeom>
          <a:noFill/>
        </p:spPr>
        <p:txBody>
          <a:bodyPr wrap="square" rtlCol="0">
            <a:spAutoFit/>
          </a:bodyPr>
          <a:lstStyle/>
          <a:p>
            <a:r>
              <a:rPr lang="en-US" sz="1400" dirty="0"/>
              <a:t>Name each estimate.</a:t>
            </a:r>
          </a:p>
        </p:txBody>
      </p:sp>
      <p:cxnSp>
        <p:nvCxnSpPr>
          <p:cNvPr id="41" name="Straight Arrow Connector 40">
            <a:extLst>
              <a:ext uri="{FF2B5EF4-FFF2-40B4-BE49-F238E27FC236}">
                <a16:creationId xmlns:a16="http://schemas.microsoft.com/office/drawing/2014/main" id="{9D6D6DFE-FC77-3E41-A41B-950EFFB68F25}"/>
              </a:ext>
            </a:extLst>
          </p:cNvPr>
          <p:cNvCxnSpPr>
            <a:cxnSpLocks/>
          </p:cNvCxnSpPr>
          <p:nvPr/>
        </p:nvCxnSpPr>
        <p:spPr>
          <a:xfrm flipV="1">
            <a:off x="3311611" y="2303820"/>
            <a:ext cx="1724063" cy="898753"/>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68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Client Billing Methods </a:t>
            </a:r>
          </a:p>
        </p:txBody>
      </p:sp>
      <p:sp>
        <p:nvSpPr>
          <p:cNvPr id="6" name="Rectangle 5">
            <a:extLst>
              <a:ext uri="{FF2B5EF4-FFF2-40B4-BE49-F238E27FC236}">
                <a16:creationId xmlns:a16="http://schemas.microsoft.com/office/drawing/2014/main" id="{AF034AB5-470C-44A7-9E5E-579678D3CC53}"/>
              </a:ext>
            </a:extLst>
          </p:cNvPr>
          <p:cNvSpPr/>
          <p:nvPr/>
        </p:nvSpPr>
        <p:spPr>
          <a:xfrm>
            <a:off x="457202" y="1270758"/>
            <a:ext cx="6804210" cy="3970318"/>
          </a:xfrm>
          <a:prstGeom prst="rect">
            <a:avLst/>
          </a:prstGeom>
        </p:spPr>
        <p:txBody>
          <a:bodyPr wrap="square">
            <a:spAutoFit/>
          </a:bodyPr>
          <a:lstStyle/>
          <a:p>
            <a:r>
              <a:rPr lang="en-US" sz="1400" b="1" dirty="0"/>
              <a:t>Marriner will use four WMJ methods for billing Agency Services</a:t>
            </a:r>
            <a:r>
              <a:rPr lang="en-US" sz="1400" dirty="0"/>
              <a:t>:</a:t>
            </a:r>
          </a:p>
          <a:p>
            <a:endParaRPr lang="en-US" sz="1400" dirty="0"/>
          </a:p>
          <a:p>
            <a:pPr marL="342900" indent="-342900">
              <a:buFont typeface="+mj-lt"/>
              <a:buAutoNum type="arabicPeriod"/>
            </a:pPr>
            <a:r>
              <a:rPr lang="en-US" sz="1400" b="1" dirty="0"/>
              <a:t>Retainer</a:t>
            </a:r>
            <a:r>
              <a:rPr lang="en-US" sz="1400" dirty="0"/>
              <a:t> – a contractual fixed billing arrangement, typically invoiced over an agreed period of time for an agreed amount. Projects or services that fall outside the retainer scope will be incremental and billed as a fixed fee. </a:t>
            </a:r>
          </a:p>
          <a:p>
            <a:pPr marL="342900" indent="-342900">
              <a:buFont typeface="+mj-lt"/>
              <a:buAutoNum type="arabicPeriod"/>
            </a:pPr>
            <a:endParaRPr lang="en-US" sz="1400" dirty="0"/>
          </a:p>
          <a:p>
            <a:pPr marL="342900" indent="-342900">
              <a:buFont typeface="+mj-lt"/>
              <a:buAutoNum type="arabicPeriod"/>
            </a:pPr>
            <a:r>
              <a:rPr lang="en-US" sz="1400" b="1" dirty="0"/>
              <a:t>Advance Bill </a:t>
            </a:r>
            <a:r>
              <a:rPr lang="en-US" sz="1400" dirty="0"/>
              <a:t>– taking a “deposit” from a Client and applying future projects to the deposit until it’s exhausted. This is similar to the past FMP Pre Bill.</a:t>
            </a:r>
          </a:p>
          <a:p>
            <a:pPr marL="342900" indent="-342900">
              <a:buFont typeface="+mj-lt"/>
              <a:buAutoNum type="arabicPeriod"/>
            </a:pPr>
            <a:endParaRPr lang="en-US" sz="1400" dirty="0"/>
          </a:p>
          <a:p>
            <a:pPr marL="342900" indent="-342900">
              <a:buFont typeface="+mj-lt"/>
              <a:buAutoNum type="arabicPeriod"/>
            </a:pPr>
            <a:r>
              <a:rPr lang="en-US" sz="1400" b="1" dirty="0"/>
              <a:t>Fixed Fee </a:t>
            </a:r>
            <a:r>
              <a:rPr lang="en-US" sz="1400" dirty="0"/>
              <a:t>– billing the Client for agency services from an approved project estimate.</a:t>
            </a:r>
          </a:p>
          <a:p>
            <a:pPr marL="342900" indent="-342900">
              <a:buFont typeface="+mj-lt"/>
              <a:buAutoNum type="arabicPeriod"/>
            </a:pPr>
            <a:endParaRPr lang="en-US" sz="1400" dirty="0"/>
          </a:p>
          <a:p>
            <a:pPr marL="342900" indent="-342900">
              <a:buFont typeface="+mj-lt"/>
              <a:buAutoNum type="arabicPeriod"/>
            </a:pPr>
            <a:r>
              <a:rPr lang="en-US" sz="1400" b="1" dirty="0"/>
              <a:t>Campaign</a:t>
            </a:r>
            <a:r>
              <a:rPr lang="en-US" sz="1400" dirty="0"/>
              <a:t> – used to link multiple fixed-fee projects to one Client invoice – similar to the past FMP Lump.</a:t>
            </a:r>
          </a:p>
          <a:p>
            <a:pPr marL="342900" indent="-342900">
              <a:buFont typeface="+mj-lt"/>
              <a:buAutoNum type="arabicPeriod"/>
            </a:pPr>
            <a:endParaRPr lang="en-US" sz="1400" b="1" dirty="0"/>
          </a:p>
          <a:p>
            <a:pPr marL="342900" indent="-342900">
              <a:buFont typeface="+mj-lt"/>
              <a:buAutoNum type="arabicPeriod"/>
            </a:pPr>
            <a:endParaRPr lang="en-US" sz="1400" b="1" dirty="0"/>
          </a:p>
          <a:p>
            <a:endParaRPr lang="en-US" sz="1400" dirty="0"/>
          </a:p>
          <a:p>
            <a:r>
              <a:rPr lang="en-US" sz="1400" i="1" dirty="0"/>
              <a:t>Marriner will not bill “time and materials” as shown in WMJ</a:t>
            </a:r>
            <a:r>
              <a:rPr lang="en-US" sz="1400" dirty="0"/>
              <a:t>.</a:t>
            </a:r>
          </a:p>
        </p:txBody>
      </p:sp>
    </p:spTree>
    <p:extLst>
      <p:ext uri="{BB962C8B-B14F-4D97-AF65-F5344CB8AC3E}">
        <p14:creationId xmlns:p14="http://schemas.microsoft.com/office/powerpoint/2010/main" val="21123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CA3D9A31-5E95-6E43-9DD2-FCB76011B2F8}"/>
              </a:ext>
            </a:extLst>
          </p:cNvPr>
          <p:cNvPicPr>
            <a:picLocks noChangeAspect="1"/>
          </p:cNvPicPr>
          <p:nvPr/>
        </p:nvPicPr>
        <p:blipFill>
          <a:blip r:embed="rId3"/>
          <a:stretch>
            <a:fillRect/>
          </a:stretch>
        </p:blipFill>
        <p:spPr>
          <a:xfrm>
            <a:off x="1816103" y="900435"/>
            <a:ext cx="7086598" cy="5394752"/>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Estimates</a:t>
            </a:r>
          </a:p>
        </p:txBody>
      </p:sp>
      <p:sp>
        <p:nvSpPr>
          <p:cNvPr id="6" name="TextBox 5">
            <a:extLst>
              <a:ext uri="{FF2B5EF4-FFF2-40B4-BE49-F238E27FC236}">
                <a16:creationId xmlns:a16="http://schemas.microsoft.com/office/drawing/2014/main" id="{DAC30E95-C6C7-5F4D-AD33-85F97B4B2AEC}"/>
              </a:ext>
            </a:extLst>
          </p:cNvPr>
          <p:cNvSpPr txBox="1"/>
          <p:nvPr/>
        </p:nvSpPr>
        <p:spPr>
          <a:xfrm>
            <a:off x="229368" y="1583452"/>
            <a:ext cx="1497832" cy="738664"/>
          </a:xfrm>
          <a:prstGeom prst="rect">
            <a:avLst/>
          </a:prstGeom>
          <a:noFill/>
        </p:spPr>
        <p:txBody>
          <a:bodyPr wrap="square" rtlCol="0">
            <a:spAutoFit/>
          </a:bodyPr>
          <a:lstStyle/>
          <a:p>
            <a:r>
              <a:rPr lang="en-US" sz="1400" dirty="0"/>
              <a:t>Click </a:t>
            </a:r>
            <a:r>
              <a:rPr lang="en-US" sz="1400" b="1" dirty="0"/>
              <a:t>More </a:t>
            </a:r>
            <a:r>
              <a:rPr lang="en-US" sz="1400" dirty="0"/>
              <a:t>to review </a:t>
            </a:r>
            <a:r>
              <a:rPr lang="en-US" sz="1400" b="1" dirty="0"/>
              <a:t>Estimate Settings.</a:t>
            </a:r>
            <a:endParaRPr lang="en-US" sz="1400" dirty="0"/>
          </a:p>
        </p:txBody>
      </p:sp>
      <p:cxnSp>
        <p:nvCxnSpPr>
          <p:cNvPr id="8" name="Straight Arrow Connector 7">
            <a:extLst>
              <a:ext uri="{FF2B5EF4-FFF2-40B4-BE49-F238E27FC236}">
                <a16:creationId xmlns:a16="http://schemas.microsoft.com/office/drawing/2014/main" id="{CE711AD0-A417-B64F-9637-327E0F7711C8}"/>
              </a:ext>
            </a:extLst>
          </p:cNvPr>
          <p:cNvCxnSpPr>
            <a:cxnSpLocks/>
          </p:cNvCxnSpPr>
          <p:nvPr/>
        </p:nvCxnSpPr>
        <p:spPr>
          <a:xfrm flipV="1">
            <a:off x="1727200" y="1583452"/>
            <a:ext cx="4451178" cy="369332"/>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983E28C9-8E62-144F-BECA-07CC45D983AC}"/>
              </a:ext>
            </a:extLst>
          </p:cNvPr>
          <p:cNvSpPr/>
          <p:nvPr/>
        </p:nvSpPr>
        <p:spPr>
          <a:xfrm>
            <a:off x="7442200" y="1010484"/>
            <a:ext cx="800099" cy="4332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23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screenshot of a cell phone&#10;&#10;Description automatically generated">
            <a:extLst>
              <a:ext uri="{FF2B5EF4-FFF2-40B4-BE49-F238E27FC236}">
                <a16:creationId xmlns:a16="http://schemas.microsoft.com/office/drawing/2014/main" id="{8611536A-2A18-CD43-820E-176A5C12DF63}"/>
              </a:ext>
            </a:extLst>
          </p:cNvPr>
          <p:cNvPicPr>
            <a:picLocks noChangeAspect="1"/>
          </p:cNvPicPr>
          <p:nvPr/>
        </p:nvPicPr>
        <p:blipFill>
          <a:blip r:embed="rId3"/>
          <a:stretch>
            <a:fillRect/>
          </a:stretch>
        </p:blipFill>
        <p:spPr>
          <a:xfrm>
            <a:off x="2444147" y="925484"/>
            <a:ext cx="4904721" cy="5246716"/>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Estimate Settings</a:t>
            </a:r>
          </a:p>
        </p:txBody>
      </p:sp>
      <p:sp>
        <p:nvSpPr>
          <p:cNvPr id="6" name="TextBox 5">
            <a:extLst>
              <a:ext uri="{FF2B5EF4-FFF2-40B4-BE49-F238E27FC236}">
                <a16:creationId xmlns:a16="http://schemas.microsoft.com/office/drawing/2014/main" id="{DAC30E95-C6C7-5F4D-AD33-85F97B4B2AEC}"/>
              </a:ext>
            </a:extLst>
          </p:cNvPr>
          <p:cNvSpPr txBox="1"/>
          <p:nvPr/>
        </p:nvSpPr>
        <p:spPr>
          <a:xfrm>
            <a:off x="332223" y="2529937"/>
            <a:ext cx="1985883" cy="954107"/>
          </a:xfrm>
          <a:prstGeom prst="rect">
            <a:avLst/>
          </a:prstGeom>
          <a:noFill/>
        </p:spPr>
        <p:txBody>
          <a:bodyPr wrap="square" rtlCol="0">
            <a:spAutoFit/>
          </a:bodyPr>
          <a:lstStyle/>
          <a:p>
            <a:r>
              <a:rPr lang="en-US" sz="1400" b="1" dirty="0"/>
              <a:t>Estimate Description </a:t>
            </a:r>
            <a:r>
              <a:rPr lang="en-US" sz="1400" dirty="0"/>
              <a:t>defaults from template. Make any adjustments needed.</a:t>
            </a:r>
          </a:p>
        </p:txBody>
      </p:sp>
      <p:cxnSp>
        <p:nvCxnSpPr>
          <p:cNvPr id="8" name="Straight Arrow Connector 7">
            <a:extLst>
              <a:ext uri="{FF2B5EF4-FFF2-40B4-BE49-F238E27FC236}">
                <a16:creationId xmlns:a16="http://schemas.microsoft.com/office/drawing/2014/main" id="{CE711AD0-A417-B64F-9637-327E0F7711C8}"/>
              </a:ext>
            </a:extLst>
          </p:cNvPr>
          <p:cNvCxnSpPr>
            <a:cxnSpLocks/>
          </p:cNvCxnSpPr>
          <p:nvPr/>
        </p:nvCxnSpPr>
        <p:spPr>
          <a:xfrm>
            <a:off x="1434881" y="3309664"/>
            <a:ext cx="1130303" cy="617972"/>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6453621-D667-6E41-BAC2-ED7F2EAB3116}"/>
              </a:ext>
            </a:extLst>
          </p:cNvPr>
          <p:cNvSpPr txBox="1"/>
          <p:nvPr/>
        </p:nvSpPr>
        <p:spPr>
          <a:xfrm>
            <a:off x="7392715" y="3199698"/>
            <a:ext cx="1522685" cy="1169551"/>
          </a:xfrm>
          <a:prstGeom prst="rect">
            <a:avLst/>
          </a:prstGeom>
          <a:noFill/>
        </p:spPr>
        <p:txBody>
          <a:bodyPr wrap="square" rtlCol="0">
            <a:spAutoFit/>
          </a:bodyPr>
          <a:lstStyle/>
          <a:p>
            <a:r>
              <a:rPr lang="en-US" sz="1400" b="1" dirty="0"/>
              <a:t>Estimate Template </a:t>
            </a:r>
            <a:r>
              <a:rPr lang="en-US" sz="1400" dirty="0"/>
              <a:t>for printing will default from Client settings.</a:t>
            </a:r>
          </a:p>
        </p:txBody>
      </p:sp>
      <p:cxnSp>
        <p:nvCxnSpPr>
          <p:cNvPr id="29" name="Straight Arrow Connector 28">
            <a:extLst>
              <a:ext uri="{FF2B5EF4-FFF2-40B4-BE49-F238E27FC236}">
                <a16:creationId xmlns:a16="http://schemas.microsoft.com/office/drawing/2014/main" id="{65B30F19-9A0E-BC46-8B69-B1B63B7E8278}"/>
              </a:ext>
            </a:extLst>
          </p:cNvPr>
          <p:cNvCxnSpPr>
            <a:cxnSpLocks/>
          </p:cNvCxnSpPr>
          <p:nvPr/>
        </p:nvCxnSpPr>
        <p:spPr>
          <a:xfrm flipH="1">
            <a:off x="5956301" y="4369249"/>
            <a:ext cx="1518608" cy="69805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F60505D-564F-094B-AFF9-465844481109}"/>
              </a:ext>
            </a:extLst>
          </p:cNvPr>
          <p:cNvSpPr txBox="1"/>
          <p:nvPr/>
        </p:nvSpPr>
        <p:spPr>
          <a:xfrm>
            <a:off x="332223" y="4328063"/>
            <a:ext cx="2205317" cy="738664"/>
          </a:xfrm>
          <a:prstGeom prst="rect">
            <a:avLst/>
          </a:prstGeom>
          <a:noFill/>
        </p:spPr>
        <p:txBody>
          <a:bodyPr wrap="square" rtlCol="0">
            <a:spAutoFit/>
          </a:bodyPr>
          <a:lstStyle/>
          <a:p>
            <a:r>
              <a:rPr lang="en-US" sz="1400" b="1" dirty="0"/>
              <a:t>Estimate Owner </a:t>
            </a:r>
            <a:r>
              <a:rPr lang="en-US" sz="1400" dirty="0"/>
              <a:t>is Production Manager preparing estimate.</a:t>
            </a:r>
          </a:p>
        </p:txBody>
      </p:sp>
      <p:cxnSp>
        <p:nvCxnSpPr>
          <p:cNvPr id="34" name="Straight Arrow Connector 33">
            <a:extLst>
              <a:ext uri="{FF2B5EF4-FFF2-40B4-BE49-F238E27FC236}">
                <a16:creationId xmlns:a16="http://schemas.microsoft.com/office/drawing/2014/main" id="{790AC09B-E944-A144-8AF4-B9644411B7B6}"/>
              </a:ext>
            </a:extLst>
          </p:cNvPr>
          <p:cNvCxnSpPr>
            <a:cxnSpLocks/>
          </p:cNvCxnSpPr>
          <p:nvPr/>
        </p:nvCxnSpPr>
        <p:spPr>
          <a:xfrm>
            <a:off x="2023731" y="4521200"/>
            <a:ext cx="541453" cy="609029"/>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0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C0EC22A-90BE-644E-A5E8-6128821E3AB8}"/>
              </a:ext>
            </a:extLst>
          </p:cNvPr>
          <p:cNvPicPr>
            <a:picLocks noChangeAspect="1"/>
          </p:cNvPicPr>
          <p:nvPr/>
        </p:nvPicPr>
        <p:blipFill>
          <a:blip r:embed="rId3"/>
          <a:stretch>
            <a:fillRect/>
          </a:stretch>
        </p:blipFill>
        <p:spPr>
          <a:xfrm>
            <a:off x="1578977" y="1170879"/>
            <a:ext cx="6663322" cy="4188698"/>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Estimate Settings </a:t>
            </a:r>
            <a:r>
              <a:rPr lang="en-US" sz="1800" dirty="0"/>
              <a:t>Cont.</a:t>
            </a:r>
          </a:p>
        </p:txBody>
      </p:sp>
      <p:sp>
        <p:nvSpPr>
          <p:cNvPr id="6" name="TextBox 5">
            <a:extLst>
              <a:ext uri="{FF2B5EF4-FFF2-40B4-BE49-F238E27FC236}">
                <a16:creationId xmlns:a16="http://schemas.microsoft.com/office/drawing/2014/main" id="{DAC30E95-C6C7-5F4D-AD33-85F97B4B2AEC}"/>
              </a:ext>
            </a:extLst>
          </p:cNvPr>
          <p:cNvSpPr txBox="1"/>
          <p:nvPr/>
        </p:nvSpPr>
        <p:spPr>
          <a:xfrm>
            <a:off x="4242568" y="5330121"/>
            <a:ext cx="1497832" cy="307777"/>
          </a:xfrm>
          <a:prstGeom prst="rect">
            <a:avLst/>
          </a:prstGeom>
          <a:noFill/>
        </p:spPr>
        <p:txBody>
          <a:bodyPr wrap="square" rtlCol="0">
            <a:spAutoFit/>
          </a:bodyPr>
          <a:lstStyle/>
          <a:p>
            <a:r>
              <a:rPr lang="en-US" sz="1400" dirty="0"/>
              <a:t>Always </a:t>
            </a:r>
            <a:r>
              <a:rPr lang="en-US" sz="1400" b="1" dirty="0"/>
              <a:t>SAVE</a:t>
            </a:r>
            <a:r>
              <a:rPr lang="en-US" sz="1400" dirty="0"/>
              <a:t>.</a:t>
            </a:r>
          </a:p>
        </p:txBody>
      </p:sp>
      <p:cxnSp>
        <p:nvCxnSpPr>
          <p:cNvPr id="8" name="Straight Arrow Connector 7">
            <a:extLst>
              <a:ext uri="{FF2B5EF4-FFF2-40B4-BE49-F238E27FC236}">
                <a16:creationId xmlns:a16="http://schemas.microsoft.com/office/drawing/2014/main" id="{CE711AD0-A417-B64F-9637-327E0F7711C8}"/>
              </a:ext>
            </a:extLst>
          </p:cNvPr>
          <p:cNvCxnSpPr>
            <a:cxnSpLocks/>
            <a:stCxn id="6" idx="1"/>
          </p:cNvCxnSpPr>
          <p:nvPr/>
        </p:nvCxnSpPr>
        <p:spPr>
          <a:xfrm flipH="1" flipV="1">
            <a:off x="2590800" y="5205762"/>
            <a:ext cx="1651768" cy="27824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983E28C9-8E62-144F-BECA-07CC45D983AC}"/>
              </a:ext>
            </a:extLst>
          </p:cNvPr>
          <p:cNvSpPr/>
          <p:nvPr/>
        </p:nvSpPr>
        <p:spPr>
          <a:xfrm>
            <a:off x="5740400" y="1850748"/>
            <a:ext cx="774700" cy="5345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5EF72AB-13B4-9342-A42E-41526F85608E}"/>
              </a:ext>
            </a:extLst>
          </p:cNvPr>
          <p:cNvSpPr txBox="1"/>
          <p:nvPr/>
        </p:nvSpPr>
        <p:spPr>
          <a:xfrm>
            <a:off x="6740605" y="1072234"/>
            <a:ext cx="1896930" cy="954107"/>
          </a:xfrm>
          <a:prstGeom prst="rect">
            <a:avLst/>
          </a:prstGeom>
          <a:noFill/>
        </p:spPr>
        <p:txBody>
          <a:bodyPr wrap="square" rtlCol="0">
            <a:spAutoFit/>
          </a:bodyPr>
          <a:lstStyle/>
          <a:p>
            <a:r>
              <a:rPr lang="en-US" sz="1400" dirty="0"/>
              <a:t>Add staff on estimate notification. Or delete by clicking on the trash can.</a:t>
            </a:r>
          </a:p>
        </p:txBody>
      </p:sp>
      <p:cxnSp>
        <p:nvCxnSpPr>
          <p:cNvPr id="12" name="Straight Arrow Connector 11">
            <a:extLst>
              <a:ext uri="{FF2B5EF4-FFF2-40B4-BE49-F238E27FC236}">
                <a16:creationId xmlns:a16="http://schemas.microsoft.com/office/drawing/2014/main" id="{1932A330-827A-FD43-A5C0-0EA87AF4460C}"/>
              </a:ext>
            </a:extLst>
          </p:cNvPr>
          <p:cNvCxnSpPr>
            <a:cxnSpLocks/>
          </p:cNvCxnSpPr>
          <p:nvPr/>
        </p:nvCxnSpPr>
        <p:spPr>
          <a:xfrm flipH="1">
            <a:off x="6362700" y="1325000"/>
            <a:ext cx="385803" cy="52574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6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146FC95D-DACA-5141-A0F2-6F0BD9C05CD3}"/>
              </a:ext>
            </a:extLst>
          </p:cNvPr>
          <p:cNvPicPr>
            <a:picLocks noChangeAspect="1"/>
          </p:cNvPicPr>
          <p:nvPr/>
        </p:nvPicPr>
        <p:blipFill>
          <a:blip r:embed="rId3"/>
          <a:stretch>
            <a:fillRect/>
          </a:stretch>
        </p:blipFill>
        <p:spPr>
          <a:xfrm>
            <a:off x="275256" y="966695"/>
            <a:ext cx="7404100" cy="5374212"/>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Estimate</a:t>
            </a:r>
            <a:endParaRPr lang="en-US" sz="1800" dirty="0"/>
          </a:p>
        </p:txBody>
      </p:sp>
      <p:sp>
        <p:nvSpPr>
          <p:cNvPr id="11" name="TextBox 10">
            <a:extLst>
              <a:ext uri="{FF2B5EF4-FFF2-40B4-BE49-F238E27FC236}">
                <a16:creationId xmlns:a16="http://schemas.microsoft.com/office/drawing/2014/main" id="{85EF72AB-13B4-9342-A42E-41526F85608E}"/>
              </a:ext>
            </a:extLst>
          </p:cNvPr>
          <p:cNvSpPr txBox="1"/>
          <p:nvPr/>
        </p:nvSpPr>
        <p:spPr>
          <a:xfrm>
            <a:off x="6375400" y="4287184"/>
            <a:ext cx="1896930" cy="738664"/>
          </a:xfrm>
          <a:prstGeom prst="rect">
            <a:avLst/>
          </a:prstGeom>
          <a:noFill/>
        </p:spPr>
        <p:txBody>
          <a:bodyPr wrap="square" rtlCol="0">
            <a:spAutoFit/>
          </a:bodyPr>
          <a:lstStyle/>
          <a:p>
            <a:r>
              <a:rPr lang="en-US" sz="1400" dirty="0"/>
              <a:t>Click on the blue </a:t>
            </a:r>
            <a:r>
              <a:rPr lang="en-US" sz="1400" b="1" dirty="0"/>
              <a:t>Total Labor </a:t>
            </a:r>
            <a:r>
              <a:rPr lang="en-US" sz="1400" dirty="0"/>
              <a:t>to add Agency services.</a:t>
            </a:r>
          </a:p>
        </p:txBody>
      </p:sp>
      <p:cxnSp>
        <p:nvCxnSpPr>
          <p:cNvPr id="12" name="Straight Arrow Connector 11">
            <a:extLst>
              <a:ext uri="{FF2B5EF4-FFF2-40B4-BE49-F238E27FC236}">
                <a16:creationId xmlns:a16="http://schemas.microsoft.com/office/drawing/2014/main" id="{1932A330-827A-FD43-A5C0-0EA87AF4460C}"/>
              </a:ext>
            </a:extLst>
          </p:cNvPr>
          <p:cNvCxnSpPr>
            <a:cxnSpLocks/>
          </p:cNvCxnSpPr>
          <p:nvPr/>
        </p:nvCxnSpPr>
        <p:spPr>
          <a:xfrm flipH="1" flipV="1">
            <a:off x="3977306" y="2374902"/>
            <a:ext cx="2398094" cy="1988102"/>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5D36288-9725-1B4D-A7DE-5709BA8D149F}"/>
              </a:ext>
            </a:extLst>
          </p:cNvPr>
          <p:cNvSpPr txBox="1"/>
          <p:nvPr/>
        </p:nvSpPr>
        <p:spPr>
          <a:xfrm>
            <a:off x="5130448" y="5152641"/>
            <a:ext cx="2146652" cy="738664"/>
          </a:xfrm>
          <a:prstGeom prst="rect">
            <a:avLst/>
          </a:prstGeom>
          <a:noFill/>
        </p:spPr>
        <p:txBody>
          <a:bodyPr wrap="square" rtlCol="0">
            <a:spAutoFit/>
          </a:bodyPr>
          <a:lstStyle/>
          <a:p>
            <a:r>
              <a:rPr lang="en-US" sz="1400" dirty="0"/>
              <a:t>Click on the blue </a:t>
            </a:r>
            <a:r>
              <a:rPr lang="en-US" sz="1400" b="1" dirty="0"/>
              <a:t>Gross Expenses </a:t>
            </a:r>
            <a:r>
              <a:rPr lang="en-US" sz="1400" dirty="0"/>
              <a:t>to add outside vendor costs.</a:t>
            </a:r>
          </a:p>
        </p:txBody>
      </p:sp>
      <p:cxnSp>
        <p:nvCxnSpPr>
          <p:cNvPr id="16" name="Straight Arrow Connector 15">
            <a:extLst>
              <a:ext uri="{FF2B5EF4-FFF2-40B4-BE49-F238E27FC236}">
                <a16:creationId xmlns:a16="http://schemas.microsoft.com/office/drawing/2014/main" id="{547C7854-C43D-1F41-B0EE-2C5621E732C5}"/>
              </a:ext>
            </a:extLst>
          </p:cNvPr>
          <p:cNvCxnSpPr>
            <a:cxnSpLocks/>
          </p:cNvCxnSpPr>
          <p:nvPr/>
        </p:nvCxnSpPr>
        <p:spPr>
          <a:xfrm flipH="1" flipV="1">
            <a:off x="3909771" y="2744234"/>
            <a:ext cx="1335329" cy="2408614"/>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3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0A02C392-7F8C-3045-BE20-CFEFDDBFBBB5}"/>
              </a:ext>
            </a:extLst>
          </p:cNvPr>
          <p:cNvPicPr>
            <a:picLocks noChangeAspect="1"/>
          </p:cNvPicPr>
          <p:nvPr/>
        </p:nvPicPr>
        <p:blipFill>
          <a:blip r:embed="rId3"/>
          <a:stretch>
            <a:fillRect/>
          </a:stretch>
        </p:blipFill>
        <p:spPr>
          <a:xfrm>
            <a:off x="295906" y="988393"/>
            <a:ext cx="7509423" cy="5158407"/>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Estimate – Total Labor</a:t>
            </a:r>
            <a:endParaRPr lang="en-US" sz="1800" dirty="0"/>
          </a:p>
        </p:txBody>
      </p:sp>
      <p:sp>
        <p:nvSpPr>
          <p:cNvPr id="15" name="TextBox 14">
            <a:extLst>
              <a:ext uri="{FF2B5EF4-FFF2-40B4-BE49-F238E27FC236}">
                <a16:creationId xmlns:a16="http://schemas.microsoft.com/office/drawing/2014/main" id="{E5D36288-9725-1B4D-A7DE-5709BA8D149F}"/>
              </a:ext>
            </a:extLst>
          </p:cNvPr>
          <p:cNvSpPr txBox="1"/>
          <p:nvPr/>
        </p:nvSpPr>
        <p:spPr>
          <a:xfrm>
            <a:off x="5428245" y="3885826"/>
            <a:ext cx="2358923" cy="523220"/>
          </a:xfrm>
          <a:prstGeom prst="rect">
            <a:avLst/>
          </a:prstGeom>
          <a:noFill/>
        </p:spPr>
        <p:txBody>
          <a:bodyPr wrap="square" rtlCol="0">
            <a:spAutoFit/>
          </a:bodyPr>
          <a:lstStyle/>
          <a:p>
            <a:r>
              <a:rPr lang="en-US" sz="1400" dirty="0"/>
              <a:t>Hours will default from template; adjust and save.</a:t>
            </a:r>
          </a:p>
        </p:txBody>
      </p:sp>
      <p:cxnSp>
        <p:nvCxnSpPr>
          <p:cNvPr id="16" name="Straight Arrow Connector 15">
            <a:extLst>
              <a:ext uri="{FF2B5EF4-FFF2-40B4-BE49-F238E27FC236}">
                <a16:creationId xmlns:a16="http://schemas.microsoft.com/office/drawing/2014/main" id="{547C7854-C43D-1F41-B0EE-2C5621E732C5}"/>
              </a:ext>
            </a:extLst>
          </p:cNvPr>
          <p:cNvCxnSpPr>
            <a:cxnSpLocks/>
          </p:cNvCxnSpPr>
          <p:nvPr/>
        </p:nvCxnSpPr>
        <p:spPr>
          <a:xfrm flipH="1" flipV="1">
            <a:off x="2137719" y="3076832"/>
            <a:ext cx="3290531" cy="983542"/>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F01548A-8982-214C-8E6B-D2DCA673DC17}"/>
              </a:ext>
            </a:extLst>
          </p:cNvPr>
          <p:cNvSpPr txBox="1"/>
          <p:nvPr/>
        </p:nvSpPr>
        <p:spPr>
          <a:xfrm>
            <a:off x="5428246" y="2749777"/>
            <a:ext cx="2358923" cy="523220"/>
          </a:xfrm>
          <a:prstGeom prst="rect">
            <a:avLst/>
          </a:prstGeom>
          <a:noFill/>
        </p:spPr>
        <p:txBody>
          <a:bodyPr wrap="square" rtlCol="0">
            <a:spAutoFit/>
          </a:bodyPr>
          <a:lstStyle/>
          <a:p>
            <a:r>
              <a:rPr lang="en-US" sz="1400" dirty="0"/>
              <a:t>Rates default from Client Settings.</a:t>
            </a:r>
          </a:p>
        </p:txBody>
      </p:sp>
      <p:cxnSp>
        <p:nvCxnSpPr>
          <p:cNvPr id="17" name="Straight Arrow Connector 16">
            <a:extLst>
              <a:ext uri="{FF2B5EF4-FFF2-40B4-BE49-F238E27FC236}">
                <a16:creationId xmlns:a16="http://schemas.microsoft.com/office/drawing/2014/main" id="{2D6A8BE6-0AB8-AE4F-885E-C2CC2507DCCB}"/>
              </a:ext>
            </a:extLst>
          </p:cNvPr>
          <p:cNvCxnSpPr>
            <a:cxnSpLocks/>
          </p:cNvCxnSpPr>
          <p:nvPr/>
        </p:nvCxnSpPr>
        <p:spPr>
          <a:xfrm flipH="1" flipV="1">
            <a:off x="2721430" y="2133601"/>
            <a:ext cx="2706815" cy="782594"/>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27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2E03061-BA0A-A74E-8373-C75DE30CC3FF}"/>
              </a:ext>
            </a:extLst>
          </p:cNvPr>
          <p:cNvPicPr>
            <a:picLocks noChangeAspect="1"/>
          </p:cNvPicPr>
          <p:nvPr/>
        </p:nvPicPr>
        <p:blipFill>
          <a:blip r:embed="rId3"/>
          <a:stretch>
            <a:fillRect/>
          </a:stretch>
        </p:blipFill>
        <p:spPr>
          <a:xfrm>
            <a:off x="209349" y="898130"/>
            <a:ext cx="7048500" cy="2151458"/>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0356DF1D-5E8C-AD48-AEE5-5E767E4DA79D}"/>
              </a:ext>
            </a:extLst>
          </p:cNvPr>
          <p:cNvPicPr>
            <a:picLocks noChangeAspect="1"/>
          </p:cNvPicPr>
          <p:nvPr/>
        </p:nvPicPr>
        <p:blipFill>
          <a:blip r:embed="rId4"/>
          <a:stretch>
            <a:fillRect/>
          </a:stretch>
        </p:blipFill>
        <p:spPr>
          <a:xfrm>
            <a:off x="261117" y="2704215"/>
            <a:ext cx="8823259" cy="3440116"/>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Estimate – Gross Expenses</a:t>
            </a:r>
            <a:endParaRPr lang="en-US" sz="1800" dirty="0"/>
          </a:p>
        </p:txBody>
      </p:sp>
      <p:sp>
        <p:nvSpPr>
          <p:cNvPr id="15" name="TextBox 14">
            <a:extLst>
              <a:ext uri="{FF2B5EF4-FFF2-40B4-BE49-F238E27FC236}">
                <a16:creationId xmlns:a16="http://schemas.microsoft.com/office/drawing/2014/main" id="{E5D36288-9725-1B4D-A7DE-5709BA8D149F}"/>
              </a:ext>
            </a:extLst>
          </p:cNvPr>
          <p:cNvSpPr txBox="1"/>
          <p:nvPr/>
        </p:nvSpPr>
        <p:spPr>
          <a:xfrm>
            <a:off x="6078388" y="4424273"/>
            <a:ext cx="2042654" cy="523220"/>
          </a:xfrm>
          <a:prstGeom prst="rect">
            <a:avLst/>
          </a:prstGeom>
          <a:noFill/>
        </p:spPr>
        <p:txBody>
          <a:bodyPr wrap="square" rtlCol="0">
            <a:spAutoFit/>
          </a:bodyPr>
          <a:lstStyle/>
          <a:p>
            <a:r>
              <a:rPr lang="en-US" sz="1400" dirty="0"/>
              <a:t>Select </a:t>
            </a:r>
            <a:r>
              <a:rPr lang="en-US" sz="1400" b="1" dirty="0"/>
              <a:t>Item</a:t>
            </a:r>
            <a:r>
              <a:rPr lang="en-US" sz="1400" dirty="0"/>
              <a:t> from pull down options. </a:t>
            </a:r>
          </a:p>
        </p:txBody>
      </p:sp>
      <p:cxnSp>
        <p:nvCxnSpPr>
          <p:cNvPr id="16" name="Straight Arrow Connector 15">
            <a:extLst>
              <a:ext uri="{FF2B5EF4-FFF2-40B4-BE49-F238E27FC236}">
                <a16:creationId xmlns:a16="http://schemas.microsoft.com/office/drawing/2014/main" id="{547C7854-C43D-1F41-B0EE-2C5621E732C5}"/>
              </a:ext>
            </a:extLst>
          </p:cNvPr>
          <p:cNvCxnSpPr>
            <a:cxnSpLocks/>
          </p:cNvCxnSpPr>
          <p:nvPr/>
        </p:nvCxnSpPr>
        <p:spPr>
          <a:xfrm flipH="1" flipV="1">
            <a:off x="2095019" y="4068317"/>
            <a:ext cx="3983369" cy="548132"/>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F01548A-8982-214C-8E6B-D2DCA673DC17}"/>
              </a:ext>
            </a:extLst>
          </p:cNvPr>
          <p:cNvSpPr txBox="1"/>
          <p:nvPr/>
        </p:nvSpPr>
        <p:spPr>
          <a:xfrm>
            <a:off x="5610430" y="1733185"/>
            <a:ext cx="2696632" cy="307777"/>
          </a:xfrm>
          <a:prstGeom prst="rect">
            <a:avLst/>
          </a:prstGeom>
          <a:noFill/>
        </p:spPr>
        <p:txBody>
          <a:bodyPr wrap="square" rtlCol="0">
            <a:spAutoFit/>
          </a:bodyPr>
          <a:lstStyle/>
          <a:p>
            <a:r>
              <a:rPr lang="en-US" sz="1400" dirty="0"/>
              <a:t>Click </a:t>
            </a:r>
            <a:r>
              <a:rPr lang="en-US" sz="1400" b="1" dirty="0"/>
              <a:t>+</a:t>
            </a:r>
            <a:r>
              <a:rPr lang="en-US" sz="1400" dirty="0"/>
              <a:t> to add new expense.</a:t>
            </a:r>
          </a:p>
        </p:txBody>
      </p:sp>
      <p:cxnSp>
        <p:nvCxnSpPr>
          <p:cNvPr id="17" name="Straight Arrow Connector 16">
            <a:extLst>
              <a:ext uri="{FF2B5EF4-FFF2-40B4-BE49-F238E27FC236}">
                <a16:creationId xmlns:a16="http://schemas.microsoft.com/office/drawing/2014/main" id="{2D6A8BE6-0AB8-AE4F-885E-C2CC2507DCCB}"/>
              </a:ext>
            </a:extLst>
          </p:cNvPr>
          <p:cNvCxnSpPr>
            <a:cxnSpLocks/>
          </p:cNvCxnSpPr>
          <p:nvPr/>
        </p:nvCxnSpPr>
        <p:spPr>
          <a:xfrm flipH="1">
            <a:off x="1886151" y="1892300"/>
            <a:ext cx="3600249" cy="206216"/>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AC1DF60-2D51-EB48-A9B2-39CB94FED580}"/>
              </a:ext>
            </a:extLst>
          </p:cNvPr>
          <p:cNvSpPr/>
          <p:nvPr/>
        </p:nvSpPr>
        <p:spPr>
          <a:xfrm>
            <a:off x="2374046" y="5182592"/>
            <a:ext cx="2655235" cy="738664"/>
          </a:xfrm>
          <a:prstGeom prst="rect">
            <a:avLst/>
          </a:prstGeom>
        </p:spPr>
        <p:txBody>
          <a:bodyPr wrap="square">
            <a:spAutoFit/>
          </a:bodyPr>
          <a:lstStyle/>
          <a:p>
            <a:r>
              <a:rPr lang="en-US" sz="1400" dirty="0"/>
              <a:t>Check </a:t>
            </a:r>
            <a:r>
              <a:rPr lang="en-US" sz="1400" b="1" dirty="0"/>
              <a:t>Tax 1 </a:t>
            </a:r>
            <a:r>
              <a:rPr lang="en-US" sz="1400" dirty="0"/>
              <a:t>and </a:t>
            </a:r>
            <a:r>
              <a:rPr lang="en-US" sz="1400" b="1" dirty="0"/>
              <a:t>Markup</a:t>
            </a:r>
            <a:r>
              <a:rPr lang="en-US" sz="1400" dirty="0"/>
              <a:t> are correct for Client. If not check the correct item was selected.</a:t>
            </a:r>
          </a:p>
        </p:txBody>
      </p:sp>
      <p:cxnSp>
        <p:nvCxnSpPr>
          <p:cNvPr id="24" name="Straight Arrow Connector 23">
            <a:extLst>
              <a:ext uri="{FF2B5EF4-FFF2-40B4-BE49-F238E27FC236}">
                <a16:creationId xmlns:a16="http://schemas.microsoft.com/office/drawing/2014/main" id="{C8987455-2A43-E24D-B4E0-FBC518DC2FB6}"/>
              </a:ext>
            </a:extLst>
          </p:cNvPr>
          <p:cNvCxnSpPr>
            <a:cxnSpLocks/>
          </p:cNvCxnSpPr>
          <p:nvPr/>
        </p:nvCxnSpPr>
        <p:spPr>
          <a:xfrm flipH="1" flipV="1">
            <a:off x="2994127" y="4717041"/>
            <a:ext cx="1107894" cy="450001"/>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9DFFB87E-CCDD-8844-8BE4-743F23A3B9EF}"/>
              </a:ext>
            </a:extLst>
          </p:cNvPr>
          <p:cNvSpPr/>
          <p:nvPr/>
        </p:nvSpPr>
        <p:spPr>
          <a:xfrm>
            <a:off x="568411" y="5153397"/>
            <a:ext cx="593124" cy="3077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9655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D327AFC-AF1B-2E42-B0C9-CC94FEACCA2C}"/>
              </a:ext>
            </a:extLst>
          </p:cNvPr>
          <p:cNvPicPr>
            <a:picLocks noChangeAspect="1"/>
          </p:cNvPicPr>
          <p:nvPr/>
        </p:nvPicPr>
        <p:blipFill>
          <a:blip r:embed="rId3"/>
          <a:stretch>
            <a:fillRect/>
          </a:stretch>
        </p:blipFill>
        <p:spPr>
          <a:xfrm>
            <a:off x="431717" y="1214537"/>
            <a:ext cx="7130582" cy="5153866"/>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Project Estimate</a:t>
            </a:r>
            <a:endParaRPr lang="en-US" sz="1800" dirty="0"/>
          </a:p>
        </p:txBody>
      </p:sp>
      <p:sp>
        <p:nvSpPr>
          <p:cNvPr id="15" name="TextBox 14">
            <a:extLst>
              <a:ext uri="{FF2B5EF4-FFF2-40B4-BE49-F238E27FC236}">
                <a16:creationId xmlns:a16="http://schemas.microsoft.com/office/drawing/2014/main" id="{E5D36288-9725-1B4D-A7DE-5709BA8D149F}"/>
              </a:ext>
            </a:extLst>
          </p:cNvPr>
          <p:cNvSpPr txBox="1"/>
          <p:nvPr/>
        </p:nvSpPr>
        <p:spPr>
          <a:xfrm>
            <a:off x="5922600" y="4594594"/>
            <a:ext cx="2497201" cy="738664"/>
          </a:xfrm>
          <a:prstGeom prst="rect">
            <a:avLst/>
          </a:prstGeom>
          <a:noFill/>
        </p:spPr>
        <p:txBody>
          <a:bodyPr wrap="square" rtlCol="0">
            <a:spAutoFit/>
          </a:bodyPr>
          <a:lstStyle/>
          <a:p>
            <a:r>
              <a:rPr lang="en-US" sz="1400" dirty="0"/>
              <a:t>Return to Estimate Summary and select </a:t>
            </a:r>
            <a:r>
              <a:rPr lang="en-US" sz="1400" b="1" dirty="0"/>
              <a:t>Print</a:t>
            </a:r>
            <a:r>
              <a:rPr lang="en-US" sz="1400" dirty="0"/>
              <a:t> from </a:t>
            </a:r>
            <a:r>
              <a:rPr lang="en-US" sz="1400" b="1" dirty="0"/>
              <a:t>More</a:t>
            </a:r>
            <a:r>
              <a:rPr lang="en-US" sz="1400" dirty="0"/>
              <a:t> to review estimate template. </a:t>
            </a:r>
          </a:p>
        </p:txBody>
      </p:sp>
      <p:cxnSp>
        <p:nvCxnSpPr>
          <p:cNvPr id="16" name="Straight Arrow Connector 15">
            <a:extLst>
              <a:ext uri="{FF2B5EF4-FFF2-40B4-BE49-F238E27FC236}">
                <a16:creationId xmlns:a16="http://schemas.microsoft.com/office/drawing/2014/main" id="{547C7854-C43D-1F41-B0EE-2C5621E732C5}"/>
              </a:ext>
            </a:extLst>
          </p:cNvPr>
          <p:cNvCxnSpPr>
            <a:cxnSpLocks/>
          </p:cNvCxnSpPr>
          <p:nvPr/>
        </p:nvCxnSpPr>
        <p:spPr>
          <a:xfrm flipH="1" flipV="1">
            <a:off x="5696465" y="2901288"/>
            <a:ext cx="1383958" cy="1660906"/>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F01548A-8982-214C-8E6B-D2DCA673DC17}"/>
              </a:ext>
            </a:extLst>
          </p:cNvPr>
          <p:cNvSpPr txBox="1"/>
          <p:nvPr/>
        </p:nvSpPr>
        <p:spPr>
          <a:xfrm>
            <a:off x="5822885" y="1721014"/>
            <a:ext cx="2696632" cy="307777"/>
          </a:xfrm>
          <a:prstGeom prst="rect">
            <a:avLst/>
          </a:prstGeom>
          <a:noFill/>
        </p:spPr>
        <p:txBody>
          <a:bodyPr wrap="square" rtlCol="0">
            <a:spAutoFit/>
          </a:bodyPr>
          <a:lstStyle/>
          <a:p>
            <a:r>
              <a:rPr lang="en-US" sz="1400" dirty="0"/>
              <a:t>Click </a:t>
            </a:r>
            <a:r>
              <a:rPr lang="en-US" sz="1400" b="1" dirty="0"/>
              <a:t>+</a:t>
            </a:r>
            <a:r>
              <a:rPr lang="en-US" sz="1400" dirty="0"/>
              <a:t> to add new expense.</a:t>
            </a:r>
          </a:p>
        </p:txBody>
      </p:sp>
      <p:sp>
        <p:nvSpPr>
          <p:cNvPr id="34" name="Oval 33">
            <a:extLst>
              <a:ext uri="{FF2B5EF4-FFF2-40B4-BE49-F238E27FC236}">
                <a16:creationId xmlns:a16="http://schemas.microsoft.com/office/drawing/2014/main" id="{9DFFB87E-CCDD-8844-8BE4-743F23A3B9EF}"/>
              </a:ext>
            </a:extLst>
          </p:cNvPr>
          <p:cNvSpPr/>
          <p:nvPr/>
        </p:nvSpPr>
        <p:spPr>
          <a:xfrm>
            <a:off x="4957200" y="2698082"/>
            <a:ext cx="652768" cy="40641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0A749F9-4488-8446-A786-AB97083280A5}"/>
              </a:ext>
            </a:extLst>
          </p:cNvPr>
          <p:cNvSpPr/>
          <p:nvPr/>
        </p:nvSpPr>
        <p:spPr>
          <a:xfrm>
            <a:off x="5477756" y="1295593"/>
            <a:ext cx="889687" cy="4740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4E37430-FE99-DB48-98C5-E2145E806927}"/>
              </a:ext>
            </a:extLst>
          </p:cNvPr>
          <p:cNvSpPr txBox="1"/>
          <p:nvPr/>
        </p:nvSpPr>
        <p:spPr>
          <a:xfrm>
            <a:off x="6657019" y="668142"/>
            <a:ext cx="2497201" cy="738664"/>
          </a:xfrm>
          <a:prstGeom prst="rect">
            <a:avLst/>
          </a:prstGeom>
          <a:noFill/>
        </p:spPr>
        <p:txBody>
          <a:bodyPr wrap="square" rtlCol="0">
            <a:spAutoFit/>
          </a:bodyPr>
          <a:lstStyle/>
          <a:p>
            <a:r>
              <a:rPr lang="en-US" sz="1400" dirty="0"/>
              <a:t>If okay, click </a:t>
            </a:r>
            <a:r>
              <a:rPr lang="en-US" sz="1400" b="1" dirty="0"/>
              <a:t>Submit </a:t>
            </a:r>
            <a:r>
              <a:rPr lang="en-US" sz="1400" dirty="0"/>
              <a:t>for estimate notification to be sent to Account Lead.</a:t>
            </a:r>
          </a:p>
        </p:txBody>
      </p:sp>
      <p:cxnSp>
        <p:nvCxnSpPr>
          <p:cNvPr id="26" name="Straight Arrow Connector 25">
            <a:extLst>
              <a:ext uri="{FF2B5EF4-FFF2-40B4-BE49-F238E27FC236}">
                <a16:creationId xmlns:a16="http://schemas.microsoft.com/office/drawing/2014/main" id="{C84EB0FA-9866-D34E-A370-48AC338952AF}"/>
              </a:ext>
            </a:extLst>
          </p:cNvPr>
          <p:cNvCxnSpPr>
            <a:cxnSpLocks/>
          </p:cNvCxnSpPr>
          <p:nvPr/>
        </p:nvCxnSpPr>
        <p:spPr>
          <a:xfrm flipH="1">
            <a:off x="6100495" y="1021556"/>
            <a:ext cx="266948" cy="266435"/>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D34722FC-7049-9844-BC48-052A28A05683}"/>
              </a:ext>
            </a:extLst>
          </p:cNvPr>
          <p:cNvSpPr/>
          <p:nvPr/>
        </p:nvSpPr>
        <p:spPr>
          <a:xfrm>
            <a:off x="5609968" y="4662369"/>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1</a:t>
            </a:r>
          </a:p>
        </p:txBody>
      </p:sp>
      <p:sp>
        <p:nvSpPr>
          <p:cNvPr id="36" name="Oval 35">
            <a:extLst>
              <a:ext uri="{FF2B5EF4-FFF2-40B4-BE49-F238E27FC236}">
                <a16:creationId xmlns:a16="http://schemas.microsoft.com/office/drawing/2014/main" id="{81E9C115-B9C6-6948-AF74-200709883857}"/>
              </a:ext>
            </a:extLst>
          </p:cNvPr>
          <p:cNvSpPr/>
          <p:nvPr/>
        </p:nvSpPr>
        <p:spPr>
          <a:xfrm>
            <a:off x="6388444" y="736296"/>
            <a:ext cx="292943" cy="301557"/>
          </a:xfrm>
          <a:prstGeom prst="ellipse">
            <a:avLst/>
          </a:prstGeom>
          <a:solidFill>
            <a:srgbClr val="4A7B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2</a:t>
            </a:r>
          </a:p>
        </p:txBody>
      </p:sp>
    </p:spTree>
    <p:extLst>
      <p:ext uri="{BB962C8B-B14F-4D97-AF65-F5344CB8AC3E}">
        <p14:creationId xmlns:p14="http://schemas.microsoft.com/office/powerpoint/2010/main" val="149184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9BEAF33C-7584-7A45-B473-1DEB4D24DBE4}"/>
              </a:ext>
            </a:extLst>
          </p:cNvPr>
          <p:cNvPicPr>
            <a:picLocks noChangeAspect="1"/>
          </p:cNvPicPr>
          <p:nvPr/>
        </p:nvPicPr>
        <p:blipFill>
          <a:blip r:embed="rId3"/>
          <a:stretch>
            <a:fillRect/>
          </a:stretch>
        </p:blipFill>
        <p:spPr>
          <a:xfrm>
            <a:off x="3390901" y="1092873"/>
            <a:ext cx="5673380" cy="4190327"/>
          </a:xfrm>
          <a:prstGeom prst="rect">
            <a:avLst/>
          </a:prstGeom>
        </p:spPr>
      </p:pic>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Creating A Project</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Project Estimate</a:t>
            </a:r>
          </a:p>
        </p:txBody>
      </p:sp>
      <p:sp>
        <p:nvSpPr>
          <p:cNvPr id="6" name="Rectangle 5">
            <a:extLst>
              <a:ext uri="{FF2B5EF4-FFF2-40B4-BE49-F238E27FC236}">
                <a16:creationId xmlns:a16="http://schemas.microsoft.com/office/drawing/2014/main" id="{AF034AB5-470C-44A7-9E5E-579678D3CC53}"/>
              </a:ext>
            </a:extLst>
          </p:cNvPr>
          <p:cNvSpPr/>
          <p:nvPr/>
        </p:nvSpPr>
        <p:spPr>
          <a:xfrm>
            <a:off x="497545" y="1270756"/>
            <a:ext cx="3025585" cy="4616648"/>
          </a:xfrm>
          <a:prstGeom prst="rect">
            <a:avLst/>
          </a:prstGeom>
        </p:spPr>
        <p:txBody>
          <a:bodyPr wrap="square">
            <a:spAutoFit/>
          </a:bodyPr>
          <a:lstStyle/>
          <a:p>
            <a:pPr marL="285750" indent="-285750">
              <a:buFont typeface="Arial" panose="020B0604020202020204" pitchFamily="34" charset="0"/>
              <a:buChar char="•"/>
            </a:pPr>
            <a:r>
              <a:rPr lang="en-US" sz="1400" dirty="0"/>
              <a:t>The Account Lead receives a notification for estimate review/approval.</a:t>
            </a:r>
          </a:p>
          <a:p>
            <a:endParaRPr lang="en-US" sz="1400" dirty="0"/>
          </a:p>
          <a:p>
            <a:pPr marL="285750" indent="-285750">
              <a:buFont typeface="Arial" panose="020B0604020202020204" pitchFamily="34" charset="0"/>
              <a:buChar char="•"/>
            </a:pPr>
            <a:r>
              <a:rPr lang="en-US" sz="1400" dirty="0"/>
              <a:t>Estimate </a:t>
            </a:r>
            <a:r>
              <a:rPr lang="en-US" sz="1400" b="1" dirty="0"/>
              <a:t>approval</a:t>
            </a:r>
            <a:r>
              <a:rPr lang="en-US" sz="1400" dirty="0"/>
              <a:t> notifications are sent to the Marketing Assistant, Production, Resource Managers, Digital Project Manager and Creative leaders. </a:t>
            </a:r>
          </a:p>
          <a:p>
            <a:endParaRPr lang="en-US" sz="1400" dirty="0"/>
          </a:p>
          <a:p>
            <a:pPr marL="285750" indent="-285750">
              <a:buFont typeface="Arial" panose="020B0604020202020204" pitchFamily="34" charset="0"/>
              <a:buChar char="•"/>
            </a:pPr>
            <a:r>
              <a:rPr lang="en-US" sz="1400" dirty="0"/>
              <a:t>Active job folders will be created on the server by the Marketing Assistant.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Resource Manager or Digital Project Manager will send a Assign Team conversation and await kick off meeting invite.</a:t>
            </a:r>
          </a:p>
          <a:p>
            <a:endParaRPr lang="en-US" sz="1400" dirty="0"/>
          </a:p>
          <a:p>
            <a:r>
              <a:rPr lang="en-US" sz="1400" i="1" dirty="0"/>
              <a:t>*Estimate approval initiates a Client invoice.</a:t>
            </a:r>
          </a:p>
        </p:txBody>
      </p:sp>
    </p:spTree>
    <p:extLst>
      <p:ext uri="{BB962C8B-B14F-4D97-AF65-F5344CB8AC3E}">
        <p14:creationId xmlns:p14="http://schemas.microsoft.com/office/powerpoint/2010/main" val="108241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9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Client Examples</a:t>
            </a:r>
          </a:p>
        </p:txBody>
      </p:sp>
      <p:sp>
        <p:nvSpPr>
          <p:cNvPr id="6" name="Rectangle 5">
            <a:extLst>
              <a:ext uri="{FF2B5EF4-FFF2-40B4-BE49-F238E27FC236}">
                <a16:creationId xmlns:a16="http://schemas.microsoft.com/office/drawing/2014/main" id="{AF034AB5-470C-44A7-9E5E-579678D3CC53}"/>
              </a:ext>
            </a:extLst>
          </p:cNvPr>
          <p:cNvSpPr/>
          <p:nvPr/>
        </p:nvSpPr>
        <p:spPr>
          <a:xfrm>
            <a:off x="729345" y="1366553"/>
            <a:ext cx="6437938" cy="3539430"/>
          </a:xfrm>
          <a:prstGeom prst="rect">
            <a:avLst/>
          </a:prstGeom>
        </p:spPr>
        <p:txBody>
          <a:bodyPr wrap="square">
            <a:spAutoFit/>
          </a:bodyPr>
          <a:lstStyle/>
          <a:p>
            <a:r>
              <a:rPr lang="en-US" sz="1400" b="1" dirty="0"/>
              <a:t>Examples of Retainer</a:t>
            </a:r>
            <a:r>
              <a:rPr lang="en-US" sz="1400" dirty="0"/>
              <a:t> </a:t>
            </a:r>
            <a:r>
              <a:rPr lang="en-US" sz="1400" b="1" dirty="0"/>
              <a:t>Accounts: </a:t>
            </a:r>
            <a:r>
              <a:rPr lang="en-US" sz="1400" dirty="0"/>
              <a:t>Butterball, Campbell’s, Gehl’s, NB+C and</a:t>
            </a:r>
            <a:r>
              <a:rPr lang="en-US" sz="1400" b="1" dirty="0"/>
              <a:t> </a:t>
            </a:r>
            <a:r>
              <a:rPr lang="en-US" sz="1400" dirty="0"/>
              <a:t>Perdue.</a:t>
            </a:r>
          </a:p>
          <a:p>
            <a:endParaRPr lang="en-US" sz="1400" dirty="0"/>
          </a:p>
          <a:p>
            <a:r>
              <a:rPr lang="en-US" sz="1400" b="1" dirty="0"/>
              <a:t>Examples of Advance Bills:</a:t>
            </a:r>
            <a:r>
              <a:rPr lang="en-US" sz="1400" dirty="0"/>
              <a:t> </a:t>
            </a:r>
          </a:p>
          <a:p>
            <a:r>
              <a:rPr lang="en-US" sz="1400" dirty="0"/>
              <a:t>A Client has a budget surplus at the end of their fiscal and would like MMC to invoice the surplus to use on future projects.</a:t>
            </a:r>
          </a:p>
          <a:p>
            <a:endParaRPr lang="en-US" sz="1400" dirty="0"/>
          </a:p>
          <a:p>
            <a:r>
              <a:rPr lang="en-US" sz="1400" dirty="0"/>
              <a:t>A Client allocated a budget for a new product launch and would like MMC to invoice for the product launch, but is not sure of the launch elements.</a:t>
            </a:r>
          </a:p>
          <a:p>
            <a:endParaRPr lang="en-US" sz="1400" dirty="0"/>
          </a:p>
          <a:p>
            <a:r>
              <a:rPr lang="en-US" sz="1400" b="1" dirty="0"/>
              <a:t>Examples of Fixed Fee Accounts: </a:t>
            </a:r>
            <a:r>
              <a:rPr lang="en-US" sz="1400" dirty="0"/>
              <a:t>Cholula, Knouse, Nestle, The Plastics Association and The Sugar Association.</a:t>
            </a:r>
          </a:p>
          <a:p>
            <a:endParaRPr lang="en-US" sz="1400" dirty="0"/>
          </a:p>
          <a:p>
            <a:r>
              <a:rPr lang="en-US" sz="1400" b="1" dirty="0"/>
              <a:t>Examples of a Campaign:</a:t>
            </a:r>
            <a:r>
              <a:rPr lang="en-US" sz="1400" dirty="0"/>
              <a:t> Nestle Tea/Lemonade Product Launch, Libby’s Operator Promotion, Butterball New Product Launch—GF Meatballs, Turkey Crumbles and Turkey Bacon.</a:t>
            </a:r>
            <a:endParaRPr lang="en-US" sz="1400" b="1" dirty="0"/>
          </a:p>
        </p:txBody>
      </p:sp>
    </p:spTree>
    <p:extLst>
      <p:ext uri="{BB962C8B-B14F-4D97-AF65-F5344CB8AC3E}">
        <p14:creationId xmlns:p14="http://schemas.microsoft.com/office/powerpoint/2010/main" val="96480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Client Details</a:t>
            </a:r>
          </a:p>
        </p:txBody>
      </p:sp>
      <p:graphicFrame>
        <p:nvGraphicFramePr>
          <p:cNvPr id="2" name="Table 1">
            <a:extLst>
              <a:ext uri="{FF2B5EF4-FFF2-40B4-BE49-F238E27FC236}">
                <a16:creationId xmlns:a16="http://schemas.microsoft.com/office/drawing/2014/main" id="{E695E972-FE6A-394E-960D-A10149AC257D}"/>
              </a:ext>
            </a:extLst>
          </p:cNvPr>
          <p:cNvGraphicFramePr>
            <a:graphicFrameLocks noGrp="1"/>
          </p:cNvGraphicFramePr>
          <p:nvPr>
            <p:extLst>
              <p:ext uri="{D42A27DB-BD31-4B8C-83A1-F6EECF244321}">
                <p14:modId xmlns:p14="http://schemas.microsoft.com/office/powerpoint/2010/main" val="978401782"/>
              </p:ext>
            </p:extLst>
          </p:nvPr>
        </p:nvGraphicFramePr>
        <p:xfrm>
          <a:off x="880036" y="1254125"/>
          <a:ext cx="7061287" cy="4385522"/>
        </p:xfrm>
        <a:graphic>
          <a:graphicData uri="http://schemas.openxmlformats.org/drawingml/2006/table">
            <a:tbl>
              <a:tblPr>
                <a:tableStyleId>{0505E3EF-67EA-436B-97B2-0124C06EBD24}</a:tableStyleId>
              </a:tblPr>
              <a:tblGrid>
                <a:gridCol w="2169530">
                  <a:extLst>
                    <a:ext uri="{9D8B030D-6E8A-4147-A177-3AD203B41FA5}">
                      <a16:colId xmlns:a16="http://schemas.microsoft.com/office/drawing/2014/main" val="1110875284"/>
                    </a:ext>
                  </a:extLst>
                </a:gridCol>
                <a:gridCol w="637936">
                  <a:extLst>
                    <a:ext uri="{9D8B030D-6E8A-4147-A177-3AD203B41FA5}">
                      <a16:colId xmlns:a16="http://schemas.microsoft.com/office/drawing/2014/main" val="1994186761"/>
                    </a:ext>
                  </a:extLst>
                </a:gridCol>
                <a:gridCol w="637936">
                  <a:extLst>
                    <a:ext uri="{9D8B030D-6E8A-4147-A177-3AD203B41FA5}">
                      <a16:colId xmlns:a16="http://schemas.microsoft.com/office/drawing/2014/main" val="4105010183"/>
                    </a:ext>
                  </a:extLst>
                </a:gridCol>
                <a:gridCol w="637936">
                  <a:extLst>
                    <a:ext uri="{9D8B030D-6E8A-4147-A177-3AD203B41FA5}">
                      <a16:colId xmlns:a16="http://schemas.microsoft.com/office/drawing/2014/main" val="362454612"/>
                    </a:ext>
                  </a:extLst>
                </a:gridCol>
                <a:gridCol w="684681">
                  <a:extLst>
                    <a:ext uri="{9D8B030D-6E8A-4147-A177-3AD203B41FA5}">
                      <a16:colId xmlns:a16="http://schemas.microsoft.com/office/drawing/2014/main" val="4285097721"/>
                    </a:ext>
                  </a:extLst>
                </a:gridCol>
                <a:gridCol w="560943">
                  <a:extLst>
                    <a:ext uri="{9D8B030D-6E8A-4147-A177-3AD203B41FA5}">
                      <a16:colId xmlns:a16="http://schemas.microsoft.com/office/drawing/2014/main" val="4131040920"/>
                    </a:ext>
                  </a:extLst>
                </a:gridCol>
                <a:gridCol w="585691">
                  <a:extLst>
                    <a:ext uri="{9D8B030D-6E8A-4147-A177-3AD203B41FA5}">
                      <a16:colId xmlns:a16="http://schemas.microsoft.com/office/drawing/2014/main" val="1677832376"/>
                    </a:ext>
                  </a:extLst>
                </a:gridCol>
                <a:gridCol w="560943">
                  <a:extLst>
                    <a:ext uri="{9D8B030D-6E8A-4147-A177-3AD203B41FA5}">
                      <a16:colId xmlns:a16="http://schemas.microsoft.com/office/drawing/2014/main" val="890757788"/>
                    </a:ext>
                  </a:extLst>
                </a:gridCol>
                <a:gridCol w="585691">
                  <a:extLst>
                    <a:ext uri="{9D8B030D-6E8A-4147-A177-3AD203B41FA5}">
                      <a16:colId xmlns:a16="http://schemas.microsoft.com/office/drawing/2014/main" val="1456945822"/>
                    </a:ext>
                  </a:extLst>
                </a:gridCol>
              </a:tblGrid>
              <a:tr h="385562">
                <a:tc>
                  <a:txBody>
                    <a:bodyPr/>
                    <a:lstStyle/>
                    <a:p>
                      <a:pPr algn="ctr" fontAlgn="t"/>
                      <a:r>
                        <a:rPr lang="en-US" sz="900" b="1" u="none" strike="noStrike" dirty="0">
                          <a:effectLst/>
                        </a:rPr>
                        <a:t>CLIENT</a:t>
                      </a:r>
                    </a:p>
                    <a:p>
                      <a:pPr algn="ctr" fontAlgn="t"/>
                      <a:endParaRPr lang="en-US" sz="900" b="1" i="0" u="none" strike="noStrike" dirty="0">
                        <a:solidFill>
                          <a:srgbClr val="000000"/>
                        </a:solidFill>
                        <a:effectLst/>
                        <a:latin typeface="Arial" panose="020B0604020202020204" pitchFamily="34" charset="0"/>
                      </a:endParaRPr>
                    </a:p>
                    <a:p>
                      <a:pPr algn="ctr" fontAlgn="t"/>
                      <a:r>
                        <a:rPr lang="en-US" sz="900" b="1" i="1" u="none" strike="noStrike" dirty="0">
                          <a:solidFill>
                            <a:schemeClr val="tx1"/>
                          </a:solidFill>
                          <a:effectLst/>
                          <a:latin typeface="Arial" panose="020B0604020202020204" pitchFamily="34" charset="0"/>
                        </a:rPr>
                        <a:t>* Requires P.O.</a:t>
                      </a:r>
                    </a:p>
                  </a:txBody>
                  <a:tcPr marL="8262" marR="8262" marT="8262" marB="0"/>
                </a:tc>
                <a:tc>
                  <a:txBody>
                    <a:bodyPr/>
                    <a:lstStyle/>
                    <a:p>
                      <a:pPr algn="ctr" fontAlgn="t"/>
                      <a:r>
                        <a:rPr lang="en-US" sz="900" b="1" u="none" strike="noStrike" dirty="0">
                          <a:effectLst/>
                        </a:rPr>
                        <a:t>PREFIX</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ACOUNT RETAINER</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DIGITAL RETAINER</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CREATIVE RETAINER</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TM/PM</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MEDIA</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MARKUP</a:t>
                      </a:r>
                      <a:endParaRPr lang="en-US" sz="900" b="1" i="0" u="none" strike="noStrike" dirty="0">
                        <a:solidFill>
                          <a:srgbClr val="000000"/>
                        </a:solidFill>
                        <a:effectLst/>
                        <a:latin typeface="Arial" panose="020B0604020202020204" pitchFamily="34" charset="0"/>
                      </a:endParaRPr>
                    </a:p>
                  </a:txBody>
                  <a:tcPr marL="8262" marR="8262" marT="8262" marB="0"/>
                </a:tc>
                <a:tc>
                  <a:txBody>
                    <a:bodyPr/>
                    <a:lstStyle/>
                    <a:p>
                      <a:pPr algn="ctr" fontAlgn="t"/>
                      <a:r>
                        <a:rPr lang="en-US" sz="900" b="1" u="none" strike="noStrike" dirty="0">
                          <a:effectLst/>
                        </a:rPr>
                        <a:t>SALES TAX</a:t>
                      </a:r>
                      <a:endParaRPr lang="en-US" sz="900" b="1" i="0" u="none" strike="noStrike" dirty="0">
                        <a:solidFill>
                          <a:srgbClr val="000000"/>
                        </a:solidFill>
                        <a:effectLst/>
                        <a:latin typeface="Arial" panose="020B0604020202020204" pitchFamily="34" charset="0"/>
                      </a:endParaRPr>
                    </a:p>
                  </a:txBody>
                  <a:tcPr marL="8262" marR="8262" marT="8262" marB="0"/>
                </a:tc>
                <a:extLst>
                  <a:ext uri="{0D108BD9-81ED-4DB2-BD59-A6C34878D82A}">
                    <a16:rowId xmlns:a16="http://schemas.microsoft.com/office/drawing/2014/main" val="3041132118"/>
                  </a:ext>
                </a:extLst>
              </a:tr>
              <a:tr h="198289">
                <a:tc>
                  <a:txBody>
                    <a:bodyPr/>
                    <a:lstStyle/>
                    <a:p>
                      <a:pPr algn="ctr" fontAlgn="ctr"/>
                      <a:r>
                        <a:rPr lang="en-US" sz="900" u="none" strike="noStrike" dirty="0">
                          <a:effectLst/>
                        </a:rPr>
                        <a:t>Butterball Foodservice</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BTB</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TBD</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GROSS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758926977"/>
                  </a:ext>
                </a:extLst>
              </a:tr>
              <a:tr h="198289">
                <a:tc>
                  <a:txBody>
                    <a:bodyPr/>
                    <a:lstStyle/>
                    <a:p>
                      <a:pPr algn="ctr" fontAlgn="ctr"/>
                      <a:r>
                        <a:rPr lang="en-US" sz="900" u="none" strike="noStrike" dirty="0">
                          <a:effectLst/>
                        </a:rPr>
                        <a:t>Campbell's Foodservice - U.S.*</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CFA</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NET</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NJ 6.625%</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2110400706"/>
                  </a:ext>
                </a:extLst>
              </a:tr>
              <a:tr h="198289">
                <a:tc>
                  <a:txBody>
                    <a:bodyPr/>
                    <a:lstStyle/>
                    <a:p>
                      <a:pPr algn="ctr" fontAlgn="ctr"/>
                      <a:r>
                        <a:rPr lang="en-US" sz="900" u="none" strike="noStrike" dirty="0">
                          <a:effectLst/>
                        </a:rPr>
                        <a:t>Campbell's Foodservice – Canada*</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CFC</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NET</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733160932"/>
                  </a:ext>
                </a:extLst>
              </a:tr>
              <a:tr h="198289">
                <a:tc>
                  <a:txBody>
                    <a:bodyPr/>
                    <a:lstStyle/>
                    <a:p>
                      <a:pPr algn="ctr" fontAlgn="ctr"/>
                      <a:r>
                        <a:rPr lang="en-US" sz="900" u="none" strike="noStrike" dirty="0">
                          <a:effectLst/>
                        </a:rPr>
                        <a:t>Marriner Marketing Communications</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MMC</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MD 6%</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1760198551"/>
                  </a:ext>
                </a:extLst>
              </a:tr>
              <a:tr h="198289">
                <a:tc>
                  <a:txBody>
                    <a:bodyPr/>
                    <a:lstStyle/>
                    <a:p>
                      <a:pPr algn="ctr" fontAlgn="ctr"/>
                      <a:r>
                        <a:rPr lang="en-US" sz="900" u="none" strike="noStrike" dirty="0">
                          <a:effectLst/>
                        </a:rPr>
                        <a:t>Maryland Tourism*</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OTD/MDT</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NET</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EXEMPT</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25047925"/>
                  </a:ext>
                </a:extLst>
              </a:tr>
              <a:tr h="198289">
                <a:tc>
                  <a:txBody>
                    <a:bodyPr/>
                    <a:lstStyle/>
                    <a:p>
                      <a:pPr algn="ctr" fontAlgn="ctr"/>
                      <a:r>
                        <a:rPr lang="en-US" sz="900" u="none" strike="noStrike" dirty="0">
                          <a:effectLst/>
                        </a:rPr>
                        <a:t>Nestle Professional – Beverages*</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NEB</a:t>
                      </a:r>
                      <a:endParaRPr lang="en-US" sz="9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NET</a:t>
                      </a:r>
                      <a:endParaRPr lang="en-US" sz="8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rowSpan="3">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1761995618"/>
                  </a:ext>
                </a:extLst>
              </a:tr>
              <a:tr h="198289">
                <a:tc>
                  <a:txBody>
                    <a:bodyPr/>
                    <a:lstStyle/>
                    <a:p>
                      <a:pPr algn="ctr" fontAlgn="ctr"/>
                      <a:r>
                        <a:rPr lang="en-US" sz="900" u="none" strike="noStrike" dirty="0">
                          <a:effectLst/>
                        </a:rPr>
                        <a:t>Nestle Professional – Desserts*</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NED</a:t>
                      </a:r>
                      <a:endParaRPr lang="en-US" sz="900" b="0" i="0" u="none" strike="noStrike" dirty="0">
                        <a:solidFill>
                          <a:srgbClr val="000000"/>
                        </a:solidFill>
                        <a:effectLst/>
                        <a:latin typeface="Arial" panose="020B0604020202020204" pitchFamily="34" charset="0"/>
                      </a:endParaRPr>
                    </a:p>
                  </a:txBody>
                  <a:tcPr marL="8262" marR="8262" marT="8262"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39996013"/>
                  </a:ext>
                </a:extLst>
              </a:tr>
              <a:tr h="198289">
                <a:tc>
                  <a:txBody>
                    <a:bodyPr/>
                    <a:lstStyle/>
                    <a:p>
                      <a:pPr algn="ctr" fontAlgn="ctr"/>
                      <a:r>
                        <a:rPr lang="en-US" sz="900" u="none" strike="noStrike" dirty="0">
                          <a:effectLst/>
                        </a:rPr>
                        <a:t>Nestle Professional - Prepared Foods*</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NES</a:t>
                      </a:r>
                      <a:endParaRPr lang="en-US" sz="900" b="0" i="0" u="none" strike="noStrike" dirty="0">
                        <a:solidFill>
                          <a:srgbClr val="000000"/>
                        </a:solidFill>
                        <a:effectLst/>
                        <a:latin typeface="Arial" panose="020B0604020202020204" pitchFamily="34" charset="0"/>
                      </a:endParaRPr>
                    </a:p>
                  </a:txBody>
                  <a:tcPr marL="8262" marR="8262" marT="8262"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58246213"/>
                  </a:ext>
                </a:extLst>
              </a:tr>
              <a:tr h="198289">
                <a:tc>
                  <a:txBody>
                    <a:bodyPr/>
                    <a:lstStyle/>
                    <a:p>
                      <a:pPr algn="ctr" fontAlgn="ctr"/>
                      <a:r>
                        <a:rPr lang="en-US" sz="900" u="none" strike="noStrike" dirty="0">
                          <a:effectLst/>
                        </a:rPr>
                        <a:t>Perdue*</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PDR/PDC</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TBD</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MD 6%</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613409570"/>
                  </a:ext>
                </a:extLst>
              </a:tr>
              <a:tr h="198289">
                <a:tc>
                  <a:txBody>
                    <a:bodyPr/>
                    <a:lstStyle/>
                    <a:p>
                      <a:pPr algn="ctr" fontAlgn="ctr"/>
                      <a:r>
                        <a:rPr lang="en-US" sz="900" u="none" strike="noStrike" dirty="0">
                          <a:effectLst/>
                        </a:rPr>
                        <a:t>Atlas Metal</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ATM</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946834780"/>
                  </a:ext>
                </a:extLst>
              </a:tr>
              <a:tr h="198289">
                <a:tc>
                  <a:txBody>
                    <a:bodyPr/>
                    <a:lstStyle/>
                    <a:p>
                      <a:pPr algn="ctr" fontAlgn="ctr"/>
                      <a:r>
                        <a:rPr lang="en-US" sz="900" u="none" strike="noStrike" dirty="0">
                          <a:effectLst/>
                        </a:rPr>
                        <a:t>Cholula</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CHA</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NET</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NJ 6.625%</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95485350"/>
                  </a:ext>
                </a:extLst>
              </a:tr>
              <a:tr h="198289">
                <a:tc>
                  <a:txBody>
                    <a:bodyPr/>
                    <a:lstStyle/>
                    <a:p>
                      <a:pPr algn="ctr" fontAlgn="ctr"/>
                      <a:r>
                        <a:rPr lang="en-US" sz="900" u="none" strike="noStrike" dirty="0">
                          <a:effectLst/>
                        </a:rPr>
                        <a:t>Knouse Foods</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KNO</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GROSS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1401903037"/>
                  </a:ext>
                </a:extLst>
              </a:tr>
              <a:tr h="198289">
                <a:tc>
                  <a:txBody>
                    <a:bodyPr/>
                    <a:lstStyle/>
                    <a:p>
                      <a:pPr algn="ctr" fontAlgn="ctr"/>
                      <a:r>
                        <a:rPr lang="en-US" sz="900" u="none" strike="noStrike" dirty="0">
                          <a:effectLst/>
                        </a:rPr>
                        <a:t>Plastics Industry Association</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PLA</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1882513892"/>
                  </a:ext>
                </a:extLst>
              </a:tr>
              <a:tr h="198289">
                <a:tc>
                  <a:txBody>
                    <a:bodyPr/>
                    <a:lstStyle/>
                    <a:p>
                      <a:pPr algn="ctr" fontAlgn="ctr"/>
                      <a:r>
                        <a:rPr lang="en-US" sz="900" u="none" strike="noStrike" dirty="0">
                          <a:effectLst/>
                        </a:rPr>
                        <a:t>The Sugar Association</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TSA</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1205261067"/>
                  </a:ext>
                </a:extLst>
              </a:tr>
              <a:tr h="198289">
                <a:tc>
                  <a:txBody>
                    <a:bodyPr/>
                    <a:lstStyle/>
                    <a:p>
                      <a:pPr algn="ctr" fontAlgn="ctr"/>
                      <a:r>
                        <a:rPr lang="en-US" sz="900" u="none" strike="noStrike" dirty="0">
                          <a:effectLst/>
                        </a:rPr>
                        <a:t>Food For Life</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FFL</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455068210"/>
                  </a:ext>
                </a:extLst>
              </a:tr>
              <a:tr h="198289">
                <a:tc>
                  <a:txBody>
                    <a:bodyPr/>
                    <a:lstStyle/>
                    <a:p>
                      <a:pPr algn="ctr" fontAlgn="ctr"/>
                      <a:r>
                        <a:rPr lang="en-US" sz="900" u="none" strike="noStrike" dirty="0">
                          <a:effectLst/>
                        </a:rPr>
                        <a:t>Gehl Foods, Inc.</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GHL</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GROSS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593143614"/>
                  </a:ext>
                </a:extLst>
              </a:tr>
              <a:tr h="198289">
                <a:tc>
                  <a:txBody>
                    <a:bodyPr/>
                    <a:lstStyle/>
                    <a:p>
                      <a:pPr algn="ctr" fontAlgn="ctr"/>
                      <a:r>
                        <a:rPr lang="en-US" sz="900" u="none" strike="noStrike" dirty="0">
                          <a:effectLst/>
                        </a:rPr>
                        <a:t>HoCo Economic Development Authority</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HCE</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MD 6%</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690875764"/>
                  </a:ext>
                </a:extLst>
              </a:tr>
              <a:tr h="198289">
                <a:tc>
                  <a:txBody>
                    <a:bodyPr/>
                    <a:lstStyle/>
                    <a:p>
                      <a:pPr algn="ctr" fontAlgn="ctr"/>
                      <a:r>
                        <a:rPr lang="en-US" sz="900" u="none" strike="noStrike" dirty="0">
                          <a:effectLst/>
                        </a:rPr>
                        <a:t>Network Building + Consulting</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NBC</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GROSS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MD 6%</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540906294"/>
                  </a:ext>
                </a:extLst>
              </a:tr>
              <a:tr h="198289">
                <a:tc>
                  <a:txBody>
                    <a:bodyPr/>
                    <a:lstStyle/>
                    <a:p>
                      <a:pPr algn="ctr" fontAlgn="ctr"/>
                      <a:r>
                        <a:rPr lang="en-US" sz="900" u="none" strike="noStrike" dirty="0">
                          <a:effectLst/>
                        </a:rPr>
                        <a:t>Sweets &amp; Snacks Expo</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SSE</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432678131"/>
                  </a:ext>
                </a:extLst>
              </a:tr>
              <a:tr h="198289">
                <a:tc>
                  <a:txBody>
                    <a:bodyPr/>
                    <a:lstStyle/>
                    <a:p>
                      <a:pPr algn="ctr" fontAlgn="ctr"/>
                      <a:r>
                        <a:rPr lang="en-US" sz="900" u="none" strike="noStrike" dirty="0">
                          <a:effectLst/>
                        </a:rPr>
                        <a:t>Vulcan</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900" u="none" strike="noStrike" dirty="0">
                          <a:effectLst/>
                        </a:rPr>
                        <a:t>VLC</a:t>
                      </a:r>
                      <a:endParaRPr lang="en-US" sz="9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NO</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Arial" panose="020B0604020202020204" pitchFamily="34" charset="0"/>
                      </a:endParaRPr>
                    </a:p>
                  </a:txBody>
                  <a:tcPr marL="8262" marR="8262" marT="8262" marB="0" anchor="ctr"/>
                </a:tc>
                <a:tc>
                  <a:txBody>
                    <a:bodyPr/>
                    <a:lstStyle/>
                    <a:p>
                      <a:pPr algn="ctr" fontAlgn="ctr"/>
                      <a:r>
                        <a:rPr lang="en-US" sz="800" u="none" strike="noStrike" dirty="0">
                          <a:effectLst/>
                        </a:rPr>
                        <a:t>MD 6%</a:t>
                      </a:r>
                      <a:endParaRPr lang="en-US" sz="800" b="0" i="0" u="none" strike="noStrike" dirty="0">
                        <a:solidFill>
                          <a:srgbClr val="000000"/>
                        </a:solidFill>
                        <a:effectLst/>
                        <a:latin typeface="Arial" panose="020B0604020202020204" pitchFamily="34" charset="0"/>
                      </a:endParaRPr>
                    </a:p>
                  </a:txBody>
                  <a:tcPr marL="8262" marR="8262" marT="8262" marB="0" anchor="ctr"/>
                </a:tc>
                <a:extLst>
                  <a:ext uri="{0D108BD9-81ED-4DB2-BD59-A6C34878D82A}">
                    <a16:rowId xmlns:a16="http://schemas.microsoft.com/office/drawing/2014/main" val="347920373"/>
                  </a:ext>
                </a:extLst>
              </a:tr>
            </a:tbl>
          </a:graphicData>
        </a:graphic>
      </p:graphicFrame>
    </p:spTree>
    <p:extLst>
      <p:ext uri="{BB962C8B-B14F-4D97-AF65-F5344CB8AC3E}">
        <p14:creationId xmlns:p14="http://schemas.microsoft.com/office/powerpoint/2010/main" val="294826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How Does Each Method Work?</a:t>
            </a:r>
          </a:p>
        </p:txBody>
      </p:sp>
      <p:sp>
        <p:nvSpPr>
          <p:cNvPr id="6" name="Rectangle 5">
            <a:extLst>
              <a:ext uri="{FF2B5EF4-FFF2-40B4-BE49-F238E27FC236}">
                <a16:creationId xmlns:a16="http://schemas.microsoft.com/office/drawing/2014/main" id="{AF034AB5-470C-44A7-9E5E-579678D3CC53}"/>
              </a:ext>
            </a:extLst>
          </p:cNvPr>
          <p:cNvSpPr/>
          <p:nvPr/>
        </p:nvSpPr>
        <p:spPr>
          <a:xfrm>
            <a:off x="457202" y="1270758"/>
            <a:ext cx="6306669" cy="3970318"/>
          </a:xfrm>
          <a:prstGeom prst="rect">
            <a:avLst/>
          </a:prstGeom>
        </p:spPr>
        <p:txBody>
          <a:bodyPr wrap="square">
            <a:spAutoFit/>
          </a:bodyPr>
          <a:lstStyle/>
          <a:p>
            <a:r>
              <a:rPr lang="en-US" sz="1400" b="1" dirty="0"/>
              <a:t>Retainer</a:t>
            </a:r>
          </a:p>
          <a:p>
            <a:endParaRPr lang="en-US" sz="1400" b="1" dirty="0"/>
          </a:p>
          <a:p>
            <a:pPr marL="342900" indent="-342900">
              <a:buFont typeface="Arial" panose="020B0604020202020204" pitchFamily="34" charset="0"/>
              <a:buChar char="•"/>
            </a:pPr>
            <a:r>
              <a:rPr lang="en-US" sz="1400" dirty="0"/>
              <a:t>Account will establish with Accounting the total retainer amount, invoice period and frequency (i.e. $150,000 invoiced over 12 months from June 1, 2019 – May 31, 2020 at $12,500/month). Each retainer will have a unique name that includes the Client name.</a:t>
            </a:r>
          </a:p>
          <a:p>
            <a:pPr marL="342900" indent="-342900">
              <a:buFont typeface="Arial" panose="020B0604020202020204" pitchFamily="34" charset="0"/>
              <a:buChar char="•"/>
            </a:pPr>
            <a:r>
              <a:rPr lang="en-US" sz="1400" dirty="0"/>
              <a:t>Accounting will set up the retainer and submit monthly invoices to the Account Lead for approval—no project is opened.</a:t>
            </a:r>
          </a:p>
          <a:p>
            <a:pPr marL="342900" indent="-342900">
              <a:buFont typeface="Arial" panose="020B0604020202020204" pitchFamily="34" charset="0"/>
              <a:buChar char="•"/>
            </a:pPr>
            <a:r>
              <a:rPr lang="en-US" sz="1400" dirty="0"/>
              <a:t>If the retainer includes all agency services (like Campbell’s), projects must be opened as non-billable and linked to the retainer to manage the annual budget plan.</a:t>
            </a:r>
          </a:p>
          <a:p>
            <a:pPr marL="342900" indent="-342900">
              <a:buFont typeface="Arial" panose="020B0604020202020204" pitchFamily="34" charset="0"/>
              <a:buChar char="•"/>
            </a:pPr>
            <a:r>
              <a:rPr lang="en-US" sz="1400" dirty="0"/>
              <a:t>If the retainer includes limited or partial agency services (like Perdue and Butterball), billable fixed-fee projects must be opened for agency services not covered and will be invoiced upon estimate approval.</a:t>
            </a:r>
          </a:p>
          <a:p>
            <a:pPr marL="342900" indent="-342900">
              <a:buFont typeface="Arial" panose="020B0604020202020204" pitchFamily="34" charset="0"/>
              <a:buChar char="•"/>
            </a:pPr>
            <a:r>
              <a:rPr lang="en-US" sz="1400" dirty="0"/>
              <a:t>Reports will be pulled by Accounting for the Account Lead to monitor projects applied to retainer.</a:t>
            </a:r>
          </a:p>
          <a:p>
            <a:endParaRPr lang="en-US" sz="1400" dirty="0"/>
          </a:p>
          <a:p>
            <a:endParaRPr lang="en-US" sz="1400" dirty="0"/>
          </a:p>
        </p:txBody>
      </p:sp>
    </p:spTree>
    <p:extLst>
      <p:ext uri="{BB962C8B-B14F-4D97-AF65-F5344CB8AC3E}">
        <p14:creationId xmlns:p14="http://schemas.microsoft.com/office/powerpoint/2010/main" val="395001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a:xfrm>
            <a:off x="0" y="274639"/>
            <a:ext cx="6078388" cy="512063"/>
          </a:xfrm>
        </p:spPr>
        <p:txBody>
          <a:bodyPr/>
          <a:lstStyle/>
          <a:p>
            <a:r>
              <a:rPr lang="en-US" dirty="0"/>
              <a:t>How Does Each Method Work?</a:t>
            </a:r>
          </a:p>
        </p:txBody>
      </p:sp>
      <p:sp>
        <p:nvSpPr>
          <p:cNvPr id="6" name="Rectangle 5">
            <a:extLst>
              <a:ext uri="{FF2B5EF4-FFF2-40B4-BE49-F238E27FC236}">
                <a16:creationId xmlns:a16="http://schemas.microsoft.com/office/drawing/2014/main" id="{AF034AB5-470C-44A7-9E5E-579678D3CC53}"/>
              </a:ext>
            </a:extLst>
          </p:cNvPr>
          <p:cNvSpPr/>
          <p:nvPr/>
        </p:nvSpPr>
        <p:spPr>
          <a:xfrm>
            <a:off x="457201" y="1270757"/>
            <a:ext cx="6521823" cy="3970318"/>
          </a:xfrm>
          <a:prstGeom prst="rect">
            <a:avLst/>
          </a:prstGeom>
        </p:spPr>
        <p:txBody>
          <a:bodyPr wrap="square">
            <a:spAutoFit/>
          </a:bodyPr>
          <a:lstStyle/>
          <a:p>
            <a:r>
              <a:rPr lang="en-US" sz="1400" b="1" dirty="0"/>
              <a:t>Advance Bill</a:t>
            </a:r>
          </a:p>
          <a:p>
            <a:endParaRPr lang="en-US" sz="1400" b="1" dirty="0"/>
          </a:p>
          <a:p>
            <a:pPr marL="342900" indent="-342900">
              <a:buFont typeface="Arial" panose="020B0604020202020204" pitchFamily="34" charset="0"/>
              <a:buChar char="•"/>
            </a:pPr>
            <a:r>
              <a:rPr lang="en-US" sz="1400" dirty="0"/>
              <a:t>Account will establish with Accounting the total advance bill amount and invoicing schedule (if total can not be invoiced all at once). Each advance bill will have a unique name that includes the Client name.</a:t>
            </a:r>
          </a:p>
          <a:p>
            <a:pPr marL="342900" indent="-342900">
              <a:buFont typeface="Arial" panose="020B0604020202020204" pitchFamily="34" charset="0"/>
              <a:buChar char="•"/>
            </a:pPr>
            <a:r>
              <a:rPr lang="en-US" sz="1400" dirty="0"/>
              <a:t>Accounting will set up the advance bill and submit invoice(s) to the Account Lead for approval—no project is opened.</a:t>
            </a:r>
          </a:p>
          <a:p>
            <a:pPr marL="342900" indent="-342900">
              <a:buFont typeface="Arial" panose="020B0604020202020204" pitchFamily="34" charset="0"/>
              <a:buChar char="•"/>
            </a:pPr>
            <a:r>
              <a:rPr lang="en-US" sz="1400" dirty="0"/>
              <a:t>Billable, fixed-fee projects must be opened for agency services and applied to the advance bill by Accounting. </a:t>
            </a:r>
          </a:p>
          <a:p>
            <a:pPr marL="342900" indent="-342900">
              <a:buFont typeface="Arial" panose="020B0604020202020204" pitchFamily="34" charset="0"/>
              <a:buChar char="•"/>
            </a:pPr>
            <a:r>
              <a:rPr lang="en-US" sz="1400" dirty="0"/>
              <a:t>The Project Request must direct “Apply to Advance Bill” in the billing method area and include which specific advance bill.</a:t>
            </a:r>
          </a:p>
          <a:p>
            <a:pPr marL="342900" indent="-342900">
              <a:buFont typeface="Arial" panose="020B0604020202020204" pitchFamily="34" charset="0"/>
              <a:buChar char="•"/>
            </a:pPr>
            <a:r>
              <a:rPr lang="en-US" sz="1400" dirty="0"/>
              <a:t>Reports will be pulled by Accounting to monitor projects applied to the advance bill.</a:t>
            </a:r>
          </a:p>
          <a:p>
            <a:endParaRPr lang="en-US" sz="1400" b="1" dirty="0"/>
          </a:p>
          <a:p>
            <a:r>
              <a:rPr lang="en-US" sz="1400" b="1" dirty="0"/>
              <a:t>Fixed Fee</a:t>
            </a:r>
          </a:p>
          <a:p>
            <a:endParaRPr lang="en-US" sz="1400" b="1" dirty="0"/>
          </a:p>
          <a:p>
            <a:pPr marL="342900" indent="-342900">
              <a:buFont typeface="Arial" panose="020B0604020202020204" pitchFamily="34" charset="0"/>
              <a:buChar char="•"/>
            </a:pPr>
            <a:r>
              <a:rPr lang="en-US" sz="1400" dirty="0"/>
              <a:t>Billable projects will be opened and invoiced upon estimate approval.</a:t>
            </a:r>
          </a:p>
          <a:p>
            <a:endParaRPr lang="en-US" sz="1400" b="1" dirty="0"/>
          </a:p>
        </p:txBody>
      </p:sp>
    </p:spTree>
    <p:extLst>
      <p:ext uri="{BB962C8B-B14F-4D97-AF65-F5344CB8AC3E}">
        <p14:creationId xmlns:p14="http://schemas.microsoft.com/office/powerpoint/2010/main" val="409997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How Does Each Method Work?</a:t>
            </a:r>
          </a:p>
        </p:txBody>
      </p:sp>
      <p:sp>
        <p:nvSpPr>
          <p:cNvPr id="6" name="Rectangle 5">
            <a:extLst>
              <a:ext uri="{FF2B5EF4-FFF2-40B4-BE49-F238E27FC236}">
                <a16:creationId xmlns:a16="http://schemas.microsoft.com/office/drawing/2014/main" id="{AF034AB5-470C-44A7-9E5E-579678D3CC53}"/>
              </a:ext>
            </a:extLst>
          </p:cNvPr>
          <p:cNvSpPr/>
          <p:nvPr/>
        </p:nvSpPr>
        <p:spPr>
          <a:xfrm>
            <a:off x="457202" y="1270756"/>
            <a:ext cx="6669740" cy="3754874"/>
          </a:xfrm>
          <a:prstGeom prst="rect">
            <a:avLst/>
          </a:prstGeom>
        </p:spPr>
        <p:txBody>
          <a:bodyPr wrap="square">
            <a:spAutoFit/>
          </a:bodyPr>
          <a:lstStyle/>
          <a:p>
            <a:r>
              <a:rPr lang="en-US" sz="1400" b="1" dirty="0"/>
              <a:t>Campaign</a:t>
            </a:r>
          </a:p>
          <a:p>
            <a:endParaRPr lang="en-US" sz="1400" b="1" dirty="0"/>
          </a:p>
          <a:p>
            <a:pPr marL="342900" indent="-342900">
              <a:buFont typeface="Arial" panose="020B0604020202020204" pitchFamily="34" charset="0"/>
              <a:buChar char="•"/>
            </a:pPr>
            <a:r>
              <a:rPr lang="en-US" sz="1400" dirty="0"/>
              <a:t>Account will open a Client Campaign in WMJ.</a:t>
            </a:r>
          </a:p>
          <a:p>
            <a:pPr marL="342900" indent="-342900">
              <a:buFont typeface="Arial" panose="020B0604020202020204" pitchFamily="34" charset="0"/>
              <a:buChar char="•"/>
            </a:pPr>
            <a:r>
              <a:rPr lang="en-US" sz="1400" dirty="0"/>
              <a:t>As Project Requests are submitted, Account will select the Campaign to link projects and choose the ”Billable” billing method on the Project Request for all projects to be linked. </a:t>
            </a:r>
          </a:p>
          <a:p>
            <a:pPr marL="342900" indent="-342900">
              <a:buFont typeface="Arial" panose="020B0604020202020204" pitchFamily="34" charset="0"/>
              <a:buChar char="•"/>
            </a:pPr>
            <a:r>
              <a:rPr lang="en-US" sz="1400" dirty="0"/>
              <a:t>As projects estimates are approved, Account will notify accounting the project is part of a Campaign that will be invoiced as a Campaign summary (similar to a past lump).</a:t>
            </a:r>
          </a:p>
          <a:p>
            <a:pPr marL="342900" indent="-342900">
              <a:buFont typeface="Arial" panose="020B0604020202020204" pitchFamily="34" charset="0"/>
              <a:buChar char="•"/>
            </a:pPr>
            <a:r>
              <a:rPr lang="en-US" sz="1400" dirty="0"/>
              <a:t>Media cannot be </a:t>
            </a:r>
            <a:r>
              <a:rPr lang="en-US" sz="1400" i="1" dirty="0"/>
              <a:t>invoiced</a:t>
            </a:r>
            <a:r>
              <a:rPr lang="en-US" sz="1400" dirty="0"/>
              <a:t> through a Campaign because of the progressive invoice schedule; however, it can be </a:t>
            </a:r>
            <a:r>
              <a:rPr lang="en-US" sz="1400" i="1" dirty="0"/>
              <a:t>linked</a:t>
            </a:r>
            <a:r>
              <a:rPr lang="en-US" sz="1400" dirty="0"/>
              <a:t> to a Campaign when preparing budget summaries.</a:t>
            </a:r>
          </a:p>
          <a:p>
            <a:pPr marL="342900" indent="-342900">
              <a:buFont typeface="Arial" panose="020B0604020202020204" pitchFamily="34" charset="0"/>
              <a:buChar char="•"/>
            </a:pPr>
            <a:r>
              <a:rPr lang="en-US" sz="1400" dirty="0"/>
              <a:t>Additional projects may be linked later to a Campaign by Production.</a:t>
            </a:r>
          </a:p>
          <a:p>
            <a:pPr marL="342900" indent="-342900">
              <a:buFont typeface="Arial" panose="020B0604020202020204" pitchFamily="34" charset="0"/>
              <a:buChar char="•"/>
            </a:pPr>
            <a:r>
              <a:rPr lang="en-US" sz="1400" dirty="0"/>
              <a:t>Agency services and expenses are not entered against a Campaign. All agency services and expenses remain part of a project. The Campaign is a way to summarize budgets for multiple projects.</a:t>
            </a:r>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270330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B39DD-3AAD-3241-AA40-F6BAACEEA5DB}"/>
              </a:ext>
            </a:extLst>
          </p:cNvPr>
          <p:cNvSpPr>
            <a:spLocks noGrp="1"/>
          </p:cNvSpPr>
          <p:nvPr>
            <p:ph type="body" sz="quarter" idx="10"/>
          </p:nvPr>
        </p:nvSpPr>
        <p:spPr/>
        <p:txBody>
          <a:bodyPr/>
          <a:lstStyle/>
          <a:p>
            <a:r>
              <a:rPr lang="en-US" dirty="0"/>
              <a:t>WMJ Training: Client Billing Methods</a:t>
            </a:r>
          </a:p>
          <a:p>
            <a:endParaRPr lang="en-US" dirty="0"/>
          </a:p>
        </p:txBody>
      </p:sp>
      <p:sp>
        <p:nvSpPr>
          <p:cNvPr id="4" name="Title 3">
            <a:extLst>
              <a:ext uri="{FF2B5EF4-FFF2-40B4-BE49-F238E27FC236}">
                <a16:creationId xmlns:a16="http://schemas.microsoft.com/office/drawing/2014/main" id="{5894D4F6-A8A8-4047-A2B4-57CC2B39A64F}"/>
              </a:ext>
            </a:extLst>
          </p:cNvPr>
          <p:cNvSpPr>
            <a:spLocks noGrp="1"/>
          </p:cNvSpPr>
          <p:nvPr>
            <p:ph type="title"/>
          </p:nvPr>
        </p:nvSpPr>
        <p:spPr/>
        <p:txBody>
          <a:bodyPr/>
          <a:lstStyle/>
          <a:p>
            <a:r>
              <a:rPr lang="en-US" dirty="0"/>
              <a:t>Media, Outside Costs &amp; Expenses</a:t>
            </a:r>
          </a:p>
        </p:txBody>
      </p:sp>
      <p:sp>
        <p:nvSpPr>
          <p:cNvPr id="6" name="Rectangle 5">
            <a:extLst>
              <a:ext uri="{FF2B5EF4-FFF2-40B4-BE49-F238E27FC236}">
                <a16:creationId xmlns:a16="http://schemas.microsoft.com/office/drawing/2014/main" id="{AF034AB5-470C-44A7-9E5E-579678D3CC53}"/>
              </a:ext>
            </a:extLst>
          </p:cNvPr>
          <p:cNvSpPr/>
          <p:nvPr/>
        </p:nvSpPr>
        <p:spPr>
          <a:xfrm>
            <a:off x="457202" y="1270757"/>
            <a:ext cx="6548716" cy="4027384"/>
          </a:xfrm>
          <a:prstGeom prst="rect">
            <a:avLst/>
          </a:prstGeom>
        </p:spPr>
        <p:txBody>
          <a:bodyPr wrap="square">
            <a:spAutoFit/>
          </a:bodyPr>
          <a:lstStyle/>
          <a:p>
            <a:r>
              <a:rPr lang="en-US" sz="1400" b="1" dirty="0"/>
              <a:t>Media</a:t>
            </a:r>
          </a:p>
          <a:p>
            <a:endParaRPr lang="en-US" sz="1400" b="1" dirty="0"/>
          </a:p>
          <a:p>
            <a:pPr marL="342900" indent="-342900">
              <a:buFont typeface="Arial" panose="020B0604020202020204" pitchFamily="34" charset="0"/>
              <a:buChar char="•"/>
            </a:pPr>
            <a:r>
              <a:rPr lang="en-US" sz="1400" dirty="0"/>
              <a:t>Media projects must be created for the total media buy cost and progressively invoiced by IO as established with Accounting. The ”Billable” billing method must be selected on the Project Request.</a:t>
            </a:r>
          </a:p>
          <a:p>
            <a:pPr marL="342900" indent="-342900">
              <a:buFont typeface="Arial" panose="020B0604020202020204" pitchFamily="34" charset="0"/>
              <a:buChar char="•"/>
            </a:pPr>
            <a:endParaRPr lang="en-US" sz="1400" dirty="0"/>
          </a:p>
          <a:p>
            <a:r>
              <a:rPr lang="en-US" sz="1400" b="1" dirty="0"/>
              <a:t>Outside Costs</a:t>
            </a:r>
          </a:p>
          <a:p>
            <a:endParaRPr lang="en-US" sz="1400" b="1" dirty="0"/>
          </a:p>
          <a:p>
            <a:pPr marL="342900" indent="-342900">
              <a:buFont typeface="Arial" panose="020B0604020202020204" pitchFamily="34" charset="0"/>
              <a:buChar char="•"/>
            </a:pPr>
            <a:r>
              <a:rPr lang="en-US" sz="1400" dirty="0"/>
              <a:t>Outside costs, such as printing and photography, must be invoiced upon estimate approval, except for Maryland Tourism and Cholula that will be invoiced with final vendor invoices. The ”Billable” billing method must be selected on the Project Request.</a:t>
            </a:r>
          </a:p>
          <a:p>
            <a:pPr marL="342900" indent="-342900">
              <a:buFont typeface="Arial" panose="020B0604020202020204" pitchFamily="34" charset="0"/>
              <a:buChar char="•"/>
            </a:pPr>
            <a:endParaRPr lang="en-US" sz="1400" dirty="0"/>
          </a:p>
          <a:p>
            <a:r>
              <a:rPr lang="en-US" sz="1400" b="1" dirty="0"/>
              <a:t>Expenses</a:t>
            </a:r>
          </a:p>
          <a:p>
            <a:endParaRPr lang="en-US" sz="1400" b="1" dirty="0"/>
          </a:p>
          <a:p>
            <a:pPr marL="342900" indent="-342900">
              <a:buFont typeface="Arial" panose="020B0604020202020204" pitchFamily="34" charset="0"/>
              <a:buChar char="•"/>
            </a:pPr>
            <a:r>
              <a:rPr lang="en-US" sz="1400" dirty="0"/>
              <a:t>Reimbursable expenses are invoiced from expense reports. Expenses can be assigned to and invoice through a specific client project, if needed.</a:t>
            </a:r>
          </a:p>
          <a:p>
            <a:endParaRPr lang="en-US" sz="1400" dirty="0"/>
          </a:p>
        </p:txBody>
      </p:sp>
    </p:spTree>
    <p:extLst>
      <p:ext uri="{BB962C8B-B14F-4D97-AF65-F5344CB8AC3E}">
        <p14:creationId xmlns:p14="http://schemas.microsoft.com/office/powerpoint/2010/main" val="3461367978"/>
      </p:ext>
    </p:extLst>
  </p:cSld>
  <p:clrMapOvr>
    <a:masterClrMapping/>
  </p:clrMapOvr>
</p:sld>
</file>

<file path=ppt/theme/theme1.xml><?xml version="1.0" encoding="utf-8"?>
<a:theme xmlns:a="http://schemas.openxmlformats.org/drawingml/2006/main" name="Cover Whit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35B8B6B6-EE8A-1C42-B11C-2E0A1409CC8F}"/>
    </a:ext>
  </a:extLst>
</a:theme>
</file>

<file path=ppt/theme/theme10.xml><?xml version="1.0" encoding="utf-8"?>
<a:theme xmlns:a="http://schemas.openxmlformats.org/drawingml/2006/main" name="Header Photo Side Bar">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F0131D53-18CB-C247-94EA-4531D8392A4D}"/>
    </a:ext>
  </a:extLst>
</a:theme>
</file>

<file path=ppt/theme/theme11.xml><?xml version="1.0" encoding="utf-8"?>
<a:theme xmlns:a="http://schemas.openxmlformats.org/drawingml/2006/main" name="Circle Header">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CDD588BD-005C-6942-BF21-891C3A016F2E}"/>
    </a:ext>
  </a:extLst>
</a:theme>
</file>

<file path=ppt/theme/theme12.xml><?xml version="1.0" encoding="utf-8"?>
<a:theme xmlns:a="http://schemas.openxmlformats.org/drawingml/2006/main" name="Photo Bleed Caption">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EFB765B3-CAE4-6746-B00F-F797BD5355AF}"/>
    </a:ext>
  </a:extLst>
</a:theme>
</file>

<file path=ppt/theme/theme13.xml><?xml version="1.0" encoding="utf-8"?>
<a:theme xmlns:a="http://schemas.openxmlformats.org/drawingml/2006/main" name="Bullets Round Photo">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72A29B99-C206-CD45-B686-2CF12F8534E7}"/>
    </a:ext>
  </a:extLst>
</a:theme>
</file>

<file path=ppt/theme/theme14.xml><?xml version="1.0" encoding="utf-8"?>
<a:theme xmlns:a="http://schemas.openxmlformats.org/drawingml/2006/main" name="Bleed Imag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256EAB5F-4F1B-2840-B9EC-F0E80E371D4F}"/>
    </a:ext>
  </a:extLst>
</a:theme>
</file>

<file path=ppt/theme/theme15.xml><?xml version="1.0" encoding="utf-8"?>
<a:theme xmlns:a="http://schemas.openxmlformats.org/drawingml/2006/main" name=" Image Collag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398E88E1-CDD2-0648-A089-D6912C197F56}"/>
    </a:ext>
  </a:extLst>
</a:theme>
</file>

<file path=ppt/theme/theme16.xml><?xml version="1.0" encoding="utf-8"?>
<a:theme xmlns:a="http://schemas.openxmlformats.org/drawingml/2006/main" name="Blank">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4E1030B1-E22F-7B4A-89DB-FE699ADCB6EB}"/>
    </a:ext>
  </a:extLst>
</a:theme>
</file>

<file path=ppt/theme/theme17.xml><?xml version="1.0" encoding="utf-8"?>
<a:theme xmlns:a="http://schemas.openxmlformats.org/drawingml/2006/main" name="Thank You">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4BE9B305-4639-D345-B47D-7670917713B6}"/>
    </a:ext>
  </a:extLst>
</a:theme>
</file>

<file path=ppt/theme/theme18.xml><?xml version="1.0" encoding="utf-8"?>
<a:theme xmlns:a="http://schemas.openxmlformats.org/drawingml/2006/main" name="MMC 2016 Break Turquois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MMC 2016 Copy">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lient Logo Project">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5726B9A8-6AA4-D347-AACE-0DC3C1DD723F}"/>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3C64A4BF-AC59-4241-AB66-21F84F1A3F8D}"/>
    </a:ext>
  </a:extLst>
</a:theme>
</file>

<file path=ppt/theme/theme4.xml><?xml version="1.0" encoding="utf-8"?>
<a:theme xmlns:a="http://schemas.openxmlformats.org/drawingml/2006/main" name="Agenda">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440519BD-2AC7-7240-8EE1-2248116FAA7C}"/>
    </a:ext>
  </a:extLst>
</a:theme>
</file>

<file path=ppt/theme/theme5.xml><?xml version="1.0" encoding="utf-8"?>
<a:theme xmlns:a="http://schemas.openxmlformats.org/drawingml/2006/main" name="Break Gold">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A2CD6D9A-AF11-8542-AEB1-CE4DE77F973D}"/>
    </a:ext>
  </a:extLst>
</a:theme>
</file>

<file path=ppt/theme/theme6.xml><?xml version="1.0" encoding="utf-8"?>
<a:theme xmlns:a="http://schemas.openxmlformats.org/drawingml/2006/main" name="Break Turquois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B0A1F4A9-8601-B44F-8C7D-544D8CC1DC7D}"/>
    </a:ext>
  </a:extLst>
</a:theme>
</file>

<file path=ppt/theme/theme7.xml><?xml version="1.0" encoding="utf-8"?>
<a:theme xmlns:a="http://schemas.openxmlformats.org/drawingml/2006/main" name="Break Grey">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60C10549-8EED-D247-AB2F-AF7BF403D873}"/>
    </a:ext>
  </a:extLst>
</a:theme>
</file>

<file path=ppt/theme/theme8.xml><?xml version="1.0" encoding="utf-8"?>
<a:theme xmlns:a="http://schemas.openxmlformats.org/drawingml/2006/main" name="1_Break Grey">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60C10549-8EED-D247-AB2F-AF7BF403D873}"/>
    </a:ext>
  </a:extLst>
</a:theme>
</file>

<file path=ppt/theme/theme9.xml><?xml version="1.0" encoding="utf-8"?>
<a:theme xmlns:a="http://schemas.openxmlformats.org/drawingml/2006/main" name="Copy">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D932CC3A-6CF4-CF4C-BB25-66CC0A9E7145}"/>
    </a:ext>
  </a:extLst>
</a:theme>
</file>

<file path=docProps/app.xml><?xml version="1.0" encoding="utf-8"?>
<Properties xmlns="http://schemas.openxmlformats.org/officeDocument/2006/extended-properties" xmlns:vt="http://schemas.openxmlformats.org/officeDocument/2006/docPropsVTypes">
  <Template>MMC 2017 Master</Template>
  <TotalTime>18285</TotalTime>
  <Words>2383</Words>
  <Application>Microsoft Macintosh PowerPoint</Application>
  <PresentationFormat>On-screen Show (4:3)</PresentationFormat>
  <Paragraphs>501</Paragraphs>
  <Slides>38</Slides>
  <Notes>30</Notes>
  <HiddenSlides>0</HiddenSlides>
  <MMClips>0</MMClips>
  <ScaleCrop>false</ScaleCrop>
  <HeadingPairs>
    <vt:vector size="6" baseType="variant">
      <vt:variant>
        <vt:lpstr>Fonts Used</vt:lpstr>
      </vt:variant>
      <vt:variant>
        <vt:i4>2</vt:i4>
      </vt:variant>
      <vt:variant>
        <vt:lpstr>Theme</vt:lpstr>
      </vt:variant>
      <vt:variant>
        <vt:i4>19</vt:i4>
      </vt:variant>
      <vt:variant>
        <vt:lpstr>Slide Titles</vt:lpstr>
      </vt:variant>
      <vt:variant>
        <vt:i4>38</vt:i4>
      </vt:variant>
    </vt:vector>
  </HeadingPairs>
  <TitlesOfParts>
    <vt:vector size="59" baseType="lpstr">
      <vt:lpstr>Arial</vt:lpstr>
      <vt:lpstr>Calibri</vt:lpstr>
      <vt:lpstr>Cover White</vt:lpstr>
      <vt:lpstr>Client Logo Project</vt:lpstr>
      <vt:lpstr>Intro</vt:lpstr>
      <vt:lpstr>Agenda</vt:lpstr>
      <vt:lpstr>Break Gold</vt:lpstr>
      <vt:lpstr>Break Turquoise</vt:lpstr>
      <vt:lpstr>Break Grey</vt:lpstr>
      <vt:lpstr>1_Break Grey</vt:lpstr>
      <vt:lpstr>Copy</vt:lpstr>
      <vt:lpstr>Header Photo Side Bar</vt:lpstr>
      <vt:lpstr>Circle Header</vt:lpstr>
      <vt:lpstr>Photo Bleed Caption</vt:lpstr>
      <vt:lpstr>Bullets Round Photo</vt:lpstr>
      <vt:lpstr>Bleed Image</vt:lpstr>
      <vt:lpstr> Image Collage</vt:lpstr>
      <vt:lpstr>Blank</vt:lpstr>
      <vt:lpstr>Thank You</vt:lpstr>
      <vt:lpstr>MMC 2016 Break Turquoise</vt:lpstr>
      <vt:lpstr>MMC 2016 Copy</vt:lpstr>
      <vt:lpstr>PowerPoint Presentation</vt:lpstr>
      <vt:lpstr>WMJ Training: Client Billing Methods</vt:lpstr>
      <vt:lpstr>Client Billing Methods </vt:lpstr>
      <vt:lpstr>Client Examples</vt:lpstr>
      <vt:lpstr>Client Details</vt:lpstr>
      <vt:lpstr>How Does Each Method Work?</vt:lpstr>
      <vt:lpstr>How Does Each Method Work?</vt:lpstr>
      <vt:lpstr>How Does Each Method Work?</vt:lpstr>
      <vt:lpstr>Media, Outside Costs &amp; Expenses</vt:lpstr>
      <vt:lpstr>WMJ Training: Campaign &amp; Project Request</vt:lpstr>
      <vt:lpstr>Creating A Campaign</vt:lpstr>
      <vt:lpstr>Campaign Detail</vt:lpstr>
      <vt:lpstr>Creating A Project Request</vt:lpstr>
      <vt:lpstr>Creating A Project Request</vt:lpstr>
      <vt:lpstr>Project Request</vt:lpstr>
      <vt:lpstr>Project Request Detail</vt:lpstr>
      <vt:lpstr>Spec Sheet Options</vt:lpstr>
      <vt:lpstr>Moving Project Request to Project</vt:lpstr>
      <vt:lpstr>Opening a Project</vt:lpstr>
      <vt:lpstr>Projects Screen</vt:lpstr>
      <vt:lpstr>Project Summary</vt:lpstr>
      <vt:lpstr>Project Team</vt:lpstr>
      <vt:lpstr>Project Settings</vt:lpstr>
      <vt:lpstr>Project Settings – Project</vt:lpstr>
      <vt:lpstr>Project Settings – Project Cont.</vt:lpstr>
      <vt:lpstr>Project Settings – Accounting</vt:lpstr>
      <vt:lpstr>Project Settings – Billing</vt:lpstr>
      <vt:lpstr>Project Settings</vt:lpstr>
      <vt:lpstr>Project Estimates</vt:lpstr>
      <vt:lpstr>Project Estimates</vt:lpstr>
      <vt:lpstr>Project Estimate Settings</vt:lpstr>
      <vt:lpstr>Project Estimate Settings Cont.</vt:lpstr>
      <vt:lpstr>Project Estimate</vt:lpstr>
      <vt:lpstr>Project Estimate – Total Labor</vt:lpstr>
      <vt:lpstr>Project Estimate – Gross Expenses</vt:lpstr>
      <vt:lpstr>Project Estimate</vt:lpstr>
      <vt:lpstr>Project Estimate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Torregrossa</dc:creator>
  <cp:lastModifiedBy>Susan Thompson</cp:lastModifiedBy>
  <cp:revision>705</cp:revision>
  <cp:lastPrinted>2018-06-26T14:27:21Z</cp:lastPrinted>
  <dcterms:created xsi:type="dcterms:W3CDTF">2018-06-12T09:46:46Z</dcterms:created>
  <dcterms:modified xsi:type="dcterms:W3CDTF">2019-02-19T05:04:16Z</dcterms:modified>
</cp:coreProperties>
</file>