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9.xml" ContentType="application/vnd.openxmlformats-officedocument.theme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1.xml" ContentType="application/vnd.openxmlformats-officedocument.theme+xml"/>
  <Override PartName="/ppt/slideLayouts/slideLayout18.xml" ContentType="application/vnd.openxmlformats-officedocument.presentationml.slideLayout+xml"/>
  <Override PartName="/ppt/theme/theme12.xml" ContentType="application/vnd.openxmlformats-officedocument.theme+xml"/>
  <Override PartName="/ppt/slideLayouts/slideLayout19.xml" ContentType="application/vnd.openxmlformats-officedocument.presentationml.slideLayout+xml"/>
  <Override PartName="/ppt/theme/theme13.xml" ContentType="application/vnd.openxmlformats-officedocument.theme+xml"/>
  <Override PartName="/ppt/slideLayouts/slideLayout20.xml" ContentType="application/vnd.openxmlformats-officedocument.presentationml.slideLayout+xml"/>
  <Override PartName="/ppt/theme/theme14.xml" ContentType="application/vnd.openxmlformats-officedocument.theme+xml"/>
  <Override PartName="/ppt/slideLayouts/slideLayout21.xml" ContentType="application/vnd.openxmlformats-officedocument.presentationml.slideLayout+xml"/>
  <Override PartName="/ppt/theme/theme15.xml" ContentType="application/vnd.openxmlformats-officedocument.theme+xml"/>
  <Override PartName="/ppt/slideLayouts/slideLayout22.xml" ContentType="application/vnd.openxmlformats-officedocument.presentationml.slideLayout+xml"/>
  <Override PartName="/ppt/theme/theme16.xml" ContentType="application/vnd.openxmlformats-officedocument.theme+xml"/>
  <Override PartName="/ppt/slideLayouts/slideLayout23.xml" ContentType="application/vnd.openxmlformats-officedocument.presentationml.slideLayout+xml"/>
  <Override PartName="/ppt/theme/theme1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8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712" r:id="rId2"/>
    <p:sldMasterId id="2147483725" r:id="rId3"/>
    <p:sldMasterId id="2147483696" r:id="rId4"/>
    <p:sldMasterId id="2147483727" r:id="rId5"/>
    <p:sldMasterId id="2147483729" r:id="rId6"/>
    <p:sldMasterId id="2147483731" r:id="rId7"/>
    <p:sldMasterId id="2147483759" r:id="rId8"/>
    <p:sldMasterId id="2147483652" r:id="rId9"/>
    <p:sldMasterId id="2147483748" r:id="rId10"/>
    <p:sldMasterId id="2147483664" r:id="rId11"/>
    <p:sldMasterId id="2147483733" r:id="rId12"/>
    <p:sldMasterId id="2147483735" r:id="rId13"/>
    <p:sldMasterId id="2147483674" r:id="rId14"/>
    <p:sldMasterId id="2147483750" r:id="rId15"/>
    <p:sldMasterId id="2147483684" r:id="rId16"/>
    <p:sldMasterId id="2147483710" r:id="rId17"/>
    <p:sldMasterId id="2147483764" r:id="rId18"/>
    <p:sldMasterId id="2147483767" r:id="rId19"/>
  </p:sldMasterIdLst>
  <p:notesMasterIdLst>
    <p:notesMasterId r:id="rId44"/>
  </p:notesMasterIdLst>
  <p:sldIdLst>
    <p:sldId id="579" r:id="rId20"/>
    <p:sldId id="620" r:id="rId21"/>
    <p:sldId id="606" r:id="rId22"/>
    <p:sldId id="607" r:id="rId23"/>
    <p:sldId id="608" r:id="rId24"/>
    <p:sldId id="609" r:id="rId25"/>
    <p:sldId id="618" r:id="rId26"/>
    <p:sldId id="622" r:id="rId27"/>
    <p:sldId id="624" r:id="rId28"/>
    <p:sldId id="610" r:id="rId29"/>
    <p:sldId id="623" r:id="rId30"/>
    <p:sldId id="611" r:id="rId31"/>
    <p:sldId id="613" r:id="rId32"/>
    <p:sldId id="614" r:id="rId33"/>
    <p:sldId id="616" r:id="rId34"/>
    <p:sldId id="625" r:id="rId35"/>
    <p:sldId id="619" r:id="rId36"/>
    <p:sldId id="617" r:id="rId37"/>
    <p:sldId id="621" r:id="rId38"/>
    <p:sldId id="626" r:id="rId39"/>
    <p:sldId id="627" r:id="rId40"/>
    <p:sldId id="628" r:id="rId41"/>
    <p:sldId id="629" r:id="rId42"/>
    <p:sldId id="605" r:id="rId4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lsea Simpson" initials="CS" lastIdx="151" clrIdx="0">
    <p:extLst>
      <p:ext uri="{19B8F6BF-5375-455C-9EA6-DF929625EA0E}">
        <p15:presenceInfo xmlns:p15="http://schemas.microsoft.com/office/powerpoint/2012/main" userId="S-1-5-21-348792977-269824957-5522801-14739" providerId="AD"/>
      </p:ext>
    </p:extLst>
  </p:cmAuthor>
  <p:cmAuthor id="2" name="Wendy Simms" initials="WS" lastIdx="82" clrIdx="1">
    <p:extLst>
      <p:ext uri="{19B8F6BF-5375-455C-9EA6-DF929625EA0E}">
        <p15:presenceInfo xmlns:p15="http://schemas.microsoft.com/office/powerpoint/2012/main" userId="S-1-5-21-348792977-269824957-5522801-1055" providerId="AD"/>
      </p:ext>
    </p:extLst>
  </p:cmAuthor>
  <p:cmAuthor id="3" name="Chante Douglas" initials="CD" lastIdx="2" clrIdx="2">
    <p:extLst>
      <p:ext uri="{19B8F6BF-5375-455C-9EA6-DF929625EA0E}">
        <p15:presenceInfo xmlns:p15="http://schemas.microsoft.com/office/powerpoint/2012/main" userId="S-1-5-21-348792977-269824957-5522801-14877" providerId="AD"/>
      </p:ext>
    </p:extLst>
  </p:cmAuthor>
  <p:cmAuthor id="4" name="Megan Godwin" initials="MG" lastIdx="3" clrIdx="3">
    <p:extLst>
      <p:ext uri="{19B8F6BF-5375-455C-9EA6-DF929625EA0E}">
        <p15:presenceInfo xmlns:p15="http://schemas.microsoft.com/office/powerpoint/2012/main" userId="S::megang@marriner.com::3a8f1612-6f46-4578-a65e-ecc9d64b29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B8F"/>
    <a:srgbClr val="575A5D"/>
    <a:srgbClr val="E5D115"/>
    <a:srgbClr val="C3763B"/>
    <a:srgbClr val="A8BA46"/>
    <a:srgbClr val="81AFAC"/>
    <a:srgbClr val="8AB9B4"/>
    <a:srgbClr val="B2C348"/>
    <a:srgbClr val="555A5E"/>
    <a:srgbClr val="4F5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33" autoAdjust="0"/>
    <p:restoredTop sz="86463" autoAdjust="0"/>
  </p:normalViewPr>
  <p:slideViewPr>
    <p:cSldViewPr snapToGrid="0" snapToObjects="1">
      <p:cViewPr varScale="1">
        <p:scale>
          <a:sx n="98" d="100"/>
          <a:sy n="98" d="100"/>
        </p:scale>
        <p:origin x="15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presProps" Target="presProps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CC79A7-85C3-4172-8E82-DBB1BF51816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8C9FD80-6B28-404C-A777-8D389E2DE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0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Eisenhower Matrix</a:t>
            </a:r>
          </a:p>
          <a:p>
            <a:r>
              <a:rPr lang="en-US" dirty="0"/>
              <a:t>Helps you decide and prioritize tasks by urgency and importance.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9FD80-6B28-404C-A777-8D389E2DE5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8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78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932" y="2793999"/>
            <a:ext cx="5977467" cy="11260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spcAft>
                <a:spcPts val="0"/>
              </a:spcAft>
              <a:buFont typeface="Arial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64800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Bulle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68"/>
            <a:ext cx="8229600" cy="479689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aseline="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68"/>
            <a:ext cx="8229600" cy="47968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53193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hot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10733"/>
            <a:ext cx="5486400" cy="4796777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800">
                <a:solidFill>
                  <a:srgbClr val="575A5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add photo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706776" y="1210733"/>
            <a:ext cx="3200158" cy="479677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i="1" baseline="0">
                <a:solidFill>
                  <a:srgbClr val="575A5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932" y="2793999"/>
            <a:ext cx="5977467" cy="11260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spcAft>
                <a:spcPts val="0"/>
              </a:spcAft>
              <a:buFont typeface="Arial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1201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hot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29268"/>
            <a:ext cx="5621188" cy="47968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400804"/>
            <a:ext cx="5206999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383866" y="0"/>
            <a:ext cx="2760133" cy="68580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58793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Header W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089067"/>
            <a:ext cx="9144000" cy="465970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97" y="110427"/>
            <a:ext cx="1032934" cy="626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A5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92667" y="6387107"/>
            <a:ext cx="7987416" cy="329788"/>
          </a:xfrm>
          <a:prstGeom prst="rect">
            <a:avLst/>
          </a:prstGeom>
        </p:spPr>
        <p:txBody>
          <a:bodyPr vert="horz"/>
          <a:lstStyle>
            <a:lvl1pPr algn="r">
              <a:buFont typeface="Arial"/>
              <a:buNone/>
              <a:defRPr>
                <a:solidFill>
                  <a:srgbClr val="575A5D"/>
                </a:solidFill>
              </a:defRPr>
            </a:lvl1pPr>
            <a:lvl2pPr algn="r"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algn="r"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algn="r"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algn="r">
              <a:buFont typeface="Arial"/>
              <a:buNone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68"/>
            <a:ext cx="8229600" cy="47968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64948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lee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1722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366934" y="567267"/>
            <a:ext cx="2387600" cy="5715000"/>
          </a:xfrm>
          <a:prstGeom prst="rect">
            <a:avLst/>
          </a:prstGeom>
        </p:spPr>
        <p:txBody>
          <a:bodyPr anchor="ctr"/>
          <a:lstStyle>
            <a:lvl1pPr marL="0" indent="-192024" algn="l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400">
                <a:solidFill>
                  <a:srgbClr val="575A5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bullets</a:t>
            </a:r>
          </a:p>
        </p:txBody>
      </p:sp>
      <p:pic>
        <p:nvPicPr>
          <p:cNvPr id="10" name="MMC 2014_LOGO-CircleOnly_p604_425c-4C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13" y="6373825"/>
            <a:ext cx="347034" cy="347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Oval 4"/>
          <p:cNvSpPr/>
          <p:nvPr userDrawn="1"/>
        </p:nvSpPr>
        <p:spPr>
          <a:xfrm>
            <a:off x="653846" y="-344124"/>
            <a:ext cx="1196258" cy="11962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97" y="110427"/>
            <a:ext cx="1032934" cy="626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A5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665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Rou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74132" y="596899"/>
            <a:ext cx="3429000" cy="5715000"/>
          </a:xfrm>
          <a:prstGeom prst="rect">
            <a:avLst/>
          </a:prstGeom>
        </p:spPr>
        <p:txBody>
          <a:bodyPr anchor="ctr"/>
          <a:lstStyle>
            <a:lvl1pPr marL="285750" indent="-285750" algn="l"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800">
                <a:solidFill>
                  <a:srgbClr val="575A5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4419598" y="598254"/>
            <a:ext cx="5709242" cy="5712291"/>
          </a:xfrm>
          <a:prstGeom prst="ellipse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pic>
        <p:nvPicPr>
          <p:cNvPr id="17" name="MMC 2014_LOGO-CircleOnly_p604_425c-4C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13" y="6373825"/>
            <a:ext cx="347034" cy="347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Oval 4"/>
          <p:cNvSpPr/>
          <p:nvPr userDrawn="1"/>
        </p:nvSpPr>
        <p:spPr>
          <a:xfrm>
            <a:off x="653846" y="-344124"/>
            <a:ext cx="1196258" cy="11962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97" y="110427"/>
            <a:ext cx="1032934" cy="626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A5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718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Horizont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2196" y="3123513"/>
            <a:ext cx="4673604" cy="566738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rgbClr val="575A5D"/>
                </a:solidFill>
              </a:defRPr>
            </a:lvl1pPr>
          </a:lstStyle>
          <a:p>
            <a:r>
              <a:rPr lang="en-US" dirty="0"/>
              <a:t>click to enter project name | date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95866" y="2960694"/>
            <a:ext cx="2599269" cy="892377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4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client logo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555999" y="2921001"/>
            <a:ext cx="0" cy="971763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20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240463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653846" y="-344124"/>
            <a:ext cx="1196258" cy="11962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97" y="110427"/>
            <a:ext cx="1032934" cy="6261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575A5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ma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852333" cy="1633538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01274"/>
            <a:ext cx="3852333" cy="291306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4673600"/>
            <a:ext cx="3852333" cy="218455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3911600" y="0"/>
            <a:ext cx="5232400" cy="373380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911600" y="3793597"/>
            <a:ext cx="5232400" cy="820737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anchor="ctr" anchorCtr="0"/>
          <a:lstStyle>
            <a:lvl1pPr marL="18288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91440" indent="0">
              <a:spcBef>
                <a:spcPts val="0"/>
              </a:spcBef>
              <a:buNone/>
              <a:defRPr sz="2400"/>
            </a:lvl2pPr>
            <a:lvl3pPr marL="91440" indent="0">
              <a:spcBef>
                <a:spcPts val="0"/>
              </a:spcBef>
              <a:buNone/>
              <a:defRPr sz="2400"/>
            </a:lvl3pPr>
            <a:lvl4pPr marL="91440" indent="0">
              <a:spcBef>
                <a:spcPts val="0"/>
              </a:spcBef>
              <a:buNone/>
              <a:defRPr sz="2400"/>
            </a:lvl4pPr>
            <a:lvl5pPr marL="91440" indent="0">
              <a:spcBef>
                <a:spcPts val="0"/>
              </a:spcBef>
              <a:buNone/>
              <a:defRPr sz="24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911600" y="4664306"/>
            <a:ext cx="5232400" cy="2193694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1800"/>
            </a:lvl1pPr>
          </a:lstStyle>
          <a:p>
            <a:r>
              <a:rPr lang="en-US" dirty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522484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918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932" y="2793999"/>
            <a:ext cx="5977467" cy="11260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spcAft>
                <a:spcPts val="0"/>
              </a:spcAft>
              <a:buFont typeface="Arial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953792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932" y="2793999"/>
            <a:ext cx="5977467" cy="11260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spcAft>
                <a:spcPts val="0"/>
              </a:spcAft>
              <a:buFont typeface="Arial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78462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68"/>
            <a:ext cx="8229600" cy="479689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aseline="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583628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68"/>
            <a:ext cx="8229600" cy="47968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1pPr>
            <a:lvl2pPr marL="4572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2pPr>
            <a:lvl3pPr marL="9144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3pPr>
            <a:lvl4pPr marL="13716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4pPr>
            <a:lvl5pPr marL="1828800" indent="0"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943018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210733"/>
            <a:ext cx="5486400" cy="4796777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1800">
                <a:solidFill>
                  <a:srgbClr val="575A5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add photo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706776" y="1210733"/>
            <a:ext cx="3200158" cy="479677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i="1" baseline="0">
                <a:solidFill>
                  <a:srgbClr val="575A5D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73799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2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7F7F7F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7F7F7F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7F7F7F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7F7F7F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57200" y="5943600"/>
            <a:ext cx="7378700" cy="584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aseline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8532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Vertic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632196" y="3094831"/>
            <a:ext cx="4673604" cy="566738"/>
          </a:xfrm>
          <a:prstGeom prst="rect">
            <a:avLst/>
          </a:prstGeom>
        </p:spPr>
        <p:txBody>
          <a:bodyPr anchor="ctr" anchorCtr="0"/>
          <a:lstStyle>
            <a:lvl1pPr algn="l">
              <a:defRPr sz="2000" b="0" baseline="0">
                <a:solidFill>
                  <a:srgbClr val="575A5D"/>
                </a:solidFill>
              </a:defRPr>
            </a:lvl1pPr>
          </a:lstStyle>
          <a:p>
            <a:r>
              <a:rPr lang="en-US" dirty="0"/>
              <a:t>click to enter project name | date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253067" y="2658551"/>
            <a:ext cx="2142068" cy="1464713"/>
          </a:xfrm>
          <a:prstGeom prst="rect">
            <a:avLst/>
          </a:prstGeom>
        </p:spPr>
        <p:txBody>
          <a:bodyPr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client logo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555999" y="2892319"/>
            <a:ext cx="0" cy="971763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7368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393700"/>
            <a:ext cx="5219700" cy="677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4314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eak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932" y="2793999"/>
            <a:ext cx="5977467" cy="11260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spcAft>
                <a:spcPts val="0"/>
              </a:spcAft>
              <a:buFont typeface="Arial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18161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Bulle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68"/>
            <a:ext cx="8229600" cy="479689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aseline="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7680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Bulle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68"/>
            <a:ext cx="8229600" cy="479689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2pPr>
            <a:lvl3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400804"/>
            <a:ext cx="8180334" cy="312589"/>
          </a:xfrm>
          <a:prstGeom prst="rect">
            <a:avLst/>
          </a:prstGeom>
        </p:spPr>
        <p:txBody>
          <a:bodyPr vert="horz"/>
          <a:lstStyle>
            <a:lvl1pPr marL="0" indent="0" algn="r">
              <a:buFontTx/>
              <a:buNone/>
              <a:defRPr sz="1200" baseline="0">
                <a:solidFill>
                  <a:srgbClr val="575A5D"/>
                </a:solidFill>
              </a:defRPr>
            </a:lvl1pPr>
            <a:lvl2pPr marL="457200" indent="0" algn="r">
              <a:buFontTx/>
              <a:buNone/>
              <a:defRPr>
                <a:solidFill>
                  <a:srgbClr val="575A5D"/>
                </a:solidFill>
              </a:defRPr>
            </a:lvl2pPr>
            <a:lvl3pPr marL="914400" indent="0" algn="r">
              <a:buFontTx/>
              <a:buNone/>
              <a:defRPr>
                <a:solidFill>
                  <a:srgbClr val="575A5D"/>
                </a:solidFill>
              </a:defRPr>
            </a:lvl3pPr>
            <a:lvl4pPr marL="1371600" indent="0" algn="r">
              <a:buFontTx/>
              <a:buNone/>
              <a:defRPr>
                <a:solidFill>
                  <a:srgbClr val="575A5D"/>
                </a:solidFill>
              </a:defRPr>
            </a:lvl4pPr>
            <a:lvl5pPr marL="1828800" indent="0" algn="r">
              <a:buFontTx/>
              <a:buNone/>
              <a:defRPr>
                <a:solidFill>
                  <a:srgbClr val="575A5D"/>
                </a:solidFill>
              </a:defRPr>
            </a:lvl5pPr>
          </a:lstStyle>
          <a:p>
            <a:pPr lvl="0"/>
            <a:r>
              <a:rPr lang="en-US" dirty="0"/>
              <a:t>add client name  |  add project name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74639"/>
            <a:ext cx="6078388" cy="5120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5412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4129" y="3138618"/>
            <a:ext cx="5334000" cy="538237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2666" y="2658320"/>
            <a:ext cx="2133600" cy="148189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>
                <a:solidFill>
                  <a:srgbClr val="575A5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8448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081338" y="914398"/>
            <a:ext cx="5334000" cy="5020732"/>
          </a:xfrm>
          <a:prstGeom prst="rect">
            <a:avLst/>
          </a:prstGeom>
        </p:spPr>
        <p:txBody>
          <a:bodyPr vert="horz" anchor="ctr" anchorCtr="0"/>
          <a:lstStyle>
            <a:lvl1pPr marL="0" indent="-347472">
              <a:spcBef>
                <a:spcPts val="0"/>
              </a:spcBef>
              <a:spcAft>
                <a:spcPts val="1200"/>
              </a:spcAft>
              <a:defRPr sz="28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add agenda bullets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01133" y="2590802"/>
            <a:ext cx="2133600" cy="1668463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sz="4000"/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932" y="2793999"/>
            <a:ext cx="5977467" cy="11260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spcAft>
                <a:spcPts val="0"/>
              </a:spcAft>
              <a:buFont typeface="Arial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91173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932" y="2793999"/>
            <a:ext cx="5977467" cy="11260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spcAft>
                <a:spcPts val="0"/>
              </a:spcAft>
              <a:buFont typeface="Arial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71763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932" y="2793999"/>
            <a:ext cx="5977467" cy="1126066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spcAft>
                <a:spcPts val="0"/>
              </a:spcAft>
              <a:buFont typeface="Arial"/>
              <a:buNone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27326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jpeg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8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0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1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MC PPT 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" r="3404"/>
          <a:stretch/>
        </p:blipFill>
        <p:spPr>
          <a:xfrm>
            <a:off x="0" y="2709326"/>
            <a:ext cx="9144000" cy="106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2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MC 2014_LOGO-CircleOnly_p604_425c-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89" y="6375400"/>
            <a:ext cx="351366" cy="3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MC 2014_LOGO-CircleOnly_p604_425c-4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13" y="6373825"/>
            <a:ext cx="347034" cy="347034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5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12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83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12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 2014_LOGO-CircleOnly_p604_425c-4C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8513" y="6373825"/>
            <a:ext cx="347034" cy="347034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606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852339" y="3086599"/>
            <a:ext cx="2489200" cy="60427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you : )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0" name="Picture 9" descr="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3" y="3030597"/>
            <a:ext cx="716280" cy="71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8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A2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hape 29"/>
          <p:cNvSpPr/>
          <p:nvPr/>
        </p:nvSpPr>
        <p:spPr>
          <a:xfrm>
            <a:off x="-1202301" y="2205534"/>
            <a:ext cx="2396133" cy="23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09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7" name="Picture 6" descr="MMC 2014_LOGO-CircleOnly_p604_425c-4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5" y="6375400"/>
            <a:ext cx="351366" cy="3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9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C 2014_LOGO-CircleOnly_p604_425c-4C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5" y="6375400"/>
            <a:ext cx="351366" cy="3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4" r:id="rId6"/>
    <p:sldLayoutId id="2147483775" r:id="rId7"/>
  </p:sldLayoutIdLst>
  <p:txStyles>
    <p:titleStyle>
      <a:lvl1pPr marL="0" algn="ctr" defTabSz="457200" rtl="0" eaLnBrk="1" latinLnBrk="0" hangingPunct="1"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MC 2014_LOGO-CircleOnly_p604_425c-4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5" y="6375400"/>
            <a:ext cx="351366" cy="3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52" r:id="rId2"/>
    <p:sldLayoutId id="2147483776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"/>
          <p:cNvSpPr/>
          <p:nvPr/>
        </p:nvSpPr>
        <p:spPr>
          <a:xfrm>
            <a:off x="0" y="3085176"/>
            <a:ext cx="9144000" cy="660187"/>
          </a:xfrm>
          <a:prstGeom prst="rect">
            <a:avLst/>
          </a:prstGeom>
          <a:solidFill>
            <a:srgbClr val="595A5C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 dirty="0">
              <a:latin typeface="Arial"/>
            </a:endParaRPr>
          </a:p>
        </p:txBody>
      </p:sp>
      <p:sp>
        <p:nvSpPr>
          <p:cNvPr id="8" name="Shape 29"/>
          <p:cNvSpPr/>
          <p:nvPr/>
        </p:nvSpPr>
        <p:spPr>
          <a:xfrm>
            <a:off x="465698" y="2205534"/>
            <a:ext cx="2396133" cy="23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CDC25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4" name="Picture 3" descr="MMC 2014_LOGO-CircleOnly_p604_425c-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5" y="6375400"/>
            <a:ext cx="351366" cy="3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MC 2014_LOGO-CircleOnly_gr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68" y="6375400"/>
            <a:ext cx="356613" cy="356613"/>
          </a:xfrm>
          <a:prstGeom prst="rect">
            <a:avLst/>
          </a:prstGeom>
        </p:spPr>
      </p:pic>
      <p:sp>
        <p:nvSpPr>
          <p:cNvPr id="8" name="Shape 29"/>
          <p:cNvSpPr/>
          <p:nvPr/>
        </p:nvSpPr>
        <p:spPr>
          <a:xfrm>
            <a:off x="465698" y="2205534"/>
            <a:ext cx="2396133" cy="23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29"/>
          <p:cNvSpPr/>
          <p:nvPr/>
        </p:nvSpPr>
        <p:spPr>
          <a:xfrm>
            <a:off x="-1202301" y="2205534"/>
            <a:ext cx="2396133" cy="23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3763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5" name="Picture 4" descr="MMC 2014_LOGO-CircleOnly_gr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68" y="6375400"/>
            <a:ext cx="356613" cy="35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7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A2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29"/>
          <p:cNvSpPr/>
          <p:nvPr/>
        </p:nvSpPr>
        <p:spPr>
          <a:xfrm>
            <a:off x="-1202301" y="2205534"/>
            <a:ext cx="2396133" cy="23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609B9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7" name="Picture 6" descr="MMC 2014_LOGO-CircleOnly_p604_425c-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5" y="6375400"/>
            <a:ext cx="351366" cy="3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2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8BA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29"/>
          <p:cNvSpPr/>
          <p:nvPr/>
        </p:nvSpPr>
        <p:spPr>
          <a:xfrm>
            <a:off x="-1202301" y="2205534"/>
            <a:ext cx="2396133" cy="23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5" name="Picture 4" descr="MMC 2014_LOGO-CircleOnly_p604_425c-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5" y="6375400"/>
            <a:ext cx="351366" cy="3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2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hape 29"/>
          <p:cNvSpPr/>
          <p:nvPr/>
        </p:nvSpPr>
        <p:spPr>
          <a:xfrm>
            <a:off x="-1202301" y="2205534"/>
            <a:ext cx="2396133" cy="2396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5D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dirty="0">
              <a:latin typeface="Arial"/>
            </a:endParaRPr>
          </a:p>
        </p:txBody>
      </p:sp>
      <p:pic>
        <p:nvPicPr>
          <p:cNvPr id="5" name="Picture 4" descr="MMC 2014_LOGO-CircleOnly_p604_425c-4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5" y="6375400"/>
            <a:ext cx="351366" cy="3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3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MC 2014_LOGO-CircleOnly_p604_425c-4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15" y="6375400"/>
            <a:ext cx="351366" cy="3513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2" r:id="rId2"/>
    <p:sldLayoutId id="2147483663" r:id="rId3"/>
    <p:sldLayoutId id="2147483761" r:id="rId4"/>
  </p:sldLayoutIdLst>
  <p:txStyles>
    <p:titleStyle>
      <a:lvl1pPr marL="0" algn="ctr" defTabSz="457200" rtl="0" eaLnBrk="1" latinLnBrk="0" hangingPunct="1"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bg1">
              <a:lumMod val="6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055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Creating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Things to Keep in Mind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7DA0A8-9A5D-D74C-B494-BAFCC7CE967B}"/>
              </a:ext>
            </a:extLst>
          </p:cNvPr>
          <p:cNvSpPr/>
          <p:nvPr/>
        </p:nvSpPr>
        <p:spPr>
          <a:xfrm>
            <a:off x="141796" y="996229"/>
            <a:ext cx="88619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 the Website Down completely? Is a form not functioning on a Landing Page for an active campaign?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ticket is URGENT, please indicate that in the Subject Line. In the description, please explain WHY this request is urgent</a:t>
            </a:r>
            <a:br>
              <a:rPr lang="en-US" dirty="0"/>
            </a:br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turn around time for ticket completion is </a:t>
            </a:r>
            <a:r>
              <a:rPr lang="en-US" u="sng" dirty="0"/>
              <a:t>72 hours</a:t>
            </a:r>
            <a:r>
              <a:rPr lang="en-US" dirty="0"/>
              <a:t>, unless otherwise communicated by the Digital Project Manager. However, if a ticket is submitted after 4:30pm, the due date may shift. </a:t>
            </a:r>
          </a:p>
          <a:p>
            <a:pPr algn="ctr"/>
            <a:endParaRPr lang="en-US" u="sng" dirty="0"/>
          </a:p>
          <a:p>
            <a:pPr algn="ctr"/>
            <a:r>
              <a:rPr lang="en-US" u="sng" dirty="0"/>
              <a:t>EVERYTHING IS IMPORTANT, BUT NOT EVERYTHING IS URGENT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u="sng" dirty="0">
              <a:ln>
                <a:solidFill>
                  <a:schemeClr val="tx1">
                    <a:lumMod val="50000"/>
                  </a:schemeClr>
                </a:solidFill>
              </a:ln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7D8256-70D7-A740-8B6D-66CC02989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792" y="4133670"/>
            <a:ext cx="4519857" cy="260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1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Managing Your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Who Does What?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6A7999-96B5-BD4F-87F9-A2E137567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02984"/>
              </p:ext>
            </p:extLst>
          </p:nvPr>
        </p:nvGraphicFramePr>
        <p:xfrm>
          <a:off x="195287" y="1280160"/>
          <a:ext cx="8704162" cy="4481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241">
                  <a:extLst>
                    <a:ext uri="{9D8B030D-6E8A-4147-A177-3AD203B41FA5}">
                      <a16:colId xmlns:a16="http://schemas.microsoft.com/office/drawing/2014/main" val="1134845128"/>
                    </a:ext>
                  </a:extLst>
                </a:gridCol>
                <a:gridCol w="1984840">
                  <a:extLst>
                    <a:ext uri="{9D8B030D-6E8A-4147-A177-3AD203B41FA5}">
                      <a16:colId xmlns:a16="http://schemas.microsoft.com/office/drawing/2014/main" val="2501992017"/>
                    </a:ext>
                  </a:extLst>
                </a:gridCol>
                <a:gridCol w="1402828">
                  <a:extLst>
                    <a:ext uri="{9D8B030D-6E8A-4147-A177-3AD203B41FA5}">
                      <a16:colId xmlns:a16="http://schemas.microsoft.com/office/drawing/2014/main" val="1981157920"/>
                    </a:ext>
                  </a:extLst>
                </a:gridCol>
                <a:gridCol w="2949253">
                  <a:extLst>
                    <a:ext uri="{9D8B030D-6E8A-4147-A177-3AD203B41FA5}">
                      <a16:colId xmlns:a16="http://schemas.microsoft.com/office/drawing/2014/main" val="1880643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Ticket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Who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Resource 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Who to Include on Notification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22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Pending – 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DPM (Megan)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Digital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Digital Resource completing the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524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Assigned – Internal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Digital Resource</a:t>
                      </a:r>
                    </a:p>
                    <a:p>
                      <a:pPr algn="ctr"/>
                      <a:r>
                        <a:rPr lang="en-US" sz="1400" dirty="0"/>
                        <a:t>**</a:t>
                      </a:r>
                      <a:r>
                        <a:rPr lang="en-US" sz="1400" i="1" dirty="0"/>
                        <a:t>Once work is completed, Digital Resource will mark To Do at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Megan 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Make sure Megan G is assigned to receive updates on the To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040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Internal Review- With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Megan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Account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Megan will review and assign to whomever submitted the Ticket, with a 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014154"/>
                  </a:ext>
                </a:extLst>
              </a:tr>
              <a:tr h="701876">
                <a:tc>
                  <a:txBody>
                    <a:bodyPr/>
                    <a:lstStyle/>
                    <a:p>
                      <a:r>
                        <a:rPr lang="en-US" sz="1400" b="1" dirty="0"/>
                        <a:t>With Client –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Account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Megan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Once the updates are completed, the Account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13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With Client - 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Account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Megan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AT will re-open the ticket if there are questions or they are not seeing the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1941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B263773-6115-BC4C-A11D-4C2BFB8DD47A}"/>
              </a:ext>
            </a:extLst>
          </p:cNvPr>
          <p:cNvSpPr txBox="1"/>
          <p:nvPr/>
        </p:nvSpPr>
        <p:spPr>
          <a:xfrm>
            <a:off x="312516" y="5578997"/>
            <a:ext cx="8180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620861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702F-8400-4FBD-B692-86C34C2A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324" y="3094831"/>
            <a:ext cx="4613476" cy="566738"/>
          </a:xfrm>
        </p:spPr>
        <p:txBody>
          <a:bodyPr/>
          <a:lstStyle/>
          <a:p>
            <a:r>
              <a:rPr lang="en-US" sz="1800" dirty="0"/>
              <a:t>WMJ Training: </a:t>
            </a:r>
            <a:r>
              <a:rPr lang="en-US" sz="1800" b="1" dirty="0"/>
              <a:t>Assigning Tickets</a:t>
            </a:r>
          </a:p>
        </p:txBody>
      </p:sp>
    </p:spTree>
    <p:extLst>
      <p:ext uri="{BB962C8B-B14F-4D97-AF65-F5344CB8AC3E}">
        <p14:creationId xmlns:p14="http://schemas.microsoft.com/office/powerpoint/2010/main" val="150569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Assigning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Assigning Tickets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42CE249-0284-584F-8FFB-8E3431A97518}"/>
              </a:ext>
            </a:extLst>
          </p:cNvPr>
          <p:cNvSpPr/>
          <p:nvPr/>
        </p:nvSpPr>
        <p:spPr>
          <a:xfrm>
            <a:off x="302176" y="1346983"/>
            <a:ext cx="76496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To Dos/Tickets are created, the DPM will review each request.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Should any questions arise when reviewing tickets, all questions/feedback will happen in COMMENTS of that ticket.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To Dos that are submitted and anticipated to take more than 72 hours, the DPM will comment back to the account person within 24 hours of receiving the ticket.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the request is fully baked, the ticket will be assigned.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the individual responsible for the work within the To Do, they will receive an email notification that a To Do has been assigned to them.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059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Assigning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Assigning Tickets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88BB64-5CAB-E84A-8924-12D5D22261D5}"/>
              </a:ext>
            </a:extLst>
          </p:cNvPr>
          <p:cNvSpPr/>
          <p:nvPr/>
        </p:nvSpPr>
        <p:spPr>
          <a:xfrm>
            <a:off x="6704523" y="844037"/>
            <a:ext cx="322237" cy="301557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A7F44-895C-B04A-9860-3239AB6BC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95" y="1250295"/>
            <a:ext cx="6690168" cy="5066247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E9BCBC-EEE5-404F-B42A-40C228B8051E}"/>
              </a:ext>
            </a:extLst>
          </p:cNvPr>
          <p:cNvCxnSpPr>
            <a:cxnSpLocks/>
          </p:cNvCxnSpPr>
          <p:nvPr/>
        </p:nvCxnSpPr>
        <p:spPr>
          <a:xfrm flipH="1">
            <a:off x="3819647" y="994815"/>
            <a:ext cx="2775706" cy="243418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626FB4-CB9C-6D41-AA11-432E7241E88C}"/>
              </a:ext>
            </a:extLst>
          </p:cNvPr>
          <p:cNvSpPr txBox="1"/>
          <p:nvPr/>
        </p:nvSpPr>
        <p:spPr>
          <a:xfrm>
            <a:off x="7026760" y="828833"/>
            <a:ext cx="2117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Ticket Communication happens in the Comments of a To Do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ED85A05-837E-AB43-9441-A1BEAA79ADF2}"/>
              </a:ext>
            </a:extLst>
          </p:cNvPr>
          <p:cNvSpPr/>
          <p:nvPr/>
        </p:nvSpPr>
        <p:spPr>
          <a:xfrm>
            <a:off x="7026760" y="2737018"/>
            <a:ext cx="322237" cy="301557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7BC1C3-CB58-3D4E-BFDC-E741A12B6EEC}"/>
              </a:ext>
            </a:extLst>
          </p:cNvPr>
          <p:cNvSpPr txBox="1"/>
          <p:nvPr/>
        </p:nvSpPr>
        <p:spPr>
          <a:xfrm>
            <a:off x="7373934" y="2754107"/>
            <a:ext cx="2128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Ticket Assignment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122626-42DC-714A-AC10-409468DD5148}"/>
              </a:ext>
            </a:extLst>
          </p:cNvPr>
          <p:cNvCxnSpPr>
            <a:cxnSpLocks/>
          </p:cNvCxnSpPr>
          <p:nvPr/>
        </p:nvCxnSpPr>
        <p:spPr>
          <a:xfrm flipH="1">
            <a:off x="5717894" y="2882828"/>
            <a:ext cx="1233168" cy="15574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18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Assigning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Assigning Tickets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E9BCBC-EEE5-404F-B42A-40C228B8051E}"/>
              </a:ext>
            </a:extLst>
          </p:cNvPr>
          <p:cNvCxnSpPr>
            <a:cxnSpLocks/>
          </p:cNvCxnSpPr>
          <p:nvPr/>
        </p:nvCxnSpPr>
        <p:spPr>
          <a:xfrm flipH="1">
            <a:off x="3819646" y="1818852"/>
            <a:ext cx="3055717" cy="161014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122626-42DC-714A-AC10-409468DD5148}"/>
              </a:ext>
            </a:extLst>
          </p:cNvPr>
          <p:cNvCxnSpPr>
            <a:cxnSpLocks/>
          </p:cNvCxnSpPr>
          <p:nvPr/>
        </p:nvCxnSpPr>
        <p:spPr>
          <a:xfrm flipH="1">
            <a:off x="5717894" y="2882828"/>
            <a:ext cx="1233168" cy="15574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EE9516D-20DB-4F43-AB12-CE9242A3E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28" y="1818852"/>
            <a:ext cx="7153154" cy="4335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6912C8-BE7D-3A49-8755-C31859E36584}"/>
              </a:ext>
            </a:extLst>
          </p:cNvPr>
          <p:cNvSpPr txBox="1"/>
          <p:nvPr/>
        </p:nvSpPr>
        <p:spPr>
          <a:xfrm>
            <a:off x="457201" y="937549"/>
            <a:ext cx="762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 notification that a To Do has been assigned and work can begin</a:t>
            </a:r>
          </a:p>
        </p:txBody>
      </p:sp>
    </p:spTree>
    <p:extLst>
      <p:ext uri="{BB962C8B-B14F-4D97-AF65-F5344CB8AC3E}">
        <p14:creationId xmlns:p14="http://schemas.microsoft.com/office/powerpoint/2010/main" val="4015595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Assigning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Assigning Tickets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E9516D-20DB-4F43-AB12-CE9242A3E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0" y="1860879"/>
            <a:ext cx="4218507" cy="42932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6912C8-BE7D-3A49-8755-C31859E36584}"/>
              </a:ext>
            </a:extLst>
          </p:cNvPr>
          <p:cNvSpPr txBox="1"/>
          <p:nvPr/>
        </p:nvSpPr>
        <p:spPr>
          <a:xfrm>
            <a:off x="457201" y="937549"/>
            <a:ext cx="7621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here, you can click directly in to the To Do</a:t>
            </a:r>
          </a:p>
          <a:p>
            <a:endParaRPr lang="en-US" dirty="0"/>
          </a:p>
          <a:p>
            <a:r>
              <a:rPr lang="en-US" dirty="0"/>
              <a:t>You can also view details of the To Do from your To Do Board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A6F4EE7-37D8-464A-A93C-938E7F5EB9F6}"/>
              </a:ext>
            </a:extLst>
          </p:cNvPr>
          <p:cNvSpPr/>
          <p:nvPr/>
        </p:nvSpPr>
        <p:spPr>
          <a:xfrm>
            <a:off x="98849" y="3256331"/>
            <a:ext cx="676655" cy="345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35DC8E-840C-6442-8D10-9733C0DB2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87"/>
          <a:stretch/>
        </p:blipFill>
        <p:spPr>
          <a:xfrm>
            <a:off x="4479404" y="1860879"/>
            <a:ext cx="4565746" cy="44902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D4259E-8E75-A340-9403-3E902AD2EEFD}"/>
              </a:ext>
            </a:extLst>
          </p:cNvPr>
          <p:cNvCxnSpPr>
            <a:cxnSpLocks/>
          </p:cNvCxnSpPr>
          <p:nvPr/>
        </p:nvCxnSpPr>
        <p:spPr>
          <a:xfrm>
            <a:off x="856527" y="3429000"/>
            <a:ext cx="3541853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14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702F-8400-4FBD-B692-86C34C2A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324" y="3094831"/>
            <a:ext cx="4613476" cy="566738"/>
          </a:xfrm>
        </p:spPr>
        <p:txBody>
          <a:bodyPr/>
          <a:lstStyle/>
          <a:p>
            <a:r>
              <a:rPr lang="en-US" sz="1800" dirty="0"/>
              <a:t>WMJ Training: </a:t>
            </a:r>
            <a:r>
              <a:rPr lang="en-US" sz="1800" b="1" dirty="0"/>
              <a:t>Managing Tickets</a:t>
            </a:r>
          </a:p>
        </p:txBody>
      </p:sp>
    </p:spTree>
    <p:extLst>
      <p:ext uri="{BB962C8B-B14F-4D97-AF65-F5344CB8AC3E}">
        <p14:creationId xmlns:p14="http://schemas.microsoft.com/office/powerpoint/2010/main" val="56636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Managing Your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Your Tickets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1122626-42DC-714A-AC10-409468DD5148}"/>
              </a:ext>
            </a:extLst>
          </p:cNvPr>
          <p:cNvCxnSpPr>
            <a:cxnSpLocks/>
          </p:cNvCxnSpPr>
          <p:nvPr/>
        </p:nvCxnSpPr>
        <p:spPr>
          <a:xfrm flipH="1">
            <a:off x="5717894" y="2882828"/>
            <a:ext cx="1233168" cy="15574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D6912C8-BE7D-3A49-8755-C31859E36584}"/>
              </a:ext>
            </a:extLst>
          </p:cNvPr>
          <p:cNvSpPr txBox="1"/>
          <p:nvPr/>
        </p:nvSpPr>
        <p:spPr>
          <a:xfrm>
            <a:off x="266219" y="937549"/>
            <a:ext cx="8206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Projects &gt; To Do Board</a:t>
            </a:r>
          </a:p>
          <a:p>
            <a:endParaRPr lang="en-US" dirty="0"/>
          </a:p>
          <a:p>
            <a:r>
              <a:rPr lang="en-US" dirty="0"/>
              <a:t>This allows you view all tickets and the status of those Tickets assigned to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791630-679D-B247-9C59-6A5E41F1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43" y="2179926"/>
            <a:ext cx="8507392" cy="393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836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Managing Your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Does What?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16A7999-96B5-BD4F-87F9-A2E137567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69642"/>
              </p:ext>
            </p:extLst>
          </p:nvPr>
        </p:nvGraphicFramePr>
        <p:xfrm>
          <a:off x="219919" y="1150910"/>
          <a:ext cx="8704162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7241">
                  <a:extLst>
                    <a:ext uri="{9D8B030D-6E8A-4147-A177-3AD203B41FA5}">
                      <a16:colId xmlns:a16="http://schemas.microsoft.com/office/drawing/2014/main" val="1134845128"/>
                    </a:ext>
                  </a:extLst>
                </a:gridCol>
                <a:gridCol w="1984840">
                  <a:extLst>
                    <a:ext uri="{9D8B030D-6E8A-4147-A177-3AD203B41FA5}">
                      <a16:colId xmlns:a16="http://schemas.microsoft.com/office/drawing/2014/main" val="2501992017"/>
                    </a:ext>
                  </a:extLst>
                </a:gridCol>
                <a:gridCol w="1402828">
                  <a:extLst>
                    <a:ext uri="{9D8B030D-6E8A-4147-A177-3AD203B41FA5}">
                      <a16:colId xmlns:a16="http://schemas.microsoft.com/office/drawing/2014/main" val="1981157920"/>
                    </a:ext>
                  </a:extLst>
                </a:gridCol>
                <a:gridCol w="2949253">
                  <a:extLst>
                    <a:ext uri="{9D8B030D-6E8A-4147-A177-3AD203B41FA5}">
                      <a16:colId xmlns:a16="http://schemas.microsoft.com/office/drawing/2014/main" val="1880643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Ticket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Updates the Ticket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Resource 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Who to Include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224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Pending – Assigned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DPM (Megan)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Digital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Digital Resource completing the work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524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Assigned – Internal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Digital Resource</a:t>
                      </a:r>
                    </a:p>
                    <a:p>
                      <a:r>
                        <a:rPr lang="en-US" sz="1400" dirty="0"/>
                        <a:t>**</a:t>
                      </a:r>
                      <a:r>
                        <a:rPr lang="en-US" sz="1400" i="1" dirty="0"/>
                        <a:t>Once work is completed, Digital Resource will mark To Do at 100% and move to Internal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Megan 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Make sure Megan G is assigned to receive updates on the To 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040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Internal Review- With Client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Megan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Account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Megan will review and assign to whomever submitted the Ticket, with a note and/or 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014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With Client – Complete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Account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Megan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Once the updates are completed, the Account team will comment and move the status to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5139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With Client - Pending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Account Team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Megan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AT will re-open the ticket if there are questions or they are not seeing the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194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8629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702F-8400-4FBD-B692-86C34C2A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324" y="3094831"/>
            <a:ext cx="4613476" cy="566738"/>
          </a:xfrm>
        </p:spPr>
        <p:txBody>
          <a:bodyPr/>
          <a:lstStyle/>
          <a:p>
            <a:r>
              <a:rPr lang="en-US" sz="1800" dirty="0"/>
              <a:t>WMJ Training: </a:t>
            </a:r>
            <a:r>
              <a:rPr lang="en-US" sz="1800" b="1" dirty="0"/>
              <a:t>Creating Tickets</a:t>
            </a:r>
          </a:p>
        </p:txBody>
      </p:sp>
    </p:spTree>
    <p:extLst>
      <p:ext uri="{BB962C8B-B14F-4D97-AF65-F5344CB8AC3E}">
        <p14:creationId xmlns:p14="http://schemas.microsoft.com/office/powerpoint/2010/main" val="1514090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702F-8400-4FBD-B692-86C34C2A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324" y="3094831"/>
            <a:ext cx="4613476" cy="566738"/>
          </a:xfrm>
        </p:spPr>
        <p:txBody>
          <a:bodyPr/>
          <a:lstStyle/>
          <a:p>
            <a:r>
              <a:rPr lang="en-US" sz="1800" dirty="0"/>
              <a:t>WMJ Training: </a:t>
            </a:r>
            <a:r>
              <a:rPr lang="en-US" sz="1800" b="1" dirty="0"/>
              <a:t>Tracking Time</a:t>
            </a:r>
          </a:p>
        </p:txBody>
      </p:sp>
    </p:spTree>
    <p:extLst>
      <p:ext uri="{BB962C8B-B14F-4D97-AF65-F5344CB8AC3E}">
        <p14:creationId xmlns:p14="http://schemas.microsoft.com/office/powerpoint/2010/main" val="86735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Tracking Time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 Time to Task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912C8-BE7D-3A49-8755-C31859E36584}"/>
              </a:ext>
            </a:extLst>
          </p:cNvPr>
          <p:cNvSpPr txBox="1"/>
          <p:nvPr/>
        </p:nvSpPr>
        <p:spPr>
          <a:xfrm>
            <a:off x="243193" y="1020983"/>
            <a:ext cx="790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Find the task for the month that is assigned to you on your Creative Today page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9C93A4-2697-4920-BD2E-4F73103E0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84" y="2065130"/>
            <a:ext cx="7295745" cy="433567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D44B8A-9F2E-43A2-8578-9F5F3B081940}"/>
              </a:ext>
            </a:extLst>
          </p:cNvPr>
          <p:cNvCxnSpPr>
            <a:cxnSpLocks/>
          </p:cNvCxnSpPr>
          <p:nvPr/>
        </p:nvCxnSpPr>
        <p:spPr>
          <a:xfrm>
            <a:off x="583660" y="1449421"/>
            <a:ext cx="3054485" cy="326849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951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Tracking Time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 Time to Task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912C8-BE7D-3A49-8755-C31859E36584}"/>
              </a:ext>
            </a:extLst>
          </p:cNvPr>
          <p:cNvSpPr txBox="1"/>
          <p:nvPr/>
        </p:nvSpPr>
        <p:spPr>
          <a:xfrm>
            <a:off x="243193" y="1020983"/>
            <a:ext cx="7908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2. Click on the clock icon and then “NEW TIME ENTRY”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9CE2E-66FD-4C40-AB99-5C5317C93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738" y="2097148"/>
            <a:ext cx="3162300" cy="315277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D44B8A-9F2E-43A2-8578-9F5F3B081940}"/>
              </a:ext>
            </a:extLst>
          </p:cNvPr>
          <p:cNvCxnSpPr>
            <a:cxnSpLocks/>
          </p:cNvCxnSpPr>
          <p:nvPr/>
        </p:nvCxnSpPr>
        <p:spPr>
          <a:xfrm>
            <a:off x="583660" y="1359537"/>
            <a:ext cx="4455268" cy="252179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4105EE-93EE-45A1-AD18-2737CED1AA16}"/>
              </a:ext>
            </a:extLst>
          </p:cNvPr>
          <p:cNvCxnSpPr>
            <a:cxnSpLocks/>
          </p:cNvCxnSpPr>
          <p:nvPr/>
        </p:nvCxnSpPr>
        <p:spPr>
          <a:xfrm>
            <a:off x="457201" y="1359537"/>
            <a:ext cx="3496687" cy="289364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08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Tracking Time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Track Time to Task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6912C8-BE7D-3A49-8755-C31859E36584}"/>
              </a:ext>
            </a:extLst>
          </p:cNvPr>
          <p:cNvSpPr txBox="1"/>
          <p:nvPr/>
        </p:nvSpPr>
        <p:spPr>
          <a:xfrm>
            <a:off x="3967908" y="1268224"/>
            <a:ext cx="5322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3. A slide-out form will appear for you to add your time.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78FDDE-3979-47FE-AB17-0C0EA6B9B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8513" y="1148602"/>
            <a:ext cx="4219575" cy="50577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B4105EE-93EE-45A1-AD18-2737CED1AA16}"/>
              </a:ext>
            </a:extLst>
          </p:cNvPr>
          <p:cNvCxnSpPr>
            <a:cxnSpLocks/>
          </p:cNvCxnSpPr>
          <p:nvPr/>
        </p:nvCxnSpPr>
        <p:spPr>
          <a:xfrm flipH="1">
            <a:off x="3132306" y="2253976"/>
            <a:ext cx="1060315" cy="7791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E4A730-3021-4F25-B86A-AE9F7807D5E1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3008125" y="2844120"/>
            <a:ext cx="1254852" cy="6971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258219-8425-4E72-8086-D35EA34F8FE0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2985419" y="3414400"/>
            <a:ext cx="1255842" cy="10078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DAD369F-15BE-441D-A11E-384C8DFCB5A0}"/>
              </a:ext>
            </a:extLst>
          </p:cNvPr>
          <p:cNvCxnSpPr>
            <a:cxnSpLocks/>
          </p:cNvCxnSpPr>
          <p:nvPr/>
        </p:nvCxnSpPr>
        <p:spPr>
          <a:xfrm flipH="1">
            <a:off x="2237362" y="3866953"/>
            <a:ext cx="1955260" cy="170684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A0B3432-AA41-4AA5-9DA2-B1BE3DD47629}"/>
              </a:ext>
            </a:extLst>
          </p:cNvPr>
          <p:cNvCxnSpPr>
            <a:cxnSpLocks/>
          </p:cNvCxnSpPr>
          <p:nvPr/>
        </p:nvCxnSpPr>
        <p:spPr>
          <a:xfrm flipH="1">
            <a:off x="1778714" y="4855613"/>
            <a:ext cx="2413907" cy="10762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D1078A7-E8A2-47C8-996D-3E53F836B700}"/>
              </a:ext>
            </a:extLst>
          </p:cNvPr>
          <p:cNvSpPr txBox="1"/>
          <p:nvPr/>
        </p:nvSpPr>
        <p:spPr>
          <a:xfrm>
            <a:off x="4256495" y="2045787"/>
            <a:ext cx="4887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 sure the Digital Support project is selected for the correct client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B74B0D-FF12-43A0-AD61-50EE7E30544E}"/>
              </a:ext>
            </a:extLst>
          </p:cNvPr>
          <p:cNvSpPr txBox="1"/>
          <p:nvPr/>
        </p:nvSpPr>
        <p:spPr>
          <a:xfrm>
            <a:off x="4262977" y="2674843"/>
            <a:ext cx="5322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Track your time to the appropriate month task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AE9523-F3DF-4ABD-BB4A-5FE9BAAA01AD}"/>
              </a:ext>
            </a:extLst>
          </p:cNvPr>
          <p:cNvSpPr txBox="1"/>
          <p:nvPr/>
        </p:nvSpPr>
        <p:spPr>
          <a:xfrm>
            <a:off x="4241261" y="3245123"/>
            <a:ext cx="53307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 the type of service that you provided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FD629F-63B0-4F2B-9242-ADBA1F346862}"/>
              </a:ext>
            </a:extLst>
          </p:cNvPr>
          <p:cNvSpPr txBox="1"/>
          <p:nvPr/>
        </p:nvSpPr>
        <p:spPr>
          <a:xfrm>
            <a:off x="4247742" y="3699083"/>
            <a:ext cx="5330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Enter the number of hours in 15 minute increments</a:t>
            </a:r>
            <a:br>
              <a:rPr lang="en-US" sz="1600" dirty="0"/>
            </a:br>
            <a:r>
              <a:rPr lang="en-US" sz="1600" dirty="0"/>
              <a:t>(.25, .5, .75, 1, etc.)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4AE3E5-9D6B-467A-ABE9-01A909E2AB47}"/>
              </a:ext>
            </a:extLst>
          </p:cNvPr>
          <p:cNvSpPr txBox="1"/>
          <p:nvPr/>
        </p:nvSpPr>
        <p:spPr>
          <a:xfrm>
            <a:off x="4241261" y="4673430"/>
            <a:ext cx="466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Enter the To Do number that you completed in the format on the left</a:t>
            </a:r>
          </a:p>
        </p:txBody>
      </p:sp>
    </p:spTree>
    <p:extLst>
      <p:ext uri="{BB962C8B-B14F-4D97-AF65-F5344CB8AC3E}">
        <p14:creationId xmlns:p14="http://schemas.microsoft.com/office/powerpoint/2010/main" val="816948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79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How to Create &amp; Assign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 Do – From Project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688BB64-5CAB-E84A-8924-12D5D22261D5}"/>
              </a:ext>
            </a:extLst>
          </p:cNvPr>
          <p:cNvSpPr/>
          <p:nvPr/>
        </p:nvSpPr>
        <p:spPr>
          <a:xfrm>
            <a:off x="1593742" y="3241858"/>
            <a:ext cx="322237" cy="301557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6AFDC02-EF8A-4047-BD0E-EF49A1741939}"/>
              </a:ext>
            </a:extLst>
          </p:cNvPr>
          <p:cNvSpPr/>
          <p:nvPr/>
        </p:nvSpPr>
        <p:spPr>
          <a:xfrm>
            <a:off x="5931916" y="1339507"/>
            <a:ext cx="292943" cy="301557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42CE249-0284-584F-8FFB-8E3431A97518}"/>
              </a:ext>
            </a:extLst>
          </p:cNvPr>
          <p:cNvSpPr/>
          <p:nvPr/>
        </p:nvSpPr>
        <p:spPr>
          <a:xfrm>
            <a:off x="255878" y="961907"/>
            <a:ext cx="53346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**</a:t>
            </a:r>
            <a:r>
              <a:rPr lang="en-US" sz="1400" i="1" dirty="0"/>
              <a:t>Note: To Dos and Tickets will be used interchangeably throughout this presentation</a:t>
            </a:r>
          </a:p>
          <a:p>
            <a:endParaRPr lang="en-US" sz="1400" dirty="0"/>
          </a:p>
          <a:p>
            <a:r>
              <a:rPr lang="en-US" sz="1400" dirty="0"/>
              <a:t>For each client that has a Maintenance Contract, you will see a ”Digital Maintenance 20xx” Project listed under the Account.</a:t>
            </a:r>
          </a:p>
          <a:p>
            <a:endParaRPr lang="en-US" sz="1400" dirty="0"/>
          </a:p>
          <a:p>
            <a:r>
              <a:rPr lang="en-US" sz="1400" dirty="0"/>
              <a:t>Go to Projects to see all projects for each client. Be sure there is a Maintenance 20xx Project prior to creating a Ticket.</a:t>
            </a:r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F4492-7406-8F45-A967-2707E8C58BD9}"/>
              </a:ext>
            </a:extLst>
          </p:cNvPr>
          <p:cNvSpPr txBox="1"/>
          <p:nvPr/>
        </p:nvSpPr>
        <p:spPr>
          <a:xfrm>
            <a:off x="6320558" y="1273215"/>
            <a:ext cx="28234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Maintenance Project listed under current Client (PLA – The Plastics Industry Association)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4E9BCBC-EEE5-404F-B42A-40C228B8051E}"/>
              </a:ext>
            </a:extLst>
          </p:cNvPr>
          <p:cNvCxnSpPr>
            <a:cxnSpLocks/>
          </p:cNvCxnSpPr>
          <p:nvPr/>
        </p:nvCxnSpPr>
        <p:spPr>
          <a:xfrm>
            <a:off x="1754861" y="3634451"/>
            <a:ext cx="1" cy="9144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A628C5D1-A510-4B4C-8F39-507B9628F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8" y="4583760"/>
            <a:ext cx="86868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4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How to Create &amp; Assign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To Do – From Toolbar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6AFDC02-EF8A-4047-BD0E-EF49A1741939}"/>
              </a:ext>
            </a:extLst>
          </p:cNvPr>
          <p:cNvSpPr/>
          <p:nvPr/>
        </p:nvSpPr>
        <p:spPr>
          <a:xfrm>
            <a:off x="6078388" y="1590057"/>
            <a:ext cx="292943" cy="301557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42CE249-0284-584F-8FFB-8E3431A97518}"/>
              </a:ext>
            </a:extLst>
          </p:cNvPr>
          <p:cNvSpPr/>
          <p:nvPr/>
        </p:nvSpPr>
        <p:spPr>
          <a:xfrm>
            <a:off x="290601" y="958979"/>
            <a:ext cx="6354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Select the “ + “ to create a new TO DO </a:t>
            </a:r>
          </a:p>
          <a:p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F4492-7406-8F45-A967-2707E8C58BD9}"/>
              </a:ext>
            </a:extLst>
          </p:cNvPr>
          <p:cNvSpPr txBox="1"/>
          <p:nvPr/>
        </p:nvSpPr>
        <p:spPr>
          <a:xfrm>
            <a:off x="6529206" y="1479226"/>
            <a:ext cx="2432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 "+” to create a New To Do/Ticket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2BCB6-3D44-0F46-98E8-1B9C9554A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91" y="1479226"/>
            <a:ext cx="2398758" cy="479077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CCF8041-3E10-604F-B151-B5D9E4CD11C8}"/>
              </a:ext>
            </a:extLst>
          </p:cNvPr>
          <p:cNvSpPr/>
          <p:nvPr/>
        </p:nvSpPr>
        <p:spPr>
          <a:xfrm>
            <a:off x="980527" y="1472809"/>
            <a:ext cx="482484" cy="3698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663661-4AF2-8E41-9681-525CCD38C3C8}"/>
              </a:ext>
            </a:extLst>
          </p:cNvPr>
          <p:cNvSpPr/>
          <p:nvPr/>
        </p:nvSpPr>
        <p:spPr>
          <a:xfrm>
            <a:off x="618713" y="5825886"/>
            <a:ext cx="1759352" cy="3396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CB16D7-5351-AC41-B8F9-0F9F511A39AB}"/>
              </a:ext>
            </a:extLst>
          </p:cNvPr>
          <p:cNvCxnSpPr>
            <a:cxnSpLocks/>
          </p:cNvCxnSpPr>
          <p:nvPr/>
        </p:nvCxnSpPr>
        <p:spPr>
          <a:xfrm flipH="1">
            <a:off x="1597306" y="1671993"/>
            <a:ext cx="4221661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D500DB-D6A2-144C-BDAB-8E84A45D0E75}"/>
              </a:ext>
            </a:extLst>
          </p:cNvPr>
          <p:cNvCxnSpPr>
            <a:cxnSpLocks/>
          </p:cNvCxnSpPr>
          <p:nvPr/>
        </p:nvCxnSpPr>
        <p:spPr>
          <a:xfrm flipH="1">
            <a:off x="2708476" y="6052336"/>
            <a:ext cx="3206187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C7502ED-B833-D141-BEE6-A5996924931E}"/>
              </a:ext>
            </a:extLst>
          </p:cNvPr>
          <p:cNvSpPr/>
          <p:nvPr/>
        </p:nvSpPr>
        <p:spPr>
          <a:xfrm>
            <a:off x="6021295" y="5901557"/>
            <a:ext cx="292943" cy="301557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E2A59-A043-E84F-8CFF-1FFFFE6B972D}"/>
              </a:ext>
            </a:extLst>
          </p:cNvPr>
          <p:cNvSpPr txBox="1"/>
          <p:nvPr/>
        </p:nvSpPr>
        <p:spPr>
          <a:xfrm>
            <a:off x="6644649" y="5831417"/>
            <a:ext cx="231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Select “To Do”</a:t>
            </a:r>
          </a:p>
        </p:txBody>
      </p:sp>
    </p:spTree>
    <p:extLst>
      <p:ext uri="{BB962C8B-B14F-4D97-AF65-F5344CB8AC3E}">
        <p14:creationId xmlns:p14="http://schemas.microsoft.com/office/powerpoint/2010/main" val="883363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How to Create &amp; Assign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To Do - Details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6AFDC02-EF8A-4047-BD0E-EF49A1741939}"/>
              </a:ext>
            </a:extLst>
          </p:cNvPr>
          <p:cNvSpPr/>
          <p:nvPr/>
        </p:nvSpPr>
        <p:spPr>
          <a:xfrm>
            <a:off x="5874823" y="1712534"/>
            <a:ext cx="292943" cy="301557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FF4492-7406-8F45-A967-2707E8C58BD9}"/>
              </a:ext>
            </a:extLst>
          </p:cNvPr>
          <p:cNvSpPr txBox="1"/>
          <p:nvPr/>
        </p:nvSpPr>
        <p:spPr>
          <a:xfrm>
            <a:off x="6347845" y="1649993"/>
            <a:ext cx="261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Enter a Subject for your TO DO (i.e. Update Homepage Hero image) and lead with the due date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C7502ED-B833-D141-BEE6-A5996924931E}"/>
              </a:ext>
            </a:extLst>
          </p:cNvPr>
          <p:cNvSpPr/>
          <p:nvPr/>
        </p:nvSpPr>
        <p:spPr>
          <a:xfrm>
            <a:off x="5931916" y="4842482"/>
            <a:ext cx="292943" cy="280033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E2A59-A043-E84F-8CFF-1FFFFE6B972D}"/>
              </a:ext>
            </a:extLst>
          </p:cNvPr>
          <p:cNvSpPr txBox="1"/>
          <p:nvPr/>
        </p:nvSpPr>
        <p:spPr>
          <a:xfrm>
            <a:off x="6279751" y="4842410"/>
            <a:ext cx="2316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Task Dropdown; select the month this To Do should fall under.</a:t>
            </a:r>
          </a:p>
          <a:p>
            <a:endParaRPr lang="en-US" sz="1200" dirty="0"/>
          </a:p>
          <a:p>
            <a:r>
              <a:rPr lang="en-US" sz="1200" dirty="0"/>
              <a:t>Cont..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C40581-852C-0E44-9DBE-9BE804EE5F69}"/>
              </a:ext>
            </a:extLst>
          </p:cNvPr>
          <p:cNvSpPr/>
          <p:nvPr/>
        </p:nvSpPr>
        <p:spPr>
          <a:xfrm>
            <a:off x="5874823" y="2317396"/>
            <a:ext cx="292943" cy="301557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1AEF8-5481-5448-999D-24861FC83371}"/>
              </a:ext>
            </a:extLst>
          </p:cNvPr>
          <p:cNvSpPr txBox="1"/>
          <p:nvPr/>
        </p:nvSpPr>
        <p:spPr>
          <a:xfrm>
            <a:off x="6314238" y="2252820"/>
            <a:ext cx="2647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Enter a very </a:t>
            </a:r>
            <a:r>
              <a:rPr lang="en-US" sz="1200" u="sng" dirty="0"/>
              <a:t>specific description of the work that needs to be completed.</a:t>
            </a:r>
          </a:p>
          <a:p>
            <a:r>
              <a:rPr lang="en-US" sz="1200" dirty="0"/>
              <a:t>Please provide URLs, images (if applicable, browser information, or steps to replicate).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38075A-30F3-934A-B078-53B08E1162FA}"/>
              </a:ext>
            </a:extLst>
          </p:cNvPr>
          <p:cNvSpPr/>
          <p:nvPr/>
        </p:nvSpPr>
        <p:spPr>
          <a:xfrm>
            <a:off x="5931916" y="3619777"/>
            <a:ext cx="292943" cy="301557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443CE-A6F3-7842-8E41-0AAD19977FEB}"/>
              </a:ext>
            </a:extLst>
          </p:cNvPr>
          <p:cNvSpPr/>
          <p:nvPr/>
        </p:nvSpPr>
        <p:spPr>
          <a:xfrm>
            <a:off x="6298749" y="3591461"/>
            <a:ext cx="2647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Select the PROJECT for this To Do (essentially which client is requesting the work).</a:t>
            </a:r>
          </a:p>
          <a:p>
            <a:r>
              <a:rPr lang="en-US" sz="1200" dirty="0"/>
              <a:t>If you are already in the Project, this will default to the ”active project” that you are working in.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ECD12A-284E-384F-988D-28CACD17B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895"/>
            <a:ext cx="5089382" cy="499745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CB16D7-5351-AC41-B8F9-0F9F511A39AB}"/>
              </a:ext>
            </a:extLst>
          </p:cNvPr>
          <p:cNvCxnSpPr>
            <a:cxnSpLocks/>
          </p:cNvCxnSpPr>
          <p:nvPr/>
        </p:nvCxnSpPr>
        <p:spPr>
          <a:xfrm flipH="1">
            <a:off x="2291787" y="1990632"/>
            <a:ext cx="3402957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30270F-53CC-274D-B1C8-1E006C297553}"/>
              </a:ext>
            </a:extLst>
          </p:cNvPr>
          <p:cNvCxnSpPr>
            <a:cxnSpLocks/>
          </p:cNvCxnSpPr>
          <p:nvPr/>
        </p:nvCxnSpPr>
        <p:spPr>
          <a:xfrm flipH="1">
            <a:off x="2934800" y="2512008"/>
            <a:ext cx="275994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DF45F3-741E-1646-BC41-0A21B6C902F7}"/>
              </a:ext>
            </a:extLst>
          </p:cNvPr>
          <p:cNvCxnSpPr>
            <a:cxnSpLocks/>
          </p:cNvCxnSpPr>
          <p:nvPr/>
        </p:nvCxnSpPr>
        <p:spPr>
          <a:xfrm flipH="1" flipV="1">
            <a:off x="1967697" y="3689622"/>
            <a:ext cx="3890329" cy="2279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D500DB-D6A2-144C-BDAB-8E84A45D0E75}"/>
              </a:ext>
            </a:extLst>
          </p:cNvPr>
          <p:cNvCxnSpPr>
            <a:cxnSpLocks/>
          </p:cNvCxnSpPr>
          <p:nvPr/>
        </p:nvCxnSpPr>
        <p:spPr>
          <a:xfrm flipH="1">
            <a:off x="2488557" y="4929960"/>
            <a:ext cx="3206187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99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How to Create &amp; Assign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Ticket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42CE249-0284-584F-8FFB-8E3431A97518}"/>
              </a:ext>
            </a:extLst>
          </p:cNvPr>
          <p:cNvSpPr/>
          <p:nvPr/>
        </p:nvSpPr>
        <p:spPr>
          <a:xfrm>
            <a:off x="267453" y="901828"/>
            <a:ext cx="5334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Once those fields are populated, make sure to look over your To Do to be sure all relevant information is included.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7E2A59-A043-E84F-8CFF-1FFFFE6B972D}"/>
              </a:ext>
            </a:extLst>
          </p:cNvPr>
          <p:cNvSpPr txBox="1"/>
          <p:nvPr/>
        </p:nvSpPr>
        <p:spPr>
          <a:xfrm>
            <a:off x="6448402" y="4158203"/>
            <a:ext cx="2316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Attachments; upload attachments as needed for this To Do.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C40581-852C-0E44-9DBE-9BE804EE5F69}"/>
              </a:ext>
            </a:extLst>
          </p:cNvPr>
          <p:cNvSpPr/>
          <p:nvPr/>
        </p:nvSpPr>
        <p:spPr>
          <a:xfrm>
            <a:off x="6064272" y="1795512"/>
            <a:ext cx="292943" cy="301557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1AEF8-5481-5448-999D-24861FC83371}"/>
              </a:ext>
            </a:extLst>
          </p:cNvPr>
          <p:cNvSpPr txBox="1"/>
          <p:nvPr/>
        </p:nvSpPr>
        <p:spPr>
          <a:xfrm>
            <a:off x="6448402" y="1795512"/>
            <a:ext cx="2647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Status Field. Keep as Pending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838075A-30F3-934A-B078-53B08E1162FA}"/>
              </a:ext>
            </a:extLst>
          </p:cNvPr>
          <p:cNvSpPr/>
          <p:nvPr/>
        </p:nvSpPr>
        <p:spPr>
          <a:xfrm>
            <a:off x="6064273" y="2672441"/>
            <a:ext cx="292943" cy="301557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7443CE-A6F3-7842-8E41-0AAD19977FEB}"/>
              </a:ext>
            </a:extLst>
          </p:cNvPr>
          <p:cNvSpPr/>
          <p:nvPr/>
        </p:nvSpPr>
        <p:spPr>
          <a:xfrm>
            <a:off x="6357216" y="2610518"/>
            <a:ext cx="28297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Assign the TO DO to the Digital PM (Megan Godwin). This will ensure that Digital receives a notification that a ticket/To Do has been submitted.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D6AB0DE-B0AB-D043-9D23-C0F159B11C5D}"/>
              </a:ext>
            </a:extLst>
          </p:cNvPr>
          <p:cNvSpPr/>
          <p:nvPr/>
        </p:nvSpPr>
        <p:spPr>
          <a:xfrm>
            <a:off x="6077478" y="4158203"/>
            <a:ext cx="292943" cy="301557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D500DB-D6A2-144C-BDAB-8E84A45D0E75}"/>
              </a:ext>
            </a:extLst>
          </p:cNvPr>
          <p:cNvCxnSpPr>
            <a:cxnSpLocks/>
          </p:cNvCxnSpPr>
          <p:nvPr/>
        </p:nvCxnSpPr>
        <p:spPr>
          <a:xfrm flipH="1" flipV="1">
            <a:off x="2187615" y="3932129"/>
            <a:ext cx="3632603" cy="133621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99449167-E304-914B-A0A8-B50B49FA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145"/>
          <a:stretch/>
        </p:blipFill>
        <p:spPr>
          <a:xfrm>
            <a:off x="121830" y="1603546"/>
            <a:ext cx="5698388" cy="3848100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DF45F3-741E-1646-BC41-0A21B6C902F7}"/>
              </a:ext>
            </a:extLst>
          </p:cNvPr>
          <p:cNvCxnSpPr>
            <a:cxnSpLocks/>
          </p:cNvCxnSpPr>
          <p:nvPr/>
        </p:nvCxnSpPr>
        <p:spPr>
          <a:xfrm flipH="1">
            <a:off x="1215958" y="2896177"/>
            <a:ext cx="4757127" cy="7782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30270F-53CC-274D-B1C8-1E006C297553}"/>
              </a:ext>
            </a:extLst>
          </p:cNvPr>
          <p:cNvCxnSpPr>
            <a:cxnSpLocks/>
          </p:cNvCxnSpPr>
          <p:nvPr/>
        </p:nvCxnSpPr>
        <p:spPr>
          <a:xfrm flipH="1">
            <a:off x="1322963" y="2003898"/>
            <a:ext cx="4650122" cy="22373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EB0D63E-7CF9-794D-9639-91FD173E077C}"/>
              </a:ext>
            </a:extLst>
          </p:cNvPr>
          <p:cNvCxnSpPr>
            <a:cxnSpLocks/>
          </p:cNvCxnSpPr>
          <p:nvPr/>
        </p:nvCxnSpPr>
        <p:spPr>
          <a:xfrm flipH="1" flipV="1">
            <a:off x="2387961" y="3677055"/>
            <a:ext cx="3519131" cy="60939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763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How to Create &amp; Assign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Create a Ticket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42CE249-0284-584F-8FFB-8E3431A97518}"/>
              </a:ext>
            </a:extLst>
          </p:cNvPr>
          <p:cNvSpPr/>
          <p:nvPr/>
        </p:nvSpPr>
        <p:spPr>
          <a:xfrm>
            <a:off x="267452" y="901828"/>
            <a:ext cx="59597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Once your To Do is created, it will automatically be assigned a #</a:t>
            </a:r>
          </a:p>
          <a:p>
            <a:endParaRPr lang="en-US" sz="1400" dirty="0"/>
          </a:p>
          <a:p>
            <a:r>
              <a:rPr lang="en-US" sz="1400" dirty="0"/>
              <a:t>You can view the ticket # different ways (Editing To Do, To Do Board)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42833-F3B3-DD4F-863A-650AEC077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51" y="1893799"/>
            <a:ext cx="5753100" cy="11811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3D500DB-D6A2-144C-BDAB-8E84A45D0E75}"/>
              </a:ext>
            </a:extLst>
          </p:cNvPr>
          <p:cNvCxnSpPr>
            <a:cxnSpLocks/>
          </p:cNvCxnSpPr>
          <p:nvPr/>
        </p:nvCxnSpPr>
        <p:spPr>
          <a:xfrm flipH="1">
            <a:off x="2217906" y="1689904"/>
            <a:ext cx="4750056" cy="57425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1F0C2D7-F121-0B4E-AE79-628EBC822C40}"/>
              </a:ext>
            </a:extLst>
          </p:cNvPr>
          <p:cNvSpPr/>
          <p:nvPr/>
        </p:nvSpPr>
        <p:spPr>
          <a:xfrm>
            <a:off x="7091063" y="1388347"/>
            <a:ext cx="292943" cy="301557"/>
          </a:xfrm>
          <a:prstGeom prst="ellipse">
            <a:avLst/>
          </a:prstGeom>
          <a:solidFill>
            <a:srgbClr val="4A7B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D563D-6385-B749-8B73-D5EF004888CC}"/>
              </a:ext>
            </a:extLst>
          </p:cNvPr>
          <p:cNvSpPr txBox="1"/>
          <p:nvPr/>
        </p:nvSpPr>
        <p:spPr>
          <a:xfrm>
            <a:off x="7610354" y="1341433"/>
            <a:ext cx="121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Ticket #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B82682-6702-6842-8655-70E88522A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06" y="3593456"/>
            <a:ext cx="8066319" cy="1528826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23B127C-768A-3E45-8BD3-BF5F7520B2B4}"/>
              </a:ext>
            </a:extLst>
          </p:cNvPr>
          <p:cNvCxnSpPr>
            <a:cxnSpLocks/>
          </p:cNvCxnSpPr>
          <p:nvPr/>
        </p:nvCxnSpPr>
        <p:spPr>
          <a:xfrm flipH="1">
            <a:off x="3132307" y="1710765"/>
            <a:ext cx="3958756" cy="2415857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06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How to Create &amp; Assign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 To Do Board (active tickets)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42CE249-0284-584F-8FFB-8E3431A97518}"/>
              </a:ext>
            </a:extLst>
          </p:cNvPr>
          <p:cNvSpPr/>
          <p:nvPr/>
        </p:nvSpPr>
        <p:spPr>
          <a:xfrm>
            <a:off x="306364" y="1086656"/>
            <a:ext cx="860909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If you want to see the Ticket Status for any Ticket you created, navigate to your To Do Board</a:t>
            </a:r>
          </a:p>
          <a:p>
            <a:endParaRPr lang="en-US" sz="1600" dirty="0"/>
          </a:p>
          <a:p>
            <a:pPr algn="ctr"/>
            <a:r>
              <a:rPr lang="en-US" sz="1600" dirty="0"/>
              <a:t>PROJECTS ---- TO DO BOARD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52C0DE-C93F-0B4B-83B6-E6FE64739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320402"/>
            <a:ext cx="8419347" cy="326571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96802D8-B601-F24E-BB2E-FC56B6795EFE}"/>
              </a:ext>
            </a:extLst>
          </p:cNvPr>
          <p:cNvSpPr/>
          <p:nvPr/>
        </p:nvSpPr>
        <p:spPr>
          <a:xfrm>
            <a:off x="5347340" y="3831221"/>
            <a:ext cx="1005841" cy="1088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90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8D848-A080-4C13-9E93-9B177E8C3B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WMJ Training: How to Create &amp; Assign Tickets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9A52CD-60A1-4339-A815-465A4146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Board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73886-7ABC-3F46-A30D-3893A7D5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42" y="1262429"/>
            <a:ext cx="8542116" cy="46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599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White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35B8B6B6-EE8A-1C42-B11C-2E0A1409CC8F}"/>
    </a:ext>
  </a:extLst>
</a:theme>
</file>

<file path=ppt/theme/theme10.xml><?xml version="1.0" encoding="utf-8"?>
<a:theme xmlns:a="http://schemas.openxmlformats.org/drawingml/2006/main" name="Header Photo Side Bar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F0131D53-18CB-C247-94EA-4531D8392A4D}"/>
    </a:ext>
  </a:extLst>
</a:theme>
</file>

<file path=ppt/theme/theme11.xml><?xml version="1.0" encoding="utf-8"?>
<a:theme xmlns:a="http://schemas.openxmlformats.org/drawingml/2006/main" name="Circle Header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CDD588BD-005C-6942-BF21-891C3A016F2E}"/>
    </a:ext>
  </a:extLst>
</a:theme>
</file>

<file path=ppt/theme/theme12.xml><?xml version="1.0" encoding="utf-8"?>
<a:theme xmlns:a="http://schemas.openxmlformats.org/drawingml/2006/main" name="Photo Bleed Caption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EFB765B3-CAE4-6746-B00F-F797BD5355AF}"/>
    </a:ext>
  </a:extLst>
</a:theme>
</file>

<file path=ppt/theme/theme13.xml><?xml version="1.0" encoding="utf-8"?>
<a:theme xmlns:a="http://schemas.openxmlformats.org/drawingml/2006/main" name="Bullets Round Photo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72A29B99-C206-CD45-B686-2CF12F8534E7}"/>
    </a:ext>
  </a:extLst>
</a:theme>
</file>

<file path=ppt/theme/theme14.xml><?xml version="1.0" encoding="utf-8"?>
<a:theme xmlns:a="http://schemas.openxmlformats.org/drawingml/2006/main" name="Bleed Image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256EAB5F-4F1B-2840-B9EC-F0E80E371D4F}"/>
    </a:ext>
  </a:extLst>
</a:theme>
</file>

<file path=ppt/theme/theme15.xml><?xml version="1.0" encoding="utf-8"?>
<a:theme xmlns:a="http://schemas.openxmlformats.org/drawingml/2006/main" name=" Image Collage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398E88E1-CDD2-0648-A089-D6912C197F56}"/>
    </a:ext>
  </a:extLst>
</a:theme>
</file>

<file path=ppt/theme/theme16.xml><?xml version="1.0" encoding="utf-8"?>
<a:theme xmlns:a="http://schemas.openxmlformats.org/drawingml/2006/main" name="Blank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4E1030B1-E22F-7B4A-89DB-FE699ADCB6EB}"/>
    </a:ext>
  </a:extLst>
</a:theme>
</file>

<file path=ppt/theme/theme17.xml><?xml version="1.0" encoding="utf-8"?>
<a:theme xmlns:a="http://schemas.openxmlformats.org/drawingml/2006/main" name="Thank You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4BE9B305-4639-D345-B47D-7670917713B6}"/>
    </a:ext>
  </a:extLst>
</a:theme>
</file>

<file path=ppt/theme/theme18.xml><?xml version="1.0" encoding="utf-8"?>
<a:theme xmlns:a="http://schemas.openxmlformats.org/drawingml/2006/main" name="MMC 2016 Break Turquoise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MMC 2016 Copy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ient Logo Project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5726B9A8-6AA4-D347-AACE-0DC3C1DD723F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tro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3C64A4BF-AC59-4241-AB66-21F84F1A3F8D}"/>
    </a:ext>
  </a:extLst>
</a:theme>
</file>

<file path=ppt/theme/theme4.xml><?xml version="1.0" encoding="utf-8"?>
<a:theme xmlns:a="http://schemas.openxmlformats.org/drawingml/2006/main" name="Agenda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440519BD-2AC7-7240-8EE1-2248116FAA7C}"/>
    </a:ext>
  </a:extLst>
</a:theme>
</file>

<file path=ppt/theme/theme5.xml><?xml version="1.0" encoding="utf-8"?>
<a:theme xmlns:a="http://schemas.openxmlformats.org/drawingml/2006/main" name="Break Gold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A2CD6D9A-AF11-8542-AEB1-CE4DE77F973D}"/>
    </a:ext>
  </a:extLst>
</a:theme>
</file>

<file path=ppt/theme/theme6.xml><?xml version="1.0" encoding="utf-8"?>
<a:theme xmlns:a="http://schemas.openxmlformats.org/drawingml/2006/main" name="Break Turquoise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B0A1F4A9-8601-B44F-8C7D-544D8CC1DC7D}"/>
    </a:ext>
  </a:extLst>
</a:theme>
</file>

<file path=ppt/theme/theme7.xml><?xml version="1.0" encoding="utf-8"?>
<a:theme xmlns:a="http://schemas.openxmlformats.org/drawingml/2006/main" name="Break Grey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60C10549-8EED-D247-AB2F-AF7BF403D873}"/>
    </a:ext>
  </a:extLst>
</a:theme>
</file>

<file path=ppt/theme/theme8.xml><?xml version="1.0" encoding="utf-8"?>
<a:theme xmlns:a="http://schemas.openxmlformats.org/drawingml/2006/main" name="1_Break Grey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60C10549-8EED-D247-AB2F-AF7BF403D873}"/>
    </a:ext>
  </a:extLst>
</a:theme>
</file>

<file path=ppt/theme/theme9.xml><?xml version="1.0" encoding="utf-8"?>
<a:theme xmlns:a="http://schemas.openxmlformats.org/drawingml/2006/main" name="Copy">
  <a:themeElements>
    <a:clrScheme name="MMC Palette 2016 1">
      <a:dk1>
        <a:srgbClr val="575A5D"/>
      </a:dk1>
      <a:lt1>
        <a:sysClr val="window" lastClr="FFFFFF"/>
      </a:lt1>
      <a:dk2>
        <a:srgbClr val="575A5D"/>
      </a:dk2>
      <a:lt2>
        <a:srgbClr val="FFFFFE"/>
      </a:lt2>
      <a:accent1>
        <a:srgbClr val="ECDC31"/>
      </a:accent1>
      <a:accent2>
        <a:srgbClr val="575A5D"/>
      </a:accent2>
      <a:accent3>
        <a:srgbClr val="66A2A4"/>
      </a:accent3>
      <a:accent4>
        <a:srgbClr val="CF7A3C"/>
      </a:accent4>
      <a:accent5>
        <a:srgbClr val="B2C348"/>
      </a:accent5>
      <a:accent6>
        <a:srgbClr val="8DBAB5"/>
      </a:accent6>
      <a:hlink>
        <a:srgbClr val="334C8C"/>
      </a:hlink>
      <a:folHlink>
        <a:srgbClr val="50A9A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57D6055E-0DE7-F848-85A7-59487EC11DCE}" vid="{D932CC3A-6CF4-CF4C-BB25-66CC0A9E714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MMC 2017 Master</Template>
  <TotalTime>16720</TotalTime>
  <Words>1128</Words>
  <Application>Microsoft Office PowerPoint</Application>
  <PresentationFormat>On-screen Show (4:3)</PresentationFormat>
  <Paragraphs>170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Arial</vt:lpstr>
      <vt:lpstr>Calibri</vt:lpstr>
      <vt:lpstr>Cover White</vt:lpstr>
      <vt:lpstr>Client Logo Project</vt:lpstr>
      <vt:lpstr>Intro</vt:lpstr>
      <vt:lpstr>Agenda</vt:lpstr>
      <vt:lpstr>Break Gold</vt:lpstr>
      <vt:lpstr>Break Turquoise</vt:lpstr>
      <vt:lpstr>Break Grey</vt:lpstr>
      <vt:lpstr>1_Break Grey</vt:lpstr>
      <vt:lpstr>Copy</vt:lpstr>
      <vt:lpstr>Header Photo Side Bar</vt:lpstr>
      <vt:lpstr>Circle Header</vt:lpstr>
      <vt:lpstr>Photo Bleed Caption</vt:lpstr>
      <vt:lpstr>Bullets Round Photo</vt:lpstr>
      <vt:lpstr>Bleed Image</vt:lpstr>
      <vt:lpstr> Image Collage</vt:lpstr>
      <vt:lpstr>Blank</vt:lpstr>
      <vt:lpstr>Thank You</vt:lpstr>
      <vt:lpstr>MMC 2016 Break Turquoise</vt:lpstr>
      <vt:lpstr>MMC 2016 Copy</vt:lpstr>
      <vt:lpstr>PowerPoint Presentation</vt:lpstr>
      <vt:lpstr>WMJ Training: Creating Tickets</vt:lpstr>
      <vt:lpstr>New To Do – From Project</vt:lpstr>
      <vt:lpstr>New To Do – From Toolbar</vt:lpstr>
      <vt:lpstr>Create To Do - Details</vt:lpstr>
      <vt:lpstr>How to Create a Ticket</vt:lpstr>
      <vt:lpstr>How to Create a Ticket</vt:lpstr>
      <vt:lpstr>View To Do Board (active tickets)</vt:lpstr>
      <vt:lpstr>To Do Board</vt:lpstr>
      <vt:lpstr>Things to Keep in Mind</vt:lpstr>
      <vt:lpstr>Who Does What?</vt:lpstr>
      <vt:lpstr>WMJ Training: Assigning Tickets</vt:lpstr>
      <vt:lpstr>Assigning Tickets</vt:lpstr>
      <vt:lpstr>Assigning Tickets</vt:lpstr>
      <vt:lpstr>Assigning Tickets</vt:lpstr>
      <vt:lpstr>Assigning Tickets</vt:lpstr>
      <vt:lpstr>WMJ Training: Managing Tickets</vt:lpstr>
      <vt:lpstr>Managing Your Tickets</vt:lpstr>
      <vt:lpstr>Who Does What?</vt:lpstr>
      <vt:lpstr>WMJ Training: Tracking Time</vt:lpstr>
      <vt:lpstr>Track Time to Task</vt:lpstr>
      <vt:lpstr>Track Time to Task</vt:lpstr>
      <vt:lpstr>Track Time to Task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Torregrossa</dc:creator>
  <cp:lastModifiedBy>Trey Buckingham</cp:lastModifiedBy>
  <cp:revision>330</cp:revision>
  <cp:lastPrinted>2018-06-26T14:27:21Z</cp:lastPrinted>
  <dcterms:created xsi:type="dcterms:W3CDTF">2018-06-12T09:46:46Z</dcterms:created>
  <dcterms:modified xsi:type="dcterms:W3CDTF">2019-02-22T16:53:38Z</dcterms:modified>
</cp:coreProperties>
</file>