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 id="2147483712" r:id="rId3"/>
    <p:sldMasterId id="2147483725" r:id="rId4"/>
    <p:sldMasterId id="2147483696" r:id="rId5"/>
    <p:sldMasterId id="2147483727" r:id="rId6"/>
    <p:sldMasterId id="2147483729" r:id="rId7"/>
    <p:sldMasterId id="2147483731" r:id="rId8"/>
    <p:sldMasterId id="2147483652" r:id="rId9"/>
    <p:sldMasterId id="2147483748" r:id="rId10"/>
    <p:sldMasterId id="2147483664" r:id="rId11"/>
    <p:sldMasterId id="2147483733" r:id="rId12"/>
    <p:sldMasterId id="2147483735" r:id="rId13"/>
    <p:sldMasterId id="2147483674" r:id="rId14"/>
    <p:sldMasterId id="2147483750" r:id="rId15"/>
    <p:sldMasterId id="2147483684" r:id="rId16"/>
    <p:sldMasterId id="2147483710" r:id="rId17"/>
  </p:sldMasterIdLst>
  <p:sldIdLst>
    <p:sldId id="257" r:id="rId18"/>
    <p:sldId id="267" r:id="rId19"/>
    <p:sldId id="271" r:id="rId20"/>
    <p:sldId id="313" r:id="rId21"/>
    <p:sldId id="282" r:id="rId22"/>
    <p:sldId id="283" r:id="rId23"/>
    <p:sldId id="290" r:id="rId24"/>
    <p:sldId id="284" r:id="rId25"/>
    <p:sldId id="286" r:id="rId26"/>
    <p:sldId id="287" r:id="rId27"/>
    <p:sldId id="288" r:id="rId28"/>
    <p:sldId id="289" r:id="rId29"/>
    <p:sldId id="285" r:id="rId30"/>
    <p:sldId id="270" r:id="rId31"/>
    <p:sldId id="272" r:id="rId32"/>
    <p:sldId id="314" r:id="rId33"/>
    <p:sldId id="312" r:id="rId34"/>
    <p:sldId id="291" r:id="rId35"/>
    <p:sldId id="292" r:id="rId36"/>
    <p:sldId id="293" r:id="rId37"/>
    <p:sldId id="296" r:id="rId38"/>
    <p:sldId id="297" r:id="rId39"/>
    <p:sldId id="315" r:id="rId40"/>
    <p:sldId id="298" r:id="rId41"/>
    <p:sldId id="299" r:id="rId42"/>
    <p:sldId id="300" r:id="rId43"/>
    <p:sldId id="316" r:id="rId44"/>
    <p:sldId id="301" r:id="rId45"/>
    <p:sldId id="302" r:id="rId46"/>
    <p:sldId id="303" r:id="rId47"/>
    <p:sldId id="317" r:id="rId48"/>
    <p:sldId id="304" r:id="rId49"/>
    <p:sldId id="305" r:id="rId50"/>
    <p:sldId id="306" r:id="rId51"/>
    <p:sldId id="307" r:id="rId52"/>
    <p:sldId id="308" r:id="rId53"/>
    <p:sldId id="318" r:id="rId54"/>
    <p:sldId id="310" r:id="rId55"/>
    <p:sldId id="319" r:id="rId56"/>
    <p:sldId id="320" r:id="rId57"/>
    <p:sldId id="321" r:id="rId58"/>
    <p:sldId id="322" r:id="rId59"/>
    <p:sldId id="326" r:id="rId60"/>
    <p:sldId id="323" r:id="rId61"/>
    <p:sldId id="309" r:id="rId62"/>
    <p:sldId id="324" r:id="rId63"/>
    <p:sldId id="325" r:id="rId64"/>
    <p:sldId id="327" r:id="rId65"/>
    <p:sldId id="328" r:id="rId66"/>
    <p:sldId id="311" r:id="rId67"/>
    <p:sldId id="329" r:id="rId68"/>
    <p:sldId id="330" r:id="rId69"/>
    <p:sldId id="331" r:id="rId70"/>
    <p:sldId id="332" r:id="rId71"/>
    <p:sldId id="333" r:id="rId72"/>
    <p:sldId id="266"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C31"/>
    <a:srgbClr val="50575A"/>
    <a:srgbClr val="81AFAC"/>
    <a:srgbClr val="8AB9B4"/>
    <a:srgbClr val="A8BA46"/>
    <a:srgbClr val="B2C348"/>
    <a:srgbClr val="C3763B"/>
    <a:srgbClr val="555A5E"/>
    <a:srgbClr val="4F5356"/>
    <a:srgbClr val="505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7"/>
  </p:normalViewPr>
  <p:slideViewPr>
    <p:cSldViewPr snapToGrid="0" snapToObjects="1">
      <p:cViewPr varScale="1">
        <p:scale>
          <a:sx n="114" d="100"/>
          <a:sy n="114" d="100"/>
        </p:scale>
        <p:origin x="1560" y="102"/>
      </p:cViewPr>
      <p:guideLst>
        <p:guide orient="horz" pos="43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hite Bric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Bulle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a:spcBef>
                <a:spcPts val="0"/>
              </a:spcBef>
              <a:spcAft>
                <a:spcPts val="1200"/>
              </a:spcAft>
              <a:defRPr sz="1800">
                <a:solidFill>
                  <a:schemeClr val="accent2"/>
                </a:solidFill>
              </a:defRPr>
            </a:lvl1pPr>
            <a:lvl2pPr>
              <a:spcBef>
                <a:spcPts val="0"/>
              </a:spcBef>
              <a:spcAft>
                <a:spcPts val="1200"/>
              </a:spcAft>
              <a:defRPr sz="1800">
                <a:solidFill>
                  <a:schemeClr val="accent2"/>
                </a:solidFill>
              </a:defRPr>
            </a:lvl2pPr>
            <a:lvl3pPr>
              <a:spcBef>
                <a:spcPts val="0"/>
              </a:spcBef>
              <a:spcAft>
                <a:spcPts val="1200"/>
              </a:spcAft>
              <a:defRPr sz="1800">
                <a:solidFill>
                  <a:schemeClr val="accent2"/>
                </a:solidFill>
              </a:defRPr>
            </a:lvl3pPr>
            <a:lvl4pPr>
              <a:spcBef>
                <a:spcPts val="0"/>
              </a:spcBef>
              <a:spcAft>
                <a:spcPts val="1200"/>
              </a:spcAft>
              <a:defRPr sz="1800">
                <a:solidFill>
                  <a:schemeClr val="accent2"/>
                </a:solidFill>
              </a:defRPr>
            </a:lvl4pPr>
            <a:lvl5pPr>
              <a:spcBef>
                <a:spcPts val="0"/>
              </a:spcBef>
              <a:spcAft>
                <a:spcPts val="1200"/>
              </a:spcAft>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baseline="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9268"/>
            <a:ext cx="8229600" cy="4796896"/>
          </a:xfrm>
          <a:prstGeom prst="rect">
            <a:avLst/>
          </a:prstGeom>
        </p:spPr>
        <p:txBody>
          <a:bodyPr/>
          <a:lstStyle>
            <a:lvl1pPr marL="0" indent="0">
              <a:spcBef>
                <a:spcPts val="0"/>
              </a:spcBef>
              <a:spcAft>
                <a:spcPts val="1200"/>
              </a:spcAft>
              <a:buNone/>
              <a:defRPr sz="1800">
                <a:solidFill>
                  <a:schemeClr val="accent2"/>
                </a:solidFill>
              </a:defRPr>
            </a:lvl1pPr>
            <a:lvl2pPr marL="457200" indent="0">
              <a:spcBef>
                <a:spcPts val="0"/>
              </a:spcBef>
              <a:spcAft>
                <a:spcPts val="1200"/>
              </a:spcAft>
              <a:buNone/>
              <a:defRPr sz="1800">
                <a:solidFill>
                  <a:schemeClr val="accent2"/>
                </a:solidFill>
              </a:defRPr>
            </a:lvl2pPr>
            <a:lvl3pPr marL="914400" indent="0">
              <a:spcBef>
                <a:spcPts val="0"/>
              </a:spcBef>
              <a:spcAft>
                <a:spcPts val="1200"/>
              </a:spcAft>
              <a:buNone/>
              <a:defRPr sz="1800">
                <a:solidFill>
                  <a:schemeClr val="accent2"/>
                </a:solidFill>
              </a:defRPr>
            </a:lvl3pPr>
            <a:lvl4pPr marL="1371600" indent="0">
              <a:spcBef>
                <a:spcPts val="0"/>
              </a:spcBef>
              <a:spcAft>
                <a:spcPts val="1200"/>
              </a:spcAft>
              <a:buNone/>
              <a:defRPr sz="1800">
                <a:solidFill>
                  <a:schemeClr val="accent2"/>
                </a:solidFill>
              </a:defRPr>
            </a:lvl4pPr>
            <a:lvl5pPr marL="1828800" indent="0">
              <a:spcBef>
                <a:spcPts val="0"/>
              </a:spcBef>
              <a:spcAft>
                <a:spcPts val="1200"/>
              </a:spcAft>
              <a:buNone/>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5"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extLst>
      <p:ext uri="{BB962C8B-B14F-4D97-AF65-F5344CB8AC3E}">
        <p14:creationId xmlns:p14="http://schemas.microsoft.com/office/powerpoint/2010/main" val="4253193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Photo Caption">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210733"/>
            <a:ext cx="5486400" cy="4796777"/>
          </a:xfrm>
          <a:prstGeom prst="rect">
            <a:avLst/>
          </a:prstGeom>
        </p:spPr>
        <p:txBody>
          <a:bodyPr anchor="ctr" anchorCtr="1"/>
          <a:lstStyle>
            <a:lvl1pPr marL="0" indent="0" algn="ctr">
              <a:buNone/>
              <a:defRPr sz="1800">
                <a:solidFill>
                  <a:srgbClr val="575A5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a:t>
            </a:r>
          </a:p>
        </p:txBody>
      </p:sp>
      <p:sp>
        <p:nvSpPr>
          <p:cNvPr id="5" name="Content Placeholder 2"/>
          <p:cNvSpPr>
            <a:spLocks noGrp="1"/>
          </p:cNvSpPr>
          <p:nvPr>
            <p:ph idx="10" hasCustomPrompt="1"/>
          </p:nvPr>
        </p:nvSpPr>
        <p:spPr>
          <a:xfrm>
            <a:off x="5706776" y="1210733"/>
            <a:ext cx="3200158" cy="4796778"/>
          </a:xfrm>
          <a:prstGeom prst="rect">
            <a:avLst/>
          </a:prstGeom>
        </p:spPr>
        <p:txBody>
          <a:bodyPr anchor="ctr"/>
          <a:lstStyle>
            <a:lvl1pPr marL="0" indent="0" algn="l">
              <a:lnSpc>
                <a:spcPct val="150000"/>
              </a:lnSpc>
              <a:spcBef>
                <a:spcPts val="0"/>
              </a:spcBef>
              <a:buNone/>
              <a:defRPr sz="1400" i="1" baseline="0">
                <a:solidFill>
                  <a:srgbClr val="575A5D"/>
                </a:solidFill>
              </a:defRPr>
            </a:lvl1pPr>
            <a:lvl2pPr>
              <a:buNone/>
              <a:defRPr/>
            </a:lvl2pPr>
            <a:lvl3pPr>
              <a:buNone/>
              <a:defRPr/>
            </a:lvl3pPr>
            <a:lvl4pPr>
              <a:buNone/>
              <a:defRPr/>
            </a:lvl4pPr>
            <a:lvl5pPr>
              <a:buNone/>
              <a:defRPr/>
            </a:lvl5pPr>
          </a:lstStyle>
          <a:p>
            <a:pPr lvl="0"/>
            <a:r>
              <a:rPr lang="en-US" dirty="0"/>
              <a:t>click to add caption</a:t>
            </a:r>
          </a:p>
        </p:txBody>
      </p:sp>
      <p:sp>
        <p:nvSpPr>
          <p:cNvPr id="6" name="Text Placeholder 5"/>
          <p:cNvSpPr>
            <a:spLocks noGrp="1"/>
          </p:cNvSpPr>
          <p:nvPr>
            <p:ph type="body" sz="quarter" idx="11"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7"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Photo Side Bar">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329268"/>
            <a:ext cx="5621188" cy="4796896"/>
          </a:xfrm>
          <a:prstGeom prst="rect">
            <a:avLst/>
          </a:prstGeom>
        </p:spPr>
        <p:txBody>
          <a:bodyPr/>
          <a:lstStyle>
            <a:lvl1pPr marL="0" indent="0">
              <a:spcBef>
                <a:spcPts val="0"/>
              </a:spcBef>
              <a:spcAft>
                <a:spcPts val="1200"/>
              </a:spcAft>
              <a:buNone/>
              <a:defRPr sz="1800">
                <a:solidFill>
                  <a:schemeClr val="accent2"/>
                </a:solidFill>
              </a:defRPr>
            </a:lvl1pPr>
            <a:lvl2pPr marL="457200" indent="0">
              <a:spcBef>
                <a:spcPts val="0"/>
              </a:spcBef>
              <a:spcAft>
                <a:spcPts val="1200"/>
              </a:spcAft>
              <a:buNone/>
              <a:defRPr sz="1800">
                <a:solidFill>
                  <a:schemeClr val="accent2"/>
                </a:solidFill>
              </a:defRPr>
            </a:lvl2pPr>
            <a:lvl3pPr marL="914400" indent="0">
              <a:spcBef>
                <a:spcPts val="0"/>
              </a:spcBef>
              <a:spcAft>
                <a:spcPts val="1200"/>
              </a:spcAft>
              <a:buNone/>
              <a:defRPr sz="1800">
                <a:solidFill>
                  <a:schemeClr val="accent2"/>
                </a:solidFill>
              </a:defRPr>
            </a:lvl3pPr>
            <a:lvl4pPr marL="1371600" indent="0">
              <a:spcBef>
                <a:spcPts val="0"/>
              </a:spcBef>
              <a:spcAft>
                <a:spcPts val="1200"/>
              </a:spcAft>
              <a:buNone/>
              <a:defRPr sz="1800">
                <a:solidFill>
                  <a:schemeClr val="accent2"/>
                </a:solidFill>
              </a:defRPr>
            </a:lvl4pPr>
            <a:lvl5pPr marL="1828800" indent="0">
              <a:spcBef>
                <a:spcPts val="0"/>
              </a:spcBef>
              <a:spcAft>
                <a:spcPts val="1200"/>
              </a:spcAft>
              <a:buNone/>
              <a:defRPr sz="18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0" hasCustomPrompt="1"/>
          </p:nvPr>
        </p:nvSpPr>
        <p:spPr>
          <a:xfrm>
            <a:off x="457201" y="6400804"/>
            <a:ext cx="5206999"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9" name="Picture Placeholder 5"/>
          <p:cNvSpPr>
            <a:spLocks noGrp="1"/>
          </p:cNvSpPr>
          <p:nvPr>
            <p:ph type="pic" sz="quarter" idx="11" hasCustomPrompt="1"/>
          </p:nvPr>
        </p:nvSpPr>
        <p:spPr>
          <a:xfrm>
            <a:off x="6383866" y="0"/>
            <a:ext cx="2760133" cy="685800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0" name="Title Placeholder 1"/>
          <p:cNvSpPr>
            <a:spLocks noGrp="1"/>
          </p:cNvSpPr>
          <p:nvPr>
            <p:ph type="title" hasCustomPrompt="1"/>
          </p:nvPr>
        </p:nvSpPr>
        <p:spPr>
          <a:xfrm>
            <a:off x="0" y="274639"/>
            <a:ext cx="6078388" cy="512063"/>
          </a:xfrm>
          <a:prstGeom prst="rect">
            <a:avLst/>
          </a:prstGeom>
          <a:solidFill>
            <a:schemeClr val="accent1"/>
          </a:solidFill>
        </p:spPr>
        <p:txBody>
          <a:bodyPr vert="horz" lIns="91440" tIns="0" rIns="91440" bIns="45720" rtlCol="0" anchor="ctr">
            <a:normAutofit/>
          </a:bodyPr>
          <a:lstStyle>
            <a:lvl1pPr>
              <a:defRPr/>
            </a:lvl1pPr>
          </a:lstStyle>
          <a:p>
            <a:r>
              <a:rPr lang="en-US" dirty="0"/>
              <a:t>click to add title</a:t>
            </a:r>
          </a:p>
        </p:txBody>
      </p:sp>
    </p:spTree>
    <p:extLst>
      <p:ext uri="{BB962C8B-B14F-4D97-AF65-F5344CB8AC3E}">
        <p14:creationId xmlns:p14="http://schemas.microsoft.com/office/powerpoint/2010/main" val="65879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Header Wide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089067"/>
            <a:ext cx="9144000" cy="4659704"/>
          </a:xfrm>
          <a:prstGeom prst="rect">
            <a:avLst/>
          </a:prstGeom>
        </p:spPr>
        <p:txBody>
          <a:bodyPr anchor="ctr"/>
          <a:lstStyle>
            <a:lvl1pPr marL="0" indent="0" algn="ctr">
              <a:buNone/>
              <a:defRPr sz="14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photo</a:t>
            </a:r>
          </a:p>
        </p:txBody>
      </p:sp>
      <p:sp>
        <p:nvSpPr>
          <p:cNvPr id="9"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
        <p:nvSpPr>
          <p:cNvPr id="13" name="Text Placeholder 12"/>
          <p:cNvSpPr>
            <a:spLocks noGrp="1"/>
          </p:cNvSpPr>
          <p:nvPr>
            <p:ph type="body" sz="quarter" idx="12" hasCustomPrompt="1"/>
          </p:nvPr>
        </p:nvSpPr>
        <p:spPr>
          <a:xfrm>
            <a:off x="592667" y="6387107"/>
            <a:ext cx="7987416" cy="329788"/>
          </a:xfrm>
          <a:prstGeom prst="rect">
            <a:avLst/>
          </a:prstGeom>
        </p:spPr>
        <p:txBody>
          <a:bodyPr vert="horz"/>
          <a:lstStyle>
            <a:lvl1pPr algn="r">
              <a:buFont typeface="Arial"/>
              <a:buNone/>
              <a:defRPr>
                <a:solidFill>
                  <a:srgbClr val="575A5D"/>
                </a:solidFill>
              </a:defRPr>
            </a:lvl1pPr>
            <a:lvl2pPr algn="r">
              <a:buFont typeface="Arial"/>
              <a:buNone/>
              <a:defRPr>
                <a:solidFill>
                  <a:schemeClr val="bg1">
                    <a:lumMod val="50000"/>
                  </a:schemeClr>
                </a:solidFill>
              </a:defRPr>
            </a:lvl2pPr>
            <a:lvl3pPr algn="r">
              <a:buFont typeface="Arial"/>
              <a:buNone/>
              <a:defRPr>
                <a:solidFill>
                  <a:schemeClr val="bg1">
                    <a:lumMod val="50000"/>
                  </a:schemeClr>
                </a:solidFill>
              </a:defRPr>
            </a:lvl3pPr>
            <a:lvl4pPr algn="r">
              <a:buFont typeface="Arial"/>
              <a:buNone/>
              <a:defRPr>
                <a:solidFill>
                  <a:schemeClr val="bg1">
                    <a:lumMod val="50000"/>
                  </a:schemeClr>
                </a:solidFill>
              </a:defRPr>
            </a:lvl4pPr>
            <a:lvl5pPr algn="r">
              <a:buFont typeface="Arial"/>
              <a:buNone/>
              <a:defRPr>
                <a:solidFill>
                  <a:schemeClr val="bg1">
                    <a:lumMod val="50000"/>
                  </a:schemeClr>
                </a:solidFill>
              </a:defRPr>
            </a:lvl5pPr>
          </a:lstStyle>
          <a:p>
            <a:pPr lvl="0"/>
            <a:r>
              <a:rPr lang="en-US" dirty="0"/>
              <a:t>add client name  |  add project name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Bleed Caption">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6172200" cy="6858000"/>
          </a:xfrm>
          <a:prstGeom prst="rect">
            <a:avLst/>
          </a:prstGeom>
        </p:spPr>
        <p:txBody>
          <a:bodyPr vert="horz" anchor="ctr" anchorCtr="0"/>
          <a:lstStyle>
            <a:lvl1pPr marL="0" indent="0" algn="ctr">
              <a:buNone/>
              <a:defRPr sz="1800" baseline="0"/>
            </a:lvl1pPr>
          </a:lstStyle>
          <a:p>
            <a:r>
              <a:rPr lang="en-US" dirty="0"/>
              <a:t>insert photo</a:t>
            </a:r>
          </a:p>
        </p:txBody>
      </p:sp>
      <p:sp>
        <p:nvSpPr>
          <p:cNvPr id="9" name="Content Placeholder 2"/>
          <p:cNvSpPr>
            <a:spLocks noGrp="1"/>
          </p:cNvSpPr>
          <p:nvPr>
            <p:ph idx="11" hasCustomPrompt="1"/>
          </p:nvPr>
        </p:nvSpPr>
        <p:spPr>
          <a:xfrm>
            <a:off x="6366934" y="567267"/>
            <a:ext cx="2387600" cy="5715000"/>
          </a:xfrm>
          <a:prstGeom prst="rect">
            <a:avLst/>
          </a:prstGeom>
        </p:spPr>
        <p:txBody>
          <a:bodyPr anchor="ctr"/>
          <a:lstStyle>
            <a:lvl1pPr marL="0" indent="-192024" algn="l">
              <a:spcBef>
                <a:spcPts val="0"/>
              </a:spcBef>
              <a:spcAft>
                <a:spcPts val="1200"/>
              </a:spcAft>
              <a:buFont typeface="Arial"/>
              <a:buChar char="•"/>
              <a:defRPr sz="1400">
                <a:solidFill>
                  <a:srgbClr val="575A5D"/>
                </a:solidFill>
              </a:defRPr>
            </a:lvl1pPr>
            <a:lvl2pPr>
              <a:buNone/>
              <a:defRPr/>
            </a:lvl2pPr>
            <a:lvl3pPr>
              <a:buNone/>
              <a:defRPr/>
            </a:lvl3pPr>
            <a:lvl4pPr>
              <a:buNone/>
              <a:defRPr/>
            </a:lvl4pPr>
            <a:lvl5pPr>
              <a:buNone/>
              <a:defRPr/>
            </a:lvl5pPr>
          </a:lstStyle>
          <a:p>
            <a:pPr lvl="0"/>
            <a:r>
              <a:rPr lang="en-US" dirty="0"/>
              <a:t>click to add bullets</a:t>
            </a:r>
          </a:p>
        </p:txBody>
      </p:sp>
      <p:pic>
        <p:nvPicPr>
          <p:cNvPr id="10" name="MMC 2014_LOGO-CircleOnly_p604_425c-4C.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
        <p:nvSpPr>
          <p:cNvPr id="5" name="Oval 4"/>
          <p:cNvSpPr/>
          <p:nvPr userDrawn="1"/>
        </p:nvSpPr>
        <p:spPr>
          <a:xfrm>
            <a:off x="653846" y="-344124"/>
            <a:ext cx="1196258" cy="11962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extLst>
      <p:ext uri="{BB962C8B-B14F-4D97-AF65-F5344CB8AC3E}">
        <p14:creationId xmlns:p14="http://schemas.microsoft.com/office/powerpoint/2010/main" val="466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Round Photo">
    <p:spTree>
      <p:nvGrpSpPr>
        <p:cNvPr id="1" name=""/>
        <p:cNvGrpSpPr/>
        <p:nvPr/>
      </p:nvGrpSpPr>
      <p:grpSpPr>
        <a:xfrm>
          <a:off x="0" y="0"/>
          <a:ext cx="0" cy="0"/>
          <a:chOff x="0" y="0"/>
          <a:chExt cx="0" cy="0"/>
        </a:xfrm>
      </p:grpSpPr>
      <p:sp>
        <p:nvSpPr>
          <p:cNvPr id="7" name="Content Placeholder 2"/>
          <p:cNvSpPr>
            <a:spLocks noGrp="1"/>
          </p:cNvSpPr>
          <p:nvPr>
            <p:ph idx="11" hasCustomPrompt="1"/>
          </p:nvPr>
        </p:nvSpPr>
        <p:spPr>
          <a:xfrm>
            <a:off x="474132" y="596899"/>
            <a:ext cx="3429000" cy="5715000"/>
          </a:xfrm>
          <a:prstGeom prst="rect">
            <a:avLst/>
          </a:prstGeom>
        </p:spPr>
        <p:txBody>
          <a:bodyPr anchor="ctr"/>
          <a:lstStyle>
            <a:lvl1pPr marL="285750" indent="-285750" algn="l">
              <a:spcBef>
                <a:spcPts val="0"/>
              </a:spcBef>
              <a:spcAft>
                <a:spcPts val="1200"/>
              </a:spcAft>
              <a:buFont typeface="Arial"/>
              <a:buChar char="•"/>
              <a:defRPr sz="1800">
                <a:solidFill>
                  <a:srgbClr val="575A5D"/>
                </a:solidFill>
              </a:defRPr>
            </a:lvl1pPr>
            <a:lvl2pPr>
              <a:buNone/>
              <a:defRPr/>
            </a:lvl2pPr>
            <a:lvl3pPr>
              <a:buNone/>
              <a:defRPr/>
            </a:lvl3pPr>
            <a:lvl4pPr>
              <a:buNone/>
              <a:defRPr/>
            </a:lvl4pPr>
            <a:lvl5pPr>
              <a:buNone/>
              <a:defRPr/>
            </a:lvl5pPr>
          </a:lstStyle>
          <a:p>
            <a:pPr lvl="0"/>
            <a:r>
              <a:rPr lang="en-US" dirty="0"/>
              <a:t>Click to add text</a:t>
            </a:r>
          </a:p>
        </p:txBody>
      </p:sp>
      <p:sp>
        <p:nvSpPr>
          <p:cNvPr id="9" name="Picture Placeholder 8"/>
          <p:cNvSpPr>
            <a:spLocks noGrp="1"/>
          </p:cNvSpPr>
          <p:nvPr>
            <p:ph type="pic" sz="quarter" idx="12" hasCustomPrompt="1"/>
          </p:nvPr>
        </p:nvSpPr>
        <p:spPr>
          <a:xfrm>
            <a:off x="4419598" y="598254"/>
            <a:ext cx="5709242" cy="5712291"/>
          </a:xfrm>
          <a:prstGeom prst="ellipse">
            <a:avLst/>
          </a:prstGeom>
        </p:spPr>
        <p:txBody>
          <a:bodyPr vert="horz" lIns="0" tIns="0" rIns="0" bIns="0" anchor="ctr" anchorCtr="0"/>
          <a:lstStyle>
            <a:lvl1pPr marL="0" indent="0" algn="ctr">
              <a:spcBef>
                <a:spcPts val="0"/>
              </a:spcBef>
              <a:buNone/>
              <a:defRPr sz="1800"/>
            </a:lvl1pPr>
          </a:lstStyle>
          <a:p>
            <a:r>
              <a:rPr lang="en-US" dirty="0"/>
              <a:t>insert photo</a:t>
            </a:r>
          </a:p>
        </p:txBody>
      </p:sp>
      <p:pic>
        <p:nvPicPr>
          <p:cNvPr id="17" name="MMC 2014_LOGO-CircleOnly_p604_425c-4C.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
        <p:nvSpPr>
          <p:cNvPr id="5" name="Oval 4"/>
          <p:cNvSpPr/>
          <p:nvPr userDrawn="1"/>
        </p:nvSpPr>
        <p:spPr>
          <a:xfrm>
            <a:off x="653846" y="-344124"/>
            <a:ext cx="1196258" cy="11962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extLst>
      <p:ext uri="{BB962C8B-B14F-4D97-AF65-F5344CB8AC3E}">
        <p14:creationId xmlns:p14="http://schemas.microsoft.com/office/powerpoint/2010/main" val="7718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eed Imag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457201" y="6400804"/>
            <a:ext cx="8180334" cy="312589"/>
          </a:xfrm>
          <a:prstGeom prst="rect">
            <a:avLst/>
          </a:prstGeom>
        </p:spPr>
        <p:txBody>
          <a:bodyPr vert="horz"/>
          <a:lstStyle>
            <a:lvl1pPr marL="0" indent="0" algn="r">
              <a:buFontTx/>
              <a:buNone/>
              <a:defRPr sz="1200">
                <a:solidFill>
                  <a:srgbClr val="575A5D"/>
                </a:solidFill>
              </a:defRPr>
            </a:lvl1pPr>
            <a:lvl2pPr marL="457200" indent="0" algn="r">
              <a:buFontTx/>
              <a:buNone/>
              <a:defRPr>
                <a:solidFill>
                  <a:srgbClr val="575A5D"/>
                </a:solidFill>
              </a:defRPr>
            </a:lvl2pPr>
            <a:lvl3pPr marL="914400" indent="0" algn="r">
              <a:buFontTx/>
              <a:buNone/>
              <a:defRPr>
                <a:solidFill>
                  <a:srgbClr val="575A5D"/>
                </a:solidFill>
              </a:defRPr>
            </a:lvl3pPr>
            <a:lvl4pPr marL="1371600" indent="0" algn="r">
              <a:buFontTx/>
              <a:buNone/>
              <a:defRPr>
                <a:solidFill>
                  <a:srgbClr val="575A5D"/>
                </a:solidFill>
              </a:defRPr>
            </a:lvl4pPr>
            <a:lvl5pPr marL="1828800" indent="0" algn="r">
              <a:buFontTx/>
              <a:buNone/>
              <a:defRPr>
                <a:solidFill>
                  <a:srgbClr val="575A5D"/>
                </a:solidFill>
              </a:defRPr>
            </a:lvl5pPr>
          </a:lstStyle>
          <a:p>
            <a:pPr lvl="0"/>
            <a:r>
              <a:rPr lang="en-US" dirty="0"/>
              <a:t>add client name  |  add project name</a:t>
            </a:r>
          </a:p>
        </p:txBody>
      </p:sp>
      <p:sp>
        <p:nvSpPr>
          <p:cNvPr id="4" name="Picture Placeholder 3"/>
          <p:cNvSpPr>
            <a:spLocks noGrp="1"/>
          </p:cNvSpPr>
          <p:nvPr>
            <p:ph type="pic" sz="quarter" idx="11" hasCustomPrompt="1"/>
          </p:nvPr>
        </p:nvSpPr>
        <p:spPr>
          <a:xfrm>
            <a:off x="0" y="0"/>
            <a:ext cx="9144000" cy="6240463"/>
          </a:xfrm>
          <a:prstGeom prst="rect">
            <a:avLst/>
          </a:prstGeom>
        </p:spPr>
        <p:txBody>
          <a:bodyPr vert="horz" anchor="ctr" anchorCtr="0"/>
          <a:lstStyle>
            <a:lvl1pPr marL="0" indent="0" algn="ctr">
              <a:buNone/>
              <a:defRPr sz="1800"/>
            </a:lvl1pPr>
          </a:lstStyle>
          <a:p>
            <a:r>
              <a:rPr lang="en-US" dirty="0"/>
              <a:t>insert photo</a:t>
            </a:r>
          </a:p>
        </p:txBody>
      </p:sp>
      <p:sp>
        <p:nvSpPr>
          <p:cNvPr id="5" name="Oval 4"/>
          <p:cNvSpPr/>
          <p:nvPr userDrawn="1"/>
        </p:nvSpPr>
        <p:spPr>
          <a:xfrm>
            <a:off x="653846" y="-344124"/>
            <a:ext cx="1196258" cy="11962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half" idx="2"/>
          </p:nvPr>
        </p:nvSpPr>
        <p:spPr>
          <a:xfrm>
            <a:off x="736597" y="110427"/>
            <a:ext cx="1032934" cy="626173"/>
          </a:xfrm>
          <a:prstGeom prst="rect">
            <a:avLst/>
          </a:prstGeom>
        </p:spPr>
        <p:txBody>
          <a:bodyPr/>
          <a:lstStyle>
            <a:lvl1pPr marL="0" indent="0">
              <a:buNone/>
              <a:defRPr sz="1200">
                <a:solidFill>
                  <a:srgbClr val="575A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Image Coll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3852333" cy="1633538"/>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9" name="Picture Placeholder 7"/>
          <p:cNvSpPr>
            <a:spLocks noGrp="1"/>
          </p:cNvSpPr>
          <p:nvPr>
            <p:ph type="pic" sz="quarter" idx="11" hasCustomPrompt="1"/>
          </p:nvPr>
        </p:nvSpPr>
        <p:spPr>
          <a:xfrm>
            <a:off x="0" y="1701274"/>
            <a:ext cx="3852333" cy="291306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0" name="Picture Placeholder 7"/>
          <p:cNvSpPr>
            <a:spLocks noGrp="1"/>
          </p:cNvSpPr>
          <p:nvPr>
            <p:ph type="pic" sz="quarter" idx="12" hasCustomPrompt="1"/>
          </p:nvPr>
        </p:nvSpPr>
        <p:spPr>
          <a:xfrm>
            <a:off x="0" y="4673600"/>
            <a:ext cx="3852333" cy="218455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1" name="Picture Placeholder 7"/>
          <p:cNvSpPr>
            <a:spLocks noGrp="1"/>
          </p:cNvSpPr>
          <p:nvPr>
            <p:ph type="pic" sz="quarter" idx="13" hasCustomPrompt="1"/>
          </p:nvPr>
        </p:nvSpPr>
        <p:spPr>
          <a:xfrm>
            <a:off x="3911600" y="0"/>
            <a:ext cx="5232400" cy="3733800"/>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
        <p:nvSpPr>
          <p:cNvPr id="13" name="Text Placeholder 12"/>
          <p:cNvSpPr>
            <a:spLocks noGrp="1"/>
          </p:cNvSpPr>
          <p:nvPr>
            <p:ph type="body" sz="quarter" idx="14" hasCustomPrompt="1"/>
          </p:nvPr>
        </p:nvSpPr>
        <p:spPr>
          <a:xfrm>
            <a:off x="3911600" y="3793597"/>
            <a:ext cx="5232400" cy="820737"/>
          </a:xfrm>
          <a:prstGeom prst="rect">
            <a:avLst/>
          </a:prstGeom>
          <a:solidFill>
            <a:schemeClr val="accent1"/>
          </a:solidFill>
        </p:spPr>
        <p:txBody>
          <a:bodyPr vert="horz" lIns="0" tIns="0" rIns="0" bIns="0" anchor="ctr" anchorCtr="0"/>
          <a:lstStyle>
            <a:lvl1pPr marL="182880" indent="0">
              <a:spcBef>
                <a:spcPts val="0"/>
              </a:spcBef>
              <a:buNone/>
              <a:defRPr sz="2400">
                <a:solidFill>
                  <a:schemeClr val="bg1"/>
                </a:solidFill>
              </a:defRPr>
            </a:lvl1pPr>
            <a:lvl2pPr marL="91440" indent="0">
              <a:spcBef>
                <a:spcPts val="0"/>
              </a:spcBef>
              <a:buNone/>
              <a:defRPr sz="2400"/>
            </a:lvl2pPr>
            <a:lvl3pPr marL="91440" indent="0">
              <a:spcBef>
                <a:spcPts val="0"/>
              </a:spcBef>
              <a:buNone/>
              <a:defRPr sz="2400"/>
            </a:lvl3pPr>
            <a:lvl4pPr marL="91440" indent="0">
              <a:spcBef>
                <a:spcPts val="0"/>
              </a:spcBef>
              <a:buNone/>
              <a:defRPr sz="2400"/>
            </a:lvl4pPr>
            <a:lvl5pPr marL="91440" indent="0">
              <a:spcBef>
                <a:spcPts val="0"/>
              </a:spcBef>
              <a:buNone/>
              <a:defRPr sz="2400"/>
            </a:lvl5pPr>
          </a:lstStyle>
          <a:p>
            <a:pPr lvl="0"/>
            <a:r>
              <a:rPr lang="en-US" dirty="0"/>
              <a:t>click to add text</a:t>
            </a:r>
          </a:p>
        </p:txBody>
      </p:sp>
      <p:sp>
        <p:nvSpPr>
          <p:cNvPr id="14" name="Picture Placeholder 7"/>
          <p:cNvSpPr>
            <a:spLocks noGrp="1"/>
          </p:cNvSpPr>
          <p:nvPr>
            <p:ph type="pic" sz="quarter" idx="15" hasCustomPrompt="1"/>
          </p:nvPr>
        </p:nvSpPr>
        <p:spPr>
          <a:xfrm>
            <a:off x="3911600" y="4664306"/>
            <a:ext cx="5232400" cy="2193694"/>
          </a:xfrm>
          <a:prstGeom prst="rect">
            <a:avLst/>
          </a:prstGeom>
        </p:spPr>
        <p:txBody>
          <a:bodyPr vert="horz" lIns="0" tIns="0" rIns="0" bIns="0" anchor="ctr" anchorCtr="0"/>
          <a:lstStyle>
            <a:lvl1pPr marL="0" indent="0" algn="ctr">
              <a:spcBef>
                <a:spcPts val="0"/>
              </a:spcBef>
              <a:buNone/>
              <a:defRPr sz="1800"/>
            </a:lvl1pPr>
          </a:lstStyle>
          <a:p>
            <a:r>
              <a:rPr lang="en-US" dirty="0"/>
              <a:t>insert photo</a:t>
            </a:r>
          </a:p>
        </p:txBody>
      </p:sp>
    </p:spTree>
    <p:extLst>
      <p:ext uri="{BB962C8B-B14F-4D97-AF65-F5344CB8AC3E}">
        <p14:creationId xmlns:p14="http://schemas.microsoft.com/office/powerpoint/2010/main" val="1522484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78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9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ient Horizontal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2196" y="3123513"/>
            <a:ext cx="4673604" cy="566738"/>
          </a:xfrm>
          <a:prstGeom prst="rect">
            <a:avLst/>
          </a:prstGeom>
        </p:spPr>
        <p:txBody>
          <a:bodyPr anchor="ctr" anchorCtr="0"/>
          <a:lstStyle>
            <a:lvl1pPr algn="l">
              <a:defRPr sz="2000" b="0" baseline="0">
                <a:solidFill>
                  <a:srgbClr val="575A5D"/>
                </a:solidFill>
              </a:defRPr>
            </a:lvl1pPr>
          </a:lstStyle>
          <a:p>
            <a:r>
              <a:rPr lang="en-US" dirty="0"/>
              <a:t>click to enter project name | date</a:t>
            </a:r>
          </a:p>
        </p:txBody>
      </p:sp>
      <p:sp>
        <p:nvSpPr>
          <p:cNvPr id="3" name="Picture Placeholder 2"/>
          <p:cNvSpPr>
            <a:spLocks noGrp="1"/>
          </p:cNvSpPr>
          <p:nvPr>
            <p:ph type="pic" idx="1" hasCustomPrompt="1"/>
          </p:nvPr>
        </p:nvSpPr>
        <p:spPr>
          <a:xfrm>
            <a:off x="795866" y="2960694"/>
            <a:ext cx="2599269" cy="892377"/>
          </a:xfrm>
          <a:prstGeom prst="rect">
            <a:avLst/>
          </a:prstGeom>
        </p:spPr>
        <p:txBody>
          <a:bodyPr anchor="ctr" anchorCtr="1"/>
          <a:lstStyle>
            <a:lvl1pPr marL="0" indent="0" algn="ctr">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client logo</a:t>
            </a:r>
          </a:p>
        </p:txBody>
      </p:sp>
      <p:cxnSp>
        <p:nvCxnSpPr>
          <p:cNvPr id="4" name="Straight Connector 3"/>
          <p:cNvCxnSpPr/>
          <p:nvPr userDrawn="1"/>
        </p:nvCxnSpPr>
        <p:spPr>
          <a:xfrm>
            <a:off x="3555999" y="2921001"/>
            <a:ext cx="0" cy="971763"/>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4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ient Vertical Logo">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632196" y="3094831"/>
            <a:ext cx="4673604" cy="566738"/>
          </a:xfrm>
          <a:prstGeom prst="rect">
            <a:avLst/>
          </a:prstGeom>
        </p:spPr>
        <p:txBody>
          <a:bodyPr anchor="ctr" anchorCtr="0"/>
          <a:lstStyle>
            <a:lvl1pPr algn="l">
              <a:defRPr sz="2000" b="0" baseline="0">
                <a:solidFill>
                  <a:srgbClr val="575A5D"/>
                </a:solidFill>
              </a:defRPr>
            </a:lvl1pPr>
          </a:lstStyle>
          <a:p>
            <a:r>
              <a:rPr lang="en-US" dirty="0"/>
              <a:t>click to enter project name | date</a:t>
            </a:r>
          </a:p>
        </p:txBody>
      </p:sp>
      <p:sp>
        <p:nvSpPr>
          <p:cNvPr id="4" name="Picture Placeholder 2"/>
          <p:cNvSpPr>
            <a:spLocks noGrp="1"/>
          </p:cNvSpPr>
          <p:nvPr>
            <p:ph type="pic" idx="1" hasCustomPrompt="1"/>
          </p:nvPr>
        </p:nvSpPr>
        <p:spPr>
          <a:xfrm>
            <a:off x="1253067" y="2658551"/>
            <a:ext cx="2142068" cy="1464713"/>
          </a:xfrm>
          <a:prstGeom prst="rect">
            <a:avLst/>
          </a:prstGeom>
        </p:spPr>
        <p:txBody>
          <a:bodyPr anchor="ctr" anchorCtr="1"/>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client logo</a:t>
            </a:r>
          </a:p>
        </p:txBody>
      </p:sp>
      <p:cxnSp>
        <p:nvCxnSpPr>
          <p:cNvPr id="5" name="Straight Connector 4"/>
          <p:cNvCxnSpPr/>
          <p:nvPr userDrawn="1"/>
        </p:nvCxnSpPr>
        <p:spPr>
          <a:xfrm>
            <a:off x="3555999" y="2892319"/>
            <a:ext cx="0" cy="971763"/>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73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tr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4129" y="3138618"/>
            <a:ext cx="5334000" cy="538237"/>
          </a:xfrm>
          <a:prstGeom prst="rect">
            <a:avLst/>
          </a:prstGeom>
        </p:spPr>
        <p:txBody>
          <a:bodyPr/>
          <a:lstStyle>
            <a:lvl1pPr algn="l">
              <a:defRPr sz="2800">
                <a:solidFill>
                  <a:schemeClr val="bg1"/>
                </a:solidFill>
              </a:defRPr>
            </a:lvl1pPr>
          </a:lstStyle>
          <a:p>
            <a:r>
              <a:rPr lang="en-US" dirty="0"/>
              <a:t>click to edit</a:t>
            </a:r>
          </a:p>
        </p:txBody>
      </p:sp>
      <p:sp>
        <p:nvSpPr>
          <p:cNvPr id="3" name="Subtitle 2"/>
          <p:cNvSpPr>
            <a:spLocks noGrp="1"/>
          </p:cNvSpPr>
          <p:nvPr>
            <p:ph type="subTitle" idx="1" hasCustomPrompt="1"/>
          </p:nvPr>
        </p:nvSpPr>
        <p:spPr>
          <a:xfrm>
            <a:off x="592666" y="2658320"/>
            <a:ext cx="2133600" cy="1481899"/>
          </a:xfrm>
          <a:prstGeom prst="rect">
            <a:avLst/>
          </a:prstGeom>
        </p:spPr>
        <p:txBody>
          <a:bodyPr anchor="ctr"/>
          <a:lstStyle>
            <a:lvl1pPr marL="0" indent="0" algn="ctr">
              <a:buNone/>
              <a:defRPr sz="4000">
                <a:solidFill>
                  <a:srgbClr val="575A5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248448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081338" y="914398"/>
            <a:ext cx="5334000" cy="5020732"/>
          </a:xfrm>
          <a:prstGeom prst="rect">
            <a:avLst/>
          </a:prstGeom>
        </p:spPr>
        <p:txBody>
          <a:bodyPr vert="horz" anchor="ctr" anchorCtr="0"/>
          <a:lstStyle>
            <a:lvl1pPr marL="0" indent="-347472">
              <a:spcBef>
                <a:spcPts val="0"/>
              </a:spcBef>
              <a:spcAft>
                <a:spcPts val="1200"/>
              </a:spcAft>
              <a:defRPr sz="2800" baseline="0"/>
            </a:lvl1pPr>
            <a:lvl2pPr>
              <a:defRPr sz="2800"/>
            </a:lvl2pPr>
            <a:lvl3pPr>
              <a:defRPr sz="2800"/>
            </a:lvl3pPr>
            <a:lvl4pPr>
              <a:defRPr sz="2800"/>
            </a:lvl4pPr>
            <a:lvl5pPr>
              <a:defRPr sz="2800"/>
            </a:lvl5pPr>
          </a:lstStyle>
          <a:p>
            <a:pPr lvl="0"/>
            <a:r>
              <a:rPr lang="en-US" dirty="0"/>
              <a:t>click to add agenda bullets</a:t>
            </a:r>
          </a:p>
        </p:txBody>
      </p:sp>
      <p:sp>
        <p:nvSpPr>
          <p:cNvPr id="7" name="Text Placeholder 6"/>
          <p:cNvSpPr>
            <a:spLocks noGrp="1"/>
          </p:cNvSpPr>
          <p:nvPr>
            <p:ph type="body" sz="quarter" idx="11" hasCustomPrompt="1"/>
          </p:nvPr>
        </p:nvSpPr>
        <p:spPr>
          <a:xfrm>
            <a:off x="601133" y="2590802"/>
            <a:ext cx="2133600" cy="1668463"/>
          </a:xfrm>
          <a:prstGeom prst="rect">
            <a:avLst/>
          </a:prstGeom>
        </p:spPr>
        <p:txBody>
          <a:bodyPr vert="horz" lIns="0" tIns="0" rIns="0" bIns="0" anchor="ctr" anchorCtr="0"/>
          <a:lstStyle>
            <a:lvl1pPr marL="0" indent="0" algn="ctr">
              <a:spcBef>
                <a:spcPts val="0"/>
              </a:spcBef>
              <a:buNone/>
              <a:defRPr sz="4000"/>
            </a:lvl1pPr>
            <a:lvl2pPr marL="457200" indent="0">
              <a:buNone/>
              <a:defRPr sz="4000"/>
            </a:lvl2pPr>
            <a:lvl3pPr marL="914400" indent="0">
              <a:buNone/>
              <a:defRPr sz="4000"/>
            </a:lvl3pPr>
            <a:lvl4pPr marL="1371600" indent="0">
              <a:buNone/>
              <a:defRPr sz="4000"/>
            </a:lvl4pPr>
            <a:lvl5pPr marL="1828800" indent="0">
              <a:buNone/>
              <a:defRPr sz="4000"/>
            </a:lvl5pPr>
          </a:lstStyle>
          <a:p>
            <a:pPr lvl="0"/>
            <a:r>
              <a:rPr lang="en-US" dirty="0"/>
              <a:t>click to edit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Go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249117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Turquois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57176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Gre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0932" y="2793999"/>
            <a:ext cx="5977467" cy="1126066"/>
          </a:xfrm>
          <a:prstGeom prst="rect">
            <a:avLst/>
          </a:prstGeom>
        </p:spPr>
        <p:txBody>
          <a:bodyPr lIns="0" tIns="0" rIns="0" bIns="0" anchor="ctr" anchorCtr="0"/>
          <a:lstStyle>
            <a:lvl1pPr marL="0" indent="0" algn="ctr">
              <a:spcAft>
                <a:spcPts val="0"/>
              </a:spcAft>
              <a:buFont typeface="Arial"/>
              <a:buNone/>
              <a:defRPr sz="6000">
                <a:solidFill>
                  <a:schemeClr val="bg1"/>
                </a:solidFill>
              </a:defRPr>
            </a:lvl1pPr>
          </a:lstStyle>
          <a:p>
            <a:r>
              <a:rPr lang="en-US" dirty="0"/>
              <a:t>click to edit</a:t>
            </a:r>
          </a:p>
        </p:txBody>
      </p:sp>
    </p:spTree>
    <p:extLst>
      <p:ext uri="{BB962C8B-B14F-4D97-AF65-F5344CB8AC3E}">
        <p14:creationId xmlns:p14="http://schemas.microsoft.com/office/powerpoint/2010/main" val="4273268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MC PPT Cover.jpg"/>
          <p:cNvPicPr>
            <a:picLocks noChangeAspect="1"/>
          </p:cNvPicPr>
          <p:nvPr/>
        </p:nvPicPr>
        <p:blipFill>
          <a:blip r:embed="rId3"/>
          <a:stretch>
            <a:fillRect/>
          </a:stretch>
        </p:blipFill>
        <p:spPr>
          <a:xfrm>
            <a:off x="0" y="0"/>
            <a:ext cx="9144000" cy="6858000"/>
          </a:xfrm>
          <a:prstGeom prst="rect">
            <a:avLst/>
          </a:prstGeom>
        </p:spPr>
      </p:pic>
      <p:pic>
        <p:nvPicPr>
          <p:cNvPr id="2" name="Picture 1" descr="MMC PPT Logo.png"/>
          <p:cNvPicPr>
            <a:picLocks noChangeAspect="1"/>
          </p:cNvPicPr>
          <p:nvPr/>
        </p:nvPicPr>
        <p:blipFill rotWithShape="1">
          <a:blip r:embed="rId4">
            <a:extLst>
              <a:ext uri="{28A0092B-C50C-407E-A947-70E740481C1C}">
                <a14:useLocalDpi xmlns:a14="http://schemas.microsoft.com/office/drawing/2010/main" val="0"/>
              </a:ext>
            </a:extLst>
          </a:blip>
          <a:srcRect l="3283" r="3404"/>
          <a:stretch/>
        </p:blipFill>
        <p:spPr>
          <a:xfrm>
            <a:off x="0" y="2709326"/>
            <a:ext cx="9144000" cy="10642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489" y="6375400"/>
            <a:ext cx="351366" cy="351366"/>
          </a:xfrm>
          <a:prstGeom prst="rect">
            <a:avLst/>
          </a:prstGeom>
        </p:spPr>
      </p:pic>
    </p:spTree>
    <p:extLst>
      <p:ext uri="{BB962C8B-B14F-4D97-AF65-F5344CB8AC3E}">
        <p14:creationId xmlns:p14="http://schemas.microsoft.com/office/powerpoint/2010/main" val="242539886"/>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p:nvSpPr>
        <p:spPr>
          <a:xfrm>
            <a:off x="653846" y="-344124"/>
            <a:ext cx="1196258" cy="11962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MMC 2014_LOGO-CircleOnly_p604_425c-4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1200" kern="1200">
          <a:solidFill>
            <a:srgbClr val="FFFFFF"/>
          </a:solidFill>
          <a:latin typeface="+mj-lt"/>
          <a:ea typeface="+mj-ea"/>
          <a:cs typeface="+mj-cs"/>
        </a:defRPr>
      </a:lvl1pPr>
    </p:titleStyle>
    <p:bodyStyle>
      <a:lvl1pPr marL="342900" indent="-342900" algn="ctr" defTabSz="457200" rtl="0" eaLnBrk="1" latinLnBrk="0" hangingPunct="1">
        <a:spcBef>
          <a:spcPct val="20000"/>
        </a:spcBef>
        <a:buFont typeface="Arial"/>
        <a:buNone/>
        <a:defRPr sz="1200" kern="1200">
          <a:solidFill>
            <a:srgbClr val="FFFFFF"/>
          </a:solidFill>
          <a:latin typeface="+mn-lt"/>
          <a:ea typeface="+mn-ea"/>
          <a:cs typeface="+mn-cs"/>
        </a:defRPr>
      </a:lvl1pPr>
      <a:lvl2pPr marL="742950" indent="-285750" algn="l" defTabSz="457200" rtl="0" eaLnBrk="1" latinLnBrk="0" hangingPunct="1">
        <a:spcBef>
          <a:spcPct val="20000"/>
        </a:spcBef>
        <a:buFont typeface="Arial"/>
        <a:buNone/>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835504"/>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129528"/>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MC 2014_LOGO-CircleOnly_p604_425c-4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8513" y="6373825"/>
            <a:ext cx="347034" cy="34703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606605"/>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p:cNvSpPr txBox="1">
            <a:spLocks/>
          </p:cNvSpPr>
          <p:nvPr/>
        </p:nvSpPr>
        <p:spPr>
          <a:xfrm>
            <a:off x="3852339" y="3086599"/>
            <a:ext cx="2489200" cy="604277"/>
          </a:xfrm>
          <a:prstGeom prst="rect">
            <a:avLst/>
          </a:prstGeom>
        </p:spPr>
        <p:txBody>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dirty="0"/>
              <a:t>thank you : )       </a:t>
            </a:r>
            <a:br>
              <a:rPr lang="en-US" dirty="0"/>
            </a:br>
            <a:br>
              <a:rPr lang="en-US" dirty="0"/>
            </a:br>
            <a:br>
              <a:rPr lang="en-US" dirty="0"/>
            </a:br>
            <a:br>
              <a:rPr lang="en-US" dirty="0"/>
            </a:br>
            <a:br>
              <a:rPr lang="en-US" dirty="0"/>
            </a:br>
            <a:br>
              <a:rPr lang="en-US" dirty="0"/>
            </a:br>
            <a:endParaRPr lang="en-US" dirty="0"/>
          </a:p>
        </p:txBody>
      </p:sp>
      <p:pic>
        <p:nvPicPr>
          <p:cNvPr id="10" name="Picture 9" desc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03" y="3030597"/>
            <a:ext cx="716280" cy="716280"/>
          </a:xfrm>
          <a:prstGeom prst="rect">
            <a:avLst/>
          </a:prstGeom>
        </p:spPr>
      </p:pic>
    </p:spTree>
    <p:extLst>
      <p:ext uri="{BB962C8B-B14F-4D97-AF65-F5344CB8AC3E}">
        <p14:creationId xmlns:p14="http://schemas.microsoft.com/office/powerpoint/2010/main" val="2075589225"/>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MC PPT Logo.png"/>
          <p:cNvPicPr>
            <a:picLocks noChangeAspect="1"/>
          </p:cNvPicPr>
          <p:nvPr/>
        </p:nvPicPr>
        <p:blipFill rotWithShape="1">
          <a:blip r:embed="rId3">
            <a:extLst>
              <a:ext uri="{28A0092B-C50C-407E-A947-70E740481C1C}">
                <a14:useLocalDpi xmlns:a14="http://schemas.microsoft.com/office/drawing/2010/main" val="0"/>
              </a:ext>
            </a:extLst>
          </a:blip>
          <a:srcRect l="3283" r="3404"/>
          <a:stretch/>
        </p:blipFill>
        <p:spPr>
          <a:xfrm>
            <a:off x="0" y="2709326"/>
            <a:ext cx="9144000" cy="1064201"/>
          </a:xfrm>
          <a:prstGeom prst="rect">
            <a:avLst/>
          </a:prstGeom>
        </p:spPr>
      </p:pic>
    </p:spTree>
    <p:extLst>
      <p:ext uri="{BB962C8B-B14F-4D97-AF65-F5344CB8AC3E}">
        <p14:creationId xmlns:p14="http://schemas.microsoft.com/office/powerpoint/2010/main" val="4224624422"/>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MC 2014_LOGO-CircleOnly_p604_425c-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1786968362"/>
      </p:ext>
    </p:extLst>
  </p:cSld>
  <p:clrMap bg1="lt1" tx1="dk1" bg2="lt2" tx2="dk2" accent1="accent1" accent2="accent2" accent3="accent3" accent4="accent4" accent5="accent5" accent6="accent6" hlink="hlink" folHlink="folHlink"/>
  <p:sldLayoutIdLst>
    <p:sldLayoutId id="2147483721" r:id="rId1"/>
    <p:sldLayoutId id="214748375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8"/>
          <p:cNvSpPr/>
          <p:nvPr/>
        </p:nvSpPr>
        <p:spPr>
          <a:xfrm>
            <a:off x="0" y="3085176"/>
            <a:ext cx="9144000" cy="660187"/>
          </a:xfrm>
          <a:prstGeom prst="rect">
            <a:avLst/>
          </a:prstGeom>
          <a:solidFill>
            <a:srgbClr val="595A5C"/>
          </a:solidFill>
          <a:ln w="12700">
            <a:miter lim="400000"/>
          </a:ln>
        </p:spPr>
        <p:txBody>
          <a:bodyPr lIns="0" tIns="0" rIns="0" bIns="0" anchor="ctr"/>
          <a:lstStyle/>
          <a:p>
            <a:pPr lvl="0">
              <a:defRPr sz="2400"/>
            </a:pPr>
            <a:endParaRPr dirty="0">
              <a:latin typeface="Arial"/>
            </a:endParaRPr>
          </a:p>
        </p:txBody>
      </p:sp>
      <p:sp>
        <p:nvSpPr>
          <p:cNvPr id="8" name="Shape 29"/>
          <p:cNvSpPr/>
          <p:nvPr/>
        </p:nvSpPr>
        <p:spPr>
          <a:xfrm>
            <a:off x="465698"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CDC25"/>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4" name="Picture 3"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2699975589"/>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MMC 2014_LOGO-CircleOnly_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468" y="6375400"/>
            <a:ext cx="356613" cy="356613"/>
          </a:xfrm>
          <a:prstGeom prst="rect">
            <a:avLst/>
          </a:prstGeom>
        </p:spPr>
      </p:pic>
      <p:sp>
        <p:nvSpPr>
          <p:cNvPr id="8" name="Shape 29"/>
          <p:cNvSpPr/>
          <p:nvPr/>
        </p:nvSpPr>
        <p:spPr>
          <a:xfrm>
            <a:off x="465698"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E"/>
          </a:solidFill>
          <a:ln w="12700">
            <a:miter lim="400000"/>
          </a:ln>
        </p:spPr>
        <p:txBody>
          <a:bodyPr lIns="0" tIns="0" rIns="0" bIns="0" anchor="ctr"/>
          <a:lstStyle/>
          <a:p>
            <a:pPr lvl="0">
              <a:defRPr sz="2400">
                <a:solidFill>
                  <a:srgbClr val="FFFFFF"/>
                </a:solidFill>
              </a:defRPr>
            </a:pPr>
            <a:endParaRPr dirty="0">
              <a:latin typeface="Arial"/>
            </a:endParaRP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EAD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1D137"/>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5" name="Picture 4" descr="MMC 2014_LOGO-CircleOnly_gr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468" y="6375400"/>
            <a:ext cx="356613" cy="356613"/>
          </a:xfrm>
          <a:prstGeom prst="rect">
            <a:avLst/>
          </a:prstGeom>
        </p:spPr>
      </p:pic>
    </p:spTree>
    <p:extLst>
      <p:ext uri="{BB962C8B-B14F-4D97-AF65-F5344CB8AC3E}">
        <p14:creationId xmlns:p14="http://schemas.microsoft.com/office/powerpoint/2010/main" val="887874172"/>
      </p:ext>
    </p:extLst>
  </p:cSld>
  <p:clrMap bg1="lt1" tx1="dk1" bg2="lt2" tx2="dk2" accent1="accent1" accent2="accent2" accent3="accent3" accent4="accent4" accent5="accent5" accent6="accent6" hlink="hlink" folHlink="folHlink"/>
  <p:sldLayoutIdLst>
    <p:sldLayoutId id="214748372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6A2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09B9E"/>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7" name="Picture 6"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2439129433"/>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555A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hape 29"/>
          <p:cNvSpPr/>
          <p:nvPr/>
        </p:nvSpPr>
        <p:spPr>
          <a:xfrm>
            <a:off x="-1202301" y="2205534"/>
            <a:ext cx="2396133" cy="23961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5356"/>
          </a:solidFill>
          <a:ln w="12700">
            <a:miter lim="400000"/>
          </a:ln>
        </p:spPr>
        <p:txBody>
          <a:bodyPr lIns="0" tIns="0" rIns="0" bIns="0" anchor="ctr"/>
          <a:lstStyle/>
          <a:p>
            <a:pPr lvl="0">
              <a:defRPr sz="2400">
                <a:solidFill>
                  <a:srgbClr val="FFFFFF"/>
                </a:solidFill>
              </a:defRPr>
            </a:pPr>
            <a:endParaRPr dirty="0">
              <a:latin typeface="Arial"/>
            </a:endParaRPr>
          </a:p>
        </p:txBody>
      </p:sp>
      <p:pic>
        <p:nvPicPr>
          <p:cNvPr id="5" name="Picture 4" descr="MMC 2014_LOGO-CircleOnly_p604_425c-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extLst>
      <p:ext uri="{BB962C8B-B14F-4D97-AF65-F5344CB8AC3E}">
        <p14:creationId xmlns:p14="http://schemas.microsoft.com/office/powerpoint/2010/main" val="3938872254"/>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MMC 2014_LOGO-CircleOnly_p604_425c-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715" y="6375400"/>
            <a:ext cx="351366" cy="351366"/>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722" r:id="rId2"/>
    <p:sldLayoutId id="2147483663" r:id="rId3"/>
  </p:sldLayoutIdLst>
  <p:txStyles>
    <p:titleStyle>
      <a:lvl1pPr marL="0" algn="ctr" defTabSz="4572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8.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0.xml"/><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0.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0.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0.xml"/><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cantunsee.space/" TargetMode="Externa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the wild west</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571307" y="5075339"/>
            <a:ext cx="8001386" cy="139694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rgbClr val="ECDC31"/>
                </a:solidFill>
              </a:rPr>
              <a:t>Then mobile truly happened. </a:t>
            </a:r>
            <a:br>
              <a:rPr lang="en-US" b="1" dirty="0">
                <a:solidFill>
                  <a:srgbClr val="ECDC31"/>
                </a:solidFill>
              </a:rPr>
            </a:br>
            <a:r>
              <a:rPr lang="en-US" sz="2000" dirty="0">
                <a:solidFill>
                  <a:schemeClr val="accent2"/>
                </a:solidFill>
              </a:rPr>
              <a:t>Faster cell networks, more powerful phones and mobile devices. But mobile design was still separate. Even separate subdomains, sites, apps and experiences.</a:t>
            </a:r>
          </a:p>
        </p:txBody>
      </p:sp>
      <p:pic>
        <p:nvPicPr>
          <p:cNvPr id="4" name="Picture 3">
            <a:extLst>
              <a:ext uri="{FF2B5EF4-FFF2-40B4-BE49-F238E27FC236}">
                <a16:creationId xmlns:a16="http://schemas.microsoft.com/office/drawing/2014/main" id="{3FD194BD-DFCA-42DA-A566-D99E2F8F3450}"/>
              </a:ext>
            </a:extLst>
          </p:cNvPr>
          <p:cNvPicPr>
            <a:picLocks noChangeAspect="1"/>
          </p:cNvPicPr>
          <p:nvPr/>
        </p:nvPicPr>
        <p:blipFill>
          <a:blip r:embed="rId2"/>
          <a:stretch>
            <a:fillRect/>
          </a:stretch>
        </p:blipFill>
        <p:spPr>
          <a:xfrm>
            <a:off x="687897" y="1178961"/>
            <a:ext cx="4315223" cy="2847756"/>
          </a:xfrm>
          <a:prstGeom prst="rect">
            <a:avLst/>
          </a:prstGeom>
        </p:spPr>
      </p:pic>
      <p:pic>
        <p:nvPicPr>
          <p:cNvPr id="3074" name="Picture 2" descr="Image result for first android phone">
            <a:extLst>
              <a:ext uri="{FF2B5EF4-FFF2-40B4-BE49-F238E27FC236}">
                <a16:creationId xmlns:a16="http://schemas.microsoft.com/office/drawing/2014/main" id="{90ECC0F6-1931-4C15-B58F-9CB7B9DFF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089" y="1852102"/>
            <a:ext cx="3959604" cy="296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3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Fluid layouts</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499573" y="5092117"/>
            <a:ext cx="8144854" cy="139694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dirty="0">
                <a:solidFill>
                  <a:schemeClr val="accent2"/>
                </a:solidFill>
              </a:rPr>
              <a:t>Breakpoints were everywhere. </a:t>
            </a:r>
            <a:r>
              <a:rPr lang="en-US" b="1" dirty="0">
                <a:solidFill>
                  <a:srgbClr val="ECDC31"/>
                </a:solidFill>
              </a:rPr>
              <a:t>Fluid layouts are better.</a:t>
            </a:r>
            <a:r>
              <a:rPr lang="en-US" b="1" dirty="0">
                <a:solidFill>
                  <a:schemeClr val="accent2"/>
                </a:solidFill>
              </a:rPr>
              <a:t> </a:t>
            </a:r>
            <a:r>
              <a:rPr lang="en-US" dirty="0">
                <a:solidFill>
                  <a:schemeClr val="accent2"/>
                </a:solidFill>
              </a:rPr>
              <a:t>Expand, contract, fill, shrink or grow for any device, not just a list of certain devices.</a:t>
            </a:r>
          </a:p>
        </p:txBody>
      </p:sp>
      <p:pic>
        <p:nvPicPr>
          <p:cNvPr id="7170" name="Picture 2" descr="Animal Welfare Web">
            <a:extLst>
              <a:ext uri="{FF2B5EF4-FFF2-40B4-BE49-F238E27FC236}">
                <a16:creationId xmlns:a16="http://schemas.microsoft.com/office/drawing/2014/main" id="{3D816791-932B-4047-90ED-8A549DBEA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69" y="1351013"/>
            <a:ext cx="6816868" cy="344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2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mobile first?</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216760" y="1254773"/>
            <a:ext cx="8589969" cy="3842418"/>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But does mobile really need to be </a:t>
            </a:r>
            <a:r>
              <a:rPr lang="en-US" b="1" dirty="0">
                <a:solidFill>
                  <a:srgbClr val="ECDC31"/>
                </a:solidFill>
              </a:rPr>
              <a:t>FIRST?</a:t>
            </a:r>
          </a:p>
          <a:p>
            <a:pPr indent="0">
              <a:buFont typeface="Arial"/>
              <a:buNone/>
            </a:pPr>
            <a:endParaRPr lang="en-US" dirty="0">
              <a:solidFill>
                <a:schemeClr val="accent2"/>
              </a:solidFill>
            </a:endParaRPr>
          </a:p>
          <a:p>
            <a:pPr indent="0">
              <a:buFont typeface="Arial"/>
              <a:buNone/>
            </a:pPr>
            <a:endParaRPr lang="en-US" b="1" dirty="0">
              <a:solidFill>
                <a:schemeClr val="accent2"/>
              </a:solidFill>
            </a:endParaRPr>
          </a:p>
          <a:p>
            <a:pPr indent="0">
              <a:buFont typeface="Arial"/>
              <a:buNone/>
            </a:pPr>
            <a:endParaRPr lang="en-US" b="1" dirty="0">
              <a:solidFill>
                <a:schemeClr val="accent2"/>
              </a:solidFill>
            </a:endParaRPr>
          </a:p>
          <a:p>
            <a:pPr indent="0">
              <a:buFont typeface="Arial"/>
              <a:buNone/>
            </a:pPr>
            <a:endParaRPr lang="en-US" b="1" dirty="0">
              <a:solidFill>
                <a:schemeClr val="accent2"/>
              </a:solidFill>
            </a:endParaRPr>
          </a:p>
          <a:p>
            <a:pPr indent="0">
              <a:buFont typeface="Arial"/>
              <a:buNone/>
            </a:pPr>
            <a:endParaRPr lang="en-US" b="1" dirty="0">
              <a:solidFill>
                <a:schemeClr val="accent2"/>
              </a:solidFill>
            </a:endParaRPr>
          </a:p>
          <a:p>
            <a:pPr indent="0">
              <a:buFont typeface="Arial"/>
              <a:buNone/>
            </a:pPr>
            <a:endParaRPr lang="en-US" b="1" dirty="0">
              <a:solidFill>
                <a:schemeClr val="accent2"/>
              </a:solidFill>
            </a:endParaRPr>
          </a:p>
          <a:p>
            <a:pPr indent="0">
              <a:buFont typeface="Arial"/>
              <a:buNone/>
            </a:pPr>
            <a:endParaRPr lang="en-US" b="1" dirty="0">
              <a:solidFill>
                <a:schemeClr val="accent2"/>
              </a:solidFill>
            </a:endParaRPr>
          </a:p>
          <a:p>
            <a:pPr indent="0">
              <a:buFont typeface="Arial"/>
              <a:buNone/>
            </a:pPr>
            <a:endParaRPr lang="en-US" b="1" dirty="0">
              <a:solidFill>
                <a:schemeClr val="accent2"/>
              </a:solidFill>
            </a:endParaRPr>
          </a:p>
          <a:p>
            <a:pPr indent="0">
              <a:buFont typeface="Arial"/>
              <a:buNone/>
            </a:pPr>
            <a:endParaRPr lang="en-US" b="1" dirty="0">
              <a:solidFill>
                <a:schemeClr val="accent2"/>
              </a:solidFill>
            </a:endParaRPr>
          </a:p>
          <a:p>
            <a:pPr indent="0">
              <a:buFont typeface="Arial"/>
              <a:buNone/>
            </a:pPr>
            <a:r>
              <a:rPr lang="en-US" b="1" dirty="0">
                <a:solidFill>
                  <a:srgbClr val="ECDC31"/>
                </a:solidFill>
              </a:rPr>
              <a:t>It’s a buzz word. </a:t>
            </a:r>
          </a:p>
        </p:txBody>
      </p:sp>
      <p:pic>
        <p:nvPicPr>
          <p:cNvPr id="8196" name="Picture 4" descr="Image result for buzz lightyear">
            <a:extLst>
              <a:ext uri="{FF2B5EF4-FFF2-40B4-BE49-F238E27FC236}">
                <a16:creationId xmlns:a16="http://schemas.microsoft.com/office/drawing/2014/main" id="{7C36A1CD-010F-4041-AE5C-215BB724E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19" y="2024067"/>
            <a:ext cx="5931016" cy="333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7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to mobile and beyond</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216760" y="1249700"/>
            <a:ext cx="8589969" cy="990161"/>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I get it. I do. </a:t>
            </a:r>
            <a:r>
              <a:rPr lang="en-US" b="1" dirty="0">
                <a:solidFill>
                  <a:srgbClr val="ECDC31"/>
                </a:solidFill>
              </a:rPr>
              <a:t>Mobile is important.</a:t>
            </a:r>
            <a:r>
              <a:rPr lang="en-US" b="1" dirty="0">
                <a:solidFill>
                  <a:schemeClr val="accent2"/>
                </a:solidFill>
              </a:rPr>
              <a:t> </a:t>
            </a:r>
            <a:r>
              <a:rPr lang="en-US" dirty="0">
                <a:solidFill>
                  <a:schemeClr val="accent2"/>
                </a:solidFill>
              </a:rPr>
              <a:t>But if all we do is put </a:t>
            </a:r>
            <a:r>
              <a:rPr lang="en-US" b="1" dirty="0">
                <a:solidFill>
                  <a:schemeClr val="accent2"/>
                </a:solidFill>
              </a:rPr>
              <a:t>mobile first</a:t>
            </a:r>
            <a:r>
              <a:rPr lang="en-US" dirty="0">
                <a:solidFill>
                  <a:schemeClr val="accent2"/>
                </a:solidFill>
              </a:rPr>
              <a:t>, that means </a:t>
            </a:r>
            <a:r>
              <a:rPr lang="en-US" b="1" dirty="0">
                <a:solidFill>
                  <a:schemeClr val="accent2"/>
                </a:solidFill>
              </a:rPr>
              <a:t>desktop is last</a:t>
            </a:r>
            <a:r>
              <a:rPr lang="en-US" dirty="0">
                <a:solidFill>
                  <a:schemeClr val="accent2"/>
                </a:solidFill>
              </a:rPr>
              <a:t>.</a:t>
            </a:r>
          </a:p>
        </p:txBody>
      </p:sp>
      <p:pic>
        <p:nvPicPr>
          <p:cNvPr id="5122" name="Picture 2" descr="Image result for uno reverse card">
            <a:extLst>
              <a:ext uri="{FF2B5EF4-FFF2-40B4-BE49-F238E27FC236}">
                <a16:creationId xmlns:a16="http://schemas.microsoft.com/office/drawing/2014/main" id="{AA28D94F-0044-45F8-A477-FEFC5FAC5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94" y="2558818"/>
            <a:ext cx="2362200"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B60CAB-E278-4C25-BE22-AD9DBB876DAD}"/>
              </a:ext>
            </a:extLst>
          </p:cNvPr>
          <p:cNvSpPr/>
          <p:nvPr/>
        </p:nvSpPr>
        <p:spPr>
          <a:xfrm>
            <a:off x="3240634" y="2417633"/>
            <a:ext cx="5608040" cy="3416320"/>
          </a:xfrm>
          <a:prstGeom prst="rect">
            <a:avLst/>
          </a:prstGeom>
        </p:spPr>
        <p:txBody>
          <a:bodyPr wrap="square">
            <a:spAutoFit/>
          </a:bodyPr>
          <a:lstStyle/>
          <a:p>
            <a:pPr indent="0">
              <a:buFont typeface="Arial"/>
              <a:buNone/>
            </a:pPr>
            <a:endParaRPr lang="en-US" sz="2400" dirty="0">
              <a:solidFill>
                <a:schemeClr val="accent2"/>
              </a:solidFill>
            </a:endParaRPr>
          </a:p>
          <a:p>
            <a:pPr indent="0">
              <a:buFont typeface="Arial"/>
              <a:buNone/>
            </a:pPr>
            <a:r>
              <a:rPr lang="en-US" sz="2400" b="1" dirty="0">
                <a:solidFill>
                  <a:schemeClr val="accent2"/>
                </a:solidFill>
              </a:rPr>
              <a:t>And we’re left with the reverse of the old situation:</a:t>
            </a:r>
            <a:br>
              <a:rPr lang="en-US" sz="2400" b="1" dirty="0">
                <a:solidFill>
                  <a:schemeClr val="accent2"/>
                </a:solidFill>
              </a:rPr>
            </a:br>
            <a:endParaRPr lang="en-US" sz="2400" b="1" dirty="0">
              <a:solidFill>
                <a:schemeClr val="accent2"/>
              </a:solidFill>
            </a:endParaRPr>
          </a:p>
          <a:p>
            <a:pPr marL="342900" indent="-342900">
              <a:buFont typeface="Arial" panose="020B0604020202020204" pitchFamily="34" charset="0"/>
              <a:buChar char="•"/>
            </a:pPr>
            <a:r>
              <a:rPr lang="en-US" sz="2400" dirty="0">
                <a:solidFill>
                  <a:schemeClr val="accent2"/>
                </a:solidFill>
              </a:rPr>
              <a:t>Desktop works great but mobile is </a:t>
            </a:r>
            <a:br>
              <a:rPr lang="en-US" sz="2400" dirty="0">
                <a:solidFill>
                  <a:schemeClr val="accent2"/>
                </a:solidFill>
              </a:rPr>
            </a:br>
            <a:r>
              <a:rPr lang="en-US" sz="2400" dirty="0">
                <a:solidFill>
                  <a:schemeClr val="accent2"/>
                </a:solidFill>
              </a:rPr>
              <a:t>an afterthought and feels a bit off.</a:t>
            </a:r>
          </a:p>
          <a:p>
            <a:pPr marL="342900" indent="-342900">
              <a:buFont typeface="Arial" panose="020B0604020202020204" pitchFamily="34" charset="0"/>
              <a:buChar char="•"/>
            </a:pPr>
            <a:endParaRPr lang="en-US" sz="2400" dirty="0">
              <a:solidFill>
                <a:schemeClr val="accent2"/>
              </a:solidFill>
            </a:endParaRPr>
          </a:p>
          <a:p>
            <a:pPr marL="342900" indent="-342900">
              <a:buFont typeface="Arial" panose="020B0604020202020204" pitchFamily="34" charset="0"/>
              <a:buChar char="•"/>
            </a:pPr>
            <a:r>
              <a:rPr lang="en-US" sz="2400" dirty="0">
                <a:solidFill>
                  <a:schemeClr val="accent2"/>
                </a:solidFill>
              </a:rPr>
              <a:t>Now mobile is great, but desktop is the afterthought and is awkward.</a:t>
            </a:r>
          </a:p>
        </p:txBody>
      </p:sp>
    </p:spTree>
    <p:extLst>
      <p:ext uri="{BB962C8B-B14F-4D97-AF65-F5344CB8AC3E}">
        <p14:creationId xmlns:p14="http://schemas.microsoft.com/office/powerpoint/2010/main" val="304771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D8E3A7-0C94-4A5B-8B81-F5188755A699}"/>
              </a:ext>
            </a:extLst>
          </p:cNvPr>
          <p:cNvSpPr>
            <a:spLocks noGrp="1"/>
          </p:cNvSpPr>
          <p:nvPr>
            <p:ph type="body" sz="quarter" idx="14"/>
          </p:nvPr>
        </p:nvSpPr>
        <p:spPr/>
        <p:txBody>
          <a:bodyPr/>
          <a:lstStyle/>
          <a:p>
            <a:r>
              <a:rPr lang="en-US" dirty="0">
                <a:solidFill>
                  <a:schemeClr val="accent2"/>
                </a:solidFill>
              </a:rPr>
              <a:t>Design for the entire </a:t>
            </a:r>
            <a:r>
              <a:rPr lang="en-US" b="1" dirty="0">
                <a:solidFill>
                  <a:schemeClr val="accent2"/>
                </a:solidFill>
              </a:rPr>
              <a:t>web</a:t>
            </a:r>
            <a:r>
              <a:rPr lang="en-US" dirty="0">
                <a:solidFill>
                  <a:schemeClr val="accent2"/>
                </a:solidFill>
              </a:rPr>
              <a:t> </a:t>
            </a:r>
            <a:r>
              <a:rPr lang="en-US" b="1" dirty="0">
                <a:solidFill>
                  <a:schemeClr val="accent2"/>
                </a:solidFill>
              </a:rPr>
              <a:t>experience</a:t>
            </a:r>
            <a:r>
              <a:rPr lang="en-US" dirty="0">
                <a:solidFill>
                  <a:schemeClr val="accent2"/>
                </a:solidFill>
              </a:rPr>
              <a:t>, not each device.</a:t>
            </a:r>
          </a:p>
        </p:txBody>
      </p:sp>
      <p:pic>
        <p:nvPicPr>
          <p:cNvPr id="8" name="Picture Placeholder 7">
            <a:extLst>
              <a:ext uri="{FF2B5EF4-FFF2-40B4-BE49-F238E27FC236}">
                <a16:creationId xmlns:a16="http://schemas.microsoft.com/office/drawing/2014/main" id="{1D180C18-619B-49EC-9204-024D763D9E10}"/>
              </a:ext>
            </a:extLst>
          </p:cNvPr>
          <p:cNvPicPr>
            <a:picLocks noGrp="1" noChangeAspect="1"/>
          </p:cNvPicPr>
          <p:nvPr>
            <p:ph type="pic" sz="quarter" idx="10"/>
          </p:nvPr>
        </p:nvPicPr>
        <p:blipFill>
          <a:blip r:embed="rId2"/>
          <a:srcRect t="15126" b="15126"/>
          <a:stretch>
            <a:fillRect/>
          </a:stretch>
        </p:blipFill>
        <p:spPr/>
      </p:pic>
      <p:pic>
        <p:nvPicPr>
          <p:cNvPr id="11" name="Picture Placeholder 10">
            <a:extLst>
              <a:ext uri="{FF2B5EF4-FFF2-40B4-BE49-F238E27FC236}">
                <a16:creationId xmlns:a16="http://schemas.microsoft.com/office/drawing/2014/main" id="{18F8E7F9-34BB-44C9-B1A5-A73217A95387}"/>
              </a:ext>
            </a:extLst>
          </p:cNvPr>
          <p:cNvPicPr>
            <a:picLocks noGrp="1" noChangeAspect="1"/>
          </p:cNvPicPr>
          <p:nvPr>
            <p:ph type="pic" sz="quarter" idx="11"/>
          </p:nvPr>
        </p:nvPicPr>
        <p:blipFill>
          <a:blip r:embed="rId3"/>
          <a:srcRect l="5956" r="5956"/>
          <a:stretch>
            <a:fillRect/>
          </a:stretch>
        </p:blipFill>
        <p:spPr/>
      </p:pic>
      <p:pic>
        <p:nvPicPr>
          <p:cNvPr id="15" name="Picture Placeholder 14">
            <a:extLst>
              <a:ext uri="{FF2B5EF4-FFF2-40B4-BE49-F238E27FC236}">
                <a16:creationId xmlns:a16="http://schemas.microsoft.com/office/drawing/2014/main" id="{3022DC7A-E58F-454A-A61C-945028106ECA}"/>
              </a:ext>
            </a:extLst>
          </p:cNvPr>
          <p:cNvPicPr>
            <a:picLocks noGrp="1" noChangeAspect="1"/>
          </p:cNvPicPr>
          <p:nvPr>
            <p:ph type="pic" sz="quarter" idx="12"/>
          </p:nvPr>
        </p:nvPicPr>
        <p:blipFill>
          <a:blip r:embed="rId4"/>
          <a:srcRect t="7437" b="7437"/>
          <a:stretch>
            <a:fillRect/>
          </a:stretch>
        </p:blipFill>
        <p:spPr/>
      </p:pic>
      <p:pic>
        <p:nvPicPr>
          <p:cNvPr id="22" name="Picture Placeholder 21">
            <a:extLst>
              <a:ext uri="{FF2B5EF4-FFF2-40B4-BE49-F238E27FC236}">
                <a16:creationId xmlns:a16="http://schemas.microsoft.com/office/drawing/2014/main" id="{27733665-3DBE-47BF-86FE-7ABDAEA55C67}"/>
              </a:ext>
            </a:extLst>
          </p:cNvPr>
          <p:cNvPicPr>
            <a:picLocks noGrp="1" noChangeAspect="1"/>
          </p:cNvPicPr>
          <p:nvPr>
            <p:ph type="pic" sz="quarter" idx="15"/>
          </p:nvPr>
        </p:nvPicPr>
        <p:blipFill>
          <a:blip r:embed="rId5"/>
          <a:srcRect t="18522" b="18522"/>
          <a:stretch>
            <a:fillRect/>
          </a:stretch>
        </p:blipFill>
        <p:spPr/>
      </p:pic>
      <p:pic>
        <p:nvPicPr>
          <p:cNvPr id="19" name="Picture Placeholder 18">
            <a:extLst>
              <a:ext uri="{FF2B5EF4-FFF2-40B4-BE49-F238E27FC236}">
                <a16:creationId xmlns:a16="http://schemas.microsoft.com/office/drawing/2014/main" id="{466C0D2A-BF8C-4FA5-9B66-DCDB99FF42F8}"/>
              </a:ext>
            </a:extLst>
          </p:cNvPr>
          <p:cNvPicPr>
            <a:picLocks noGrp="1" noChangeAspect="1"/>
          </p:cNvPicPr>
          <p:nvPr>
            <p:ph type="pic" sz="quarter" idx="13"/>
          </p:nvPr>
        </p:nvPicPr>
        <p:blipFill>
          <a:blip r:embed="rId6"/>
          <a:srcRect l="3334" r="3334"/>
          <a:stretch>
            <a:fillRect/>
          </a:stretch>
        </p:blipFill>
        <p:spPr/>
      </p:pic>
    </p:spTree>
    <p:extLst>
      <p:ext uri="{BB962C8B-B14F-4D97-AF65-F5344CB8AC3E}">
        <p14:creationId xmlns:p14="http://schemas.microsoft.com/office/powerpoint/2010/main" val="372648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lstStyle/>
          <a:p>
            <a:r>
              <a:rPr lang="en-US" dirty="0"/>
              <a:t>an</a:t>
            </a:r>
            <a:r>
              <a:rPr lang="en-US" b="1" dirty="0"/>
              <a:t> ideal</a:t>
            </a:r>
            <a:r>
              <a:rPr lang="en-US" dirty="0"/>
              <a:t> world</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4873198"/>
            <a:ext cx="8589969" cy="130326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There’s not always the time or budget to pull off all of the thinking, planning, designing and programming necessary for a perfect web experience. </a:t>
            </a:r>
            <a:r>
              <a:rPr lang="en-US" b="1" dirty="0">
                <a:solidFill>
                  <a:srgbClr val="ECDC31"/>
                </a:solidFill>
              </a:rPr>
              <a:t>But, we’ll make compounding gains with each new project.</a:t>
            </a:r>
          </a:p>
        </p:txBody>
      </p:sp>
      <p:pic>
        <p:nvPicPr>
          <p:cNvPr id="3076" name="Picture 4" descr="Image result for quality triangle">
            <a:extLst>
              <a:ext uri="{FF2B5EF4-FFF2-40B4-BE49-F238E27FC236}">
                <a16:creationId xmlns:a16="http://schemas.microsoft.com/office/drawing/2014/main" id="{AC998E08-4127-4AE0-AF04-F3B3A0CF0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37" y="1111610"/>
            <a:ext cx="4659544" cy="349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9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groundwork</a:t>
            </a:r>
          </a:p>
        </p:txBody>
      </p:sp>
    </p:spTree>
    <p:extLst>
      <p:ext uri="{BB962C8B-B14F-4D97-AF65-F5344CB8AC3E}">
        <p14:creationId xmlns:p14="http://schemas.microsoft.com/office/powerpoint/2010/main" val="1552986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lstStyle/>
          <a:p>
            <a:r>
              <a:rPr lang="en-US" dirty="0"/>
              <a:t>get the brain’s </a:t>
            </a:r>
            <a:r>
              <a:rPr lang="en-US" b="1" dirty="0"/>
              <a:t>attention</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https://www.smashingmagazine.com/2019/01/grabbing-visual-attention-with-the-visual-cortex/</a:t>
            </a:r>
          </a:p>
        </p:txBody>
      </p:sp>
      <p:pic>
        <p:nvPicPr>
          <p:cNvPr id="10242" name="Picture 2" descr="An image of fifteen short lines with one that stands out because it is oriented differently">
            <a:extLst>
              <a:ext uri="{FF2B5EF4-FFF2-40B4-BE49-F238E27FC236}">
                <a16:creationId xmlns:a16="http://schemas.microsoft.com/office/drawing/2014/main" id="{97AC863E-8455-4C3C-9D93-6E031D15C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76" y="2074769"/>
            <a:ext cx="3148760" cy="235369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8">
            <a:extLst>
              <a:ext uri="{FF2B5EF4-FFF2-40B4-BE49-F238E27FC236}">
                <a16:creationId xmlns:a16="http://schemas.microsoft.com/office/drawing/2014/main" id="{27213922-E8B1-4391-BC2C-3B44F3695CC2}"/>
              </a:ext>
            </a:extLst>
          </p:cNvPr>
          <p:cNvSpPr txBox="1">
            <a:spLocks/>
          </p:cNvSpPr>
          <p:nvPr/>
        </p:nvSpPr>
        <p:spPr>
          <a:xfrm>
            <a:off x="720099" y="4422443"/>
            <a:ext cx="2157325" cy="50632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b="1" dirty="0">
                <a:solidFill>
                  <a:srgbClr val="ECDC31"/>
                </a:solidFill>
              </a:rPr>
              <a:t>Orientation</a:t>
            </a:r>
          </a:p>
        </p:txBody>
      </p:sp>
      <p:pic>
        <p:nvPicPr>
          <p:cNvPr id="10244" name="Picture 4" descr="An image of twelve circles with one larger than the rest">
            <a:extLst>
              <a:ext uri="{FF2B5EF4-FFF2-40B4-BE49-F238E27FC236}">
                <a16:creationId xmlns:a16="http://schemas.microsoft.com/office/drawing/2014/main" id="{572512A1-6B6D-464C-B9E7-161EF1B56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732" y="2400335"/>
            <a:ext cx="3148760" cy="234582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8">
            <a:extLst>
              <a:ext uri="{FF2B5EF4-FFF2-40B4-BE49-F238E27FC236}">
                <a16:creationId xmlns:a16="http://schemas.microsoft.com/office/drawing/2014/main" id="{E5EBF071-D6D8-477C-9335-350EB6BADD0C}"/>
              </a:ext>
            </a:extLst>
          </p:cNvPr>
          <p:cNvSpPr txBox="1">
            <a:spLocks/>
          </p:cNvSpPr>
          <p:nvPr/>
        </p:nvSpPr>
        <p:spPr>
          <a:xfrm>
            <a:off x="3560449" y="4442507"/>
            <a:ext cx="2157325" cy="50632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b="1" dirty="0">
                <a:solidFill>
                  <a:srgbClr val="ECDC31"/>
                </a:solidFill>
              </a:rPr>
              <a:t>Size &amp; Shape</a:t>
            </a:r>
          </a:p>
        </p:txBody>
      </p:sp>
      <p:pic>
        <p:nvPicPr>
          <p:cNvPr id="10246" name="Picture 6" descr="An image of thirteen black circles with one of them shown in red">
            <a:extLst>
              <a:ext uri="{FF2B5EF4-FFF2-40B4-BE49-F238E27FC236}">
                <a16:creationId xmlns:a16="http://schemas.microsoft.com/office/drawing/2014/main" id="{BCEF996B-A41E-4FE3-9EA4-B696EA651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652" y="2849723"/>
            <a:ext cx="2570397" cy="1375163"/>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8">
            <a:extLst>
              <a:ext uri="{FF2B5EF4-FFF2-40B4-BE49-F238E27FC236}">
                <a16:creationId xmlns:a16="http://schemas.microsoft.com/office/drawing/2014/main" id="{C0D067B9-1AB0-4ABB-8393-73FA17FC7D22}"/>
              </a:ext>
            </a:extLst>
          </p:cNvPr>
          <p:cNvSpPr txBox="1">
            <a:spLocks/>
          </p:cNvSpPr>
          <p:nvPr/>
        </p:nvSpPr>
        <p:spPr>
          <a:xfrm>
            <a:off x="6389803" y="4422443"/>
            <a:ext cx="1961205" cy="50632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b="1" dirty="0">
                <a:solidFill>
                  <a:srgbClr val="ECDC31"/>
                </a:solidFill>
              </a:rPr>
              <a:t>Color</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6228855"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Make things stand out </a:t>
            </a:r>
            <a:r>
              <a:rPr lang="en-US" b="1" dirty="0">
                <a:solidFill>
                  <a:srgbClr val="ECDC31"/>
                </a:solidFill>
              </a:rPr>
              <a:t>naturally</a:t>
            </a:r>
            <a:r>
              <a:rPr lang="en-US" dirty="0">
                <a:solidFill>
                  <a:schemeClr val="accent2"/>
                </a:solidFill>
              </a:rPr>
              <a:t>. Not with annoying or overcomplicated gimmicks.</a:t>
            </a:r>
          </a:p>
        </p:txBody>
      </p:sp>
      <p:sp>
        <p:nvSpPr>
          <p:cNvPr id="21" name="Content Placeholder 8">
            <a:extLst>
              <a:ext uri="{FF2B5EF4-FFF2-40B4-BE49-F238E27FC236}">
                <a16:creationId xmlns:a16="http://schemas.microsoft.com/office/drawing/2014/main" id="{5FEA90A0-43BF-451C-95FC-0256F9249C32}"/>
              </a:ext>
            </a:extLst>
          </p:cNvPr>
          <p:cNvSpPr txBox="1">
            <a:spLocks/>
          </p:cNvSpPr>
          <p:nvPr/>
        </p:nvSpPr>
        <p:spPr>
          <a:xfrm>
            <a:off x="160947" y="5419693"/>
            <a:ext cx="7590481"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Also </a:t>
            </a:r>
            <a:r>
              <a:rPr lang="en-US" b="1" dirty="0">
                <a:solidFill>
                  <a:schemeClr val="accent2"/>
                </a:solidFill>
              </a:rPr>
              <a:t>movement</a:t>
            </a:r>
            <a:r>
              <a:rPr lang="en-US" dirty="0">
                <a:solidFill>
                  <a:schemeClr val="accent2"/>
                </a:solidFill>
              </a:rPr>
              <a:t>. Think simple motion, hovers, and micro-interactions to improve the </a:t>
            </a:r>
            <a:r>
              <a:rPr lang="en-US" b="1" dirty="0">
                <a:solidFill>
                  <a:schemeClr val="accent2"/>
                </a:solidFill>
              </a:rPr>
              <a:t>experience.</a:t>
            </a:r>
            <a:endParaRPr lang="en-US" dirty="0">
              <a:solidFill>
                <a:schemeClr val="accent2"/>
              </a:solidFill>
            </a:endParaRPr>
          </a:p>
        </p:txBody>
      </p:sp>
      <p:pic>
        <p:nvPicPr>
          <p:cNvPr id="1030" name="Picture 6" descr="6ft Red AirDancersÂ® inflatable tube man">
            <a:extLst>
              <a:ext uri="{FF2B5EF4-FFF2-40B4-BE49-F238E27FC236}">
                <a16:creationId xmlns:a16="http://schemas.microsoft.com/office/drawing/2014/main" id="{8A71ACA6-8F7B-42A4-8715-804FA0AB2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3151" y="172784"/>
            <a:ext cx="1306930" cy="19019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krang tmnt">
            <a:extLst>
              <a:ext uri="{FF2B5EF4-FFF2-40B4-BE49-F238E27FC236}">
                <a16:creationId xmlns:a16="http://schemas.microsoft.com/office/drawing/2014/main" id="{6ECFFD97-B098-40AB-AF68-9714393AD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4850" y="941756"/>
            <a:ext cx="1518100" cy="133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lstStyle/>
          <a:p>
            <a:r>
              <a:rPr lang="en-US" dirty="0"/>
              <a:t>don’t overdo it</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https://www.smashingmagazine.com/2019/01/grabbing-visual-attention-with-the-visual-cortex/</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Please, educate the clients that </a:t>
            </a:r>
            <a:r>
              <a:rPr lang="en-US" b="1" dirty="0">
                <a:solidFill>
                  <a:srgbClr val="ECDC31"/>
                </a:solidFill>
              </a:rPr>
              <a:t>less is more</a:t>
            </a:r>
            <a:r>
              <a:rPr lang="en-US" dirty="0">
                <a:solidFill>
                  <a:srgbClr val="ECDC31"/>
                </a:solidFill>
              </a:rPr>
              <a:t>. </a:t>
            </a:r>
            <a:br>
              <a:rPr lang="en-US" dirty="0">
                <a:solidFill>
                  <a:schemeClr val="accent2"/>
                </a:solidFill>
              </a:rPr>
            </a:br>
            <a:r>
              <a:rPr lang="en-US" b="1" dirty="0">
                <a:solidFill>
                  <a:schemeClr val="accent2"/>
                </a:solidFill>
              </a:rPr>
              <a:t>Whitespace </a:t>
            </a:r>
            <a:r>
              <a:rPr lang="en-US" dirty="0">
                <a:solidFill>
                  <a:schemeClr val="accent2"/>
                </a:solidFill>
              </a:rPr>
              <a:t>is good. Use </a:t>
            </a:r>
            <a:r>
              <a:rPr lang="en-US" b="1" dirty="0">
                <a:solidFill>
                  <a:schemeClr val="accent2"/>
                </a:solidFill>
              </a:rPr>
              <a:t>simple</a:t>
            </a:r>
            <a:r>
              <a:rPr lang="en-US" dirty="0">
                <a:solidFill>
                  <a:schemeClr val="accent2"/>
                </a:solidFill>
              </a:rPr>
              <a:t>, clear and concise </a:t>
            </a:r>
            <a:r>
              <a:rPr lang="en-US" b="1" dirty="0">
                <a:solidFill>
                  <a:schemeClr val="accent2"/>
                </a:solidFill>
              </a:rPr>
              <a:t>messaging</a:t>
            </a:r>
            <a:r>
              <a:rPr lang="en-US" dirty="0">
                <a:solidFill>
                  <a:schemeClr val="accent2"/>
                </a:solidFill>
              </a:rPr>
              <a:t>. </a:t>
            </a:r>
          </a:p>
        </p:txBody>
      </p:sp>
      <p:pic>
        <p:nvPicPr>
          <p:cNvPr id="11266" name="Picture 2" descr="An abstract image of colorful circles in different sizes">
            <a:extLst>
              <a:ext uri="{FF2B5EF4-FFF2-40B4-BE49-F238E27FC236}">
                <a16:creationId xmlns:a16="http://schemas.microsoft.com/office/drawing/2014/main" id="{9898CA0E-AD03-4223-825A-CD7C7CCE4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52" y="2805772"/>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8">
            <a:extLst>
              <a:ext uri="{FF2B5EF4-FFF2-40B4-BE49-F238E27FC236}">
                <a16:creationId xmlns:a16="http://schemas.microsoft.com/office/drawing/2014/main" id="{304269E1-1907-4189-916E-04FE633EDC74}"/>
              </a:ext>
            </a:extLst>
          </p:cNvPr>
          <p:cNvSpPr txBox="1">
            <a:spLocks/>
          </p:cNvSpPr>
          <p:nvPr/>
        </p:nvSpPr>
        <p:spPr>
          <a:xfrm>
            <a:off x="4279263" y="309373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b="1" dirty="0">
                <a:solidFill>
                  <a:srgbClr val="ECDC31"/>
                </a:solidFill>
              </a:rPr>
              <a:t>When everything stands </a:t>
            </a:r>
            <a:br>
              <a:rPr lang="en-US" b="1" dirty="0">
                <a:solidFill>
                  <a:srgbClr val="ECDC31"/>
                </a:solidFill>
              </a:rPr>
            </a:br>
            <a:r>
              <a:rPr lang="en-US" b="1" dirty="0">
                <a:solidFill>
                  <a:srgbClr val="ECDC31"/>
                </a:solidFill>
              </a:rPr>
              <a:t>out, nothing stands out.</a:t>
            </a:r>
          </a:p>
          <a:p>
            <a:pPr indent="0">
              <a:buFont typeface="Arial"/>
              <a:buNone/>
            </a:pPr>
            <a:r>
              <a:rPr lang="en-US" dirty="0">
                <a:solidFill>
                  <a:schemeClr val="accent2"/>
                </a:solidFill>
              </a:rPr>
              <a:t>The message is </a:t>
            </a:r>
            <a:r>
              <a:rPr lang="en-US" b="1" dirty="0">
                <a:solidFill>
                  <a:schemeClr val="accent2"/>
                </a:solidFill>
              </a:rPr>
              <a:t>missed.</a:t>
            </a:r>
            <a:endParaRPr lang="en-US" dirty="0">
              <a:solidFill>
                <a:schemeClr val="accent2"/>
              </a:solidFill>
            </a:endParaRPr>
          </a:p>
          <a:p>
            <a:pPr indent="0">
              <a:buFont typeface="Arial"/>
              <a:buNone/>
            </a:pPr>
            <a:r>
              <a:rPr lang="en-US" dirty="0">
                <a:solidFill>
                  <a:schemeClr val="accent2"/>
                </a:solidFill>
              </a:rPr>
              <a:t>Or worse: </a:t>
            </a:r>
            <a:r>
              <a:rPr lang="en-US" b="1" dirty="0">
                <a:solidFill>
                  <a:schemeClr val="accent2"/>
                </a:solidFill>
              </a:rPr>
              <a:t>ignored.</a:t>
            </a:r>
            <a:endParaRPr lang="en-US" dirty="0">
              <a:solidFill>
                <a:schemeClr val="accent2"/>
              </a:solidFill>
            </a:endParaRPr>
          </a:p>
        </p:txBody>
      </p:sp>
    </p:spTree>
    <p:extLst>
      <p:ext uri="{BB962C8B-B14F-4D97-AF65-F5344CB8AC3E}">
        <p14:creationId xmlns:p14="http://schemas.microsoft.com/office/powerpoint/2010/main" val="89064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lstStyle/>
          <a:p>
            <a:r>
              <a:rPr lang="en-US" dirty="0"/>
              <a:t>for example</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https://www.smashingmagazine.com/2019/01/grabbing-visual-attention-with-the-visual-cortex/</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998290"/>
            <a:ext cx="8589969" cy="70204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Which one draws your attention to the CTA? </a:t>
            </a:r>
            <a:br>
              <a:rPr lang="en-US" dirty="0">
                <a:solidFill>
                  <a:schemeClr val="accent2"/>
                </a:solidFill>
              </a:rPr>
            </a:br>
            <a:r>
              <a:rPr lang="en-US" b="1" dirty="0">
                <a:solidFill>
                  <a:srgbClr val="ECDC31"/>
                </a:solidFill>
              </a:rPr>
              <a:t>Functional design</a:t>
            </a:r>
            <a:r>
              <a:rPr lang="en-US" dirty="0">
                <a:solidFill>
                  <a:schemeClr val="accent2"/>
                </a:solidFill>
              </a:rPr>
              <a:t> is even more important in </a:t>
            </a:r>
            <a:br>
              <a:rPr lang="en-US" dirty="0">
                <a:solidFill>
                  <a:schemeClr val="accent2"/>
                </a:solidFill>
              </a:rPr>
            </a:br>
            <a:r>
              <a:rPr lang="en-US" dirty="0">
                <a:solidFill>
                  <a:schemeClr val="accent2"/>
                </a:solidFill>
              </a:rPr>
              <a:t>the world of mobile.</a:t>
            </a:r>
          </a:p>
        </p:txBody>
      </p:sp>
      <p:pic>
        <p:nvPicPr>
          <p:cNvPr id="12294" name="Picture 6" descr="https://cloud.netlifyusercontent.com/assets/344dbf88-fdf9-42bb-adb4-46f01eedd629/21a73981-f067-4085-abfe-721a936c3869/3-grabbing-visual-attention-with-the-visual-cortex.jpg">
            <a:extLst>
              <a:ext uri="{FF2B5EF4-FFF2-40B4-BE49-F238E27FC236}">
                <a16:creationId xmlns:a16="http://schemas.microsoft.com/office/drawing/2014/main" id="{8959F4CA-F536-4ECE-A338-F6ACCF8FB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37" y="2476185"/>
            <a:ext cx="3442795" cy="290259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cloud.netlifyusercontent.com/assets/344dbf88-fdf9-42bb-adb4-46f01eedd629/b3a7937f-9e45-4453-8174-b4fb68fea296/8-grabbing-visual-attention-with-the-visual-cortex.jpg">
            <a:extLst>
              <a:ext uri="{FF2B5EF4-FFF2-40B4-BE49-F238E27FC236}">
                <a16:creationId xmlns:a16="http://schemas.microsoft.com/office/drawing/2014/main" id="{351730A9-DA2A-4C92-A860-E1745A6F4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899" y="2497158"/>
            <a:ext cx="3442795" cy="288625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8">
            <a:extLst>
              <a:ext uri="{FF2B5EF4-FFF2-40B4-BE49-F238E27FC236}">
                <a16:creationId xmlns:a16="http://schemas.microsoft.com/office/drawing/2014/main" id="{E634AAB4-9BBA-4CF4-90BA-CCBB60A46156}"/>
              </a:ext>
            </a:extLst>
          </p:cNvPr>
          <p:cNvSpPr txBox="1">
            <a:spLocks/>
          </p:cNvSpPr>
          <p:nvPr/>
        </p:nvSpPr>
        <p:spPr>
          <a:xfrm>
            <a:off x="160948" y="5714037"/>
            <a:ext cx="5702957"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sz="1400" dirty="0">
                <a:solidFill>
                  <a:schemeClr val="accent2"/>
                </a:solidFill>
              </a:rPr>
              <a:t>(Maybe the CTA design could be better, more button like, “ENROLL TODAY,” but it certainly gets lost in the one on the right)</a:t>
            </a:r>
          </a:p>
        </p:txBody>
      </p:sp>
    </p:spTree>
    <p:extLst>
      <p:ext uri="{BB962C8B-B14F-4D97-AF65-F5344CB8AC3E}">
        <p14:creationId xmlns:p14="http://schemas.microsoft.com/office/powerpoint/2010/main" val="226417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B1D6-4452-4845-A870-4A738EAF24AF}"/>
              </a:ext>
            </a:extLst>
          </p:cNvPr>
          <p:cNvSpPr>
            <a:spLocks noGrp="1"/>
          </p:cNvSpPr>
          <p:nvPr>
            <p:ph type="ctrTitle"/>
          </p:nvPr>
        </p:nvSpPr>
        <p:spPr/>
        <p:txBody>
          <a:bodyPr/>
          <a:lstStyle/>
          <a:p>
            <a:r>
              <a:rPr lang="en-US" dirty="0"/>
              <a:t>the mobile web experience</a:t>
            </a:r>
          </a:p>
        </p:txBody>
      </p:sp>
    </p:spTree>
    <p:extLst>
      <p:ext uri="{BB962C8B-B14F-4D97-AF65-F5344CB8AC3E}">
        <p14:creationId xmlns:p14="http://schemas.microsoft.com/office/powerpoint/2010/main" val="442663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lstStyle/>
          <a:p>
            <a:r>
              <a:rPr lang="en-US" dirty="0"/>
              <a:t>people like people</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https://www.smashingmagazine.com/2019/01/grabbing-visual-attention-with-the-visual-cortex/</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60136"/>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Our brains are sensitive to </a:t>
            </a:r>
            <a:r>
              <a:rPr lang="en-US" b="1" dirty="0">
                <a:solidFill>
                  <a:srgbClr val="ECDC31"/>
                </a:solidFill>
              </a:rPr>
              <a:t>faces</a:t>
            </a:r>
            <a:r>
              <a:rPr lang="en-US" dirty="0">
                <a:solidFill>
                  <a:schemeClr val="accent2"/>
                </a:solidFill>
              </a:rPr>
              <a:t>.</a:t>
            </a:r>
          </a:p>
        </p:txBody>
      </p:sp>
      <p:pic>
        <p:nvPicPr>
          <p:cNvPr id="13314" name="Picture 2" descr="A screenshot of the WIX website with a smiling person presented on the front page">
            <a:extLst>
              <a:ext uri="{FF2B5EF4-FFF2-40B4-BE49-F238E27FC236}">
                <a16:creationId xmlns:a16="http://schemas.microsoft.com/office/drawing/2014/main" id="{DEA50C20-56B8-4175-A977-5655B8893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46" y="1804399"/>
            <a:ext cx="6418837" cy="325756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F59AAC22-B0DE-4E5E-AEC0-DA1B78F7FADC}"/>
              </a:ext>
            </a:extLst>
          </p:cNvPr>
          <p:cNvSpPr txBox="1">
            <a:spLocks/>
          </p:cNvSpPr>
          <p:nvPr/>
        </p:nvSpPr>
        <p:spPr>
          <a:xfrm>
            <a:off x="997299" y="5166024"/>
            <a:ext cx="3858936" cy="1629123"/>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Is this a face?</a:t>
            </a:r>
          </a:p>
          <a:p>
            <a:r>
              <a:rPr lang="en-US" sz="2000" dirty="0">
                <a:solidFill>
                  <a:schemeClr val="tx1"/>
                </a:solidFill>
              </a:rPr>
              <a:t>Someone I know?</a:t>
            </a:r>
          </a:p>
        </p:txBody>
      </p:sp>
      <p:sp>
        <p:nvSpPr>
          <p:cNvPr id="10" name="Content Placeholder 8">
            <a:extLst>
              <a:ext uri="{FF2B5EF4-FFF2-40B4-BE49-F238E27FC236}">
                <a16:creationId xmlns:a16="http://schemas.microsoft.com/office/drawing/2014/main" id="{C23A927F-828B-44EA-90C3-79BB9818C41E}"/>
              </a:ext>
            </a:extLst>
          </p:cNvPr>
          <p:cNvSpPr txBox="1">
            <a:spLocks/>
          </p:cNvSpPr>
          <p:nvPr/>
        </p:nvSpPr>
        <p:spPr>
          <a:xfrm>
            <a:off x="4287765" y="5166024"/>
            <a:ext cx="3858936" cy="1629123"/>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rPr>
              <a:t>Someone I know personally?</a:t>
            </a:r>
          </a:p>
          <a:p>
            <a:r>
              <a:rPr lang="en-US" sz="2000" dirty="0">
                <a:solidFill>
                  <a:schemeClr val="tx1"/>
                </a:solidFill>
              </a:rPr>
              <a:t>What are they feeling?</a:t>
            </a:r>
          </a:p>
        </p:txBody>
      </p:sp>
    </p:spTree>
    <p:extLst>
      <p:ext uri="{BB962C8B-B14F-4D97-AF65-F5344CB8AC3E}">
        <p14:creationId xmlns:p14="http://schemas.microsoft.com/office/powerpoint/2010/main" val="14386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lstStyle/>
          <a:p>
            <a:r>
              <a:rPr lang="en-US" dirty="0"/>
              <a:t>make eye contact</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https://www.smashingmagazine.com/2019/01/grabbing-visual-attention-with-the-visual-cortex/</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b="1" dirty="0">
                <a:solidFill>
                  <a:srgbClr val="ECDC31"/>
                </a:solidFill>
              </a:rPr>
              <a:t>Eye contact </a:t>
            </a:r>
            <a:r>
              <a:rPr lang="en-US" dirty="0">
                <a:solidFill>
                  <a:schemeClr val="accent2"/>
                </a:solidFill>
              </a:rPr>
              <a:t>with the user gets attention. </a:t>
            </a:r>
            <a:br>
              <a:rPr lang="en-US" b="1" dirty="0">
                <a:solidFill>
                  <a:schemeClr val="accent2"/>
                </a:solidFill>
              </a:rPr>
            </a:br>
            <a:r>
              <a:rPr lang="en-US" dirty="0">
                <a:solidFill>
                  <a:schemeClr val="accent2"/>
                </a:solidFill>
              </a:rPr>
              <a:t>It takes the primary focus of the layout.</a:t>
            </a:r>
          </a:p>
        </p:txBody>
      </p:sp>
      <p:sp>
        <p:nvSpPr>
          <p:cNvPr id="9" name="Content Placeholder 8">
            <a:extLst>
              <a:ext uri="{FF2B5EF4-FFF2-40B4-BE49-F238E27FC236}">
                <a16:creationId xmlns:a16="http://schemas.microsoft.com/office/drawing/2014/main" id="{F59AAC22-B0DE-4E5E-AEC0-DA1B78F7FADC}"/>
              </a:ext>
            </a:extLst>
          </p:cNvPr>
          <p:cNvSpPr txBox="1">
            <a:spLocks/>
          </p:cNvSpPr>
          <p:nvPr/>
        </p:nvSpPr>
        <p:spPr>
          <a:xfrm>
            <a:off x="3722823" y="2484248"/>
            <a:ext cx="3858936" cy="1629123"/>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tx1"/>
                </a:solidFill>
              </a:rPr>
              <a:t>Profiles</a:t>
            </a:r>
            <a:r>
              <a:rPr lang="en-US" sz="2000" dirty="0">
                <a:solidFill>
                  <a:schemeClr val="tx1"/>
                </a:solidFill>
              </a:rPr>
              <a:t> may eventually get attention, but not as fast and if they’re obscured, perhaps not at all.</a:t>
            </a:r>
          </a:p>
        </p:txBody>
      </p:sp>
      <p:pic>
        <p:nvPicPr>
          <p:cNvPr id="14340" name="Picture 4" descr="https://cloud.netlifyusercontent.com/assets/344dbf88-fdf9-42bb-adb4-46f01eedd629/9791987f-9763-4176-b8aa-73d4e4b3b7f4/1-grabbing-visual-attention-with-the-visual-cortex.jpg">
            <a:extLst>
              <a:ext uri="{FF2B5EF4-FFF2-40B4-BE49-F238E27FC236}">
                <a16:creationId xmlns:a16="http://schemas.microsoft.com/office/drawing/2014/main" id="{2EE4D18D-B4EC-49CF-BF71-65422C719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88" y="2484248"/>
            <a:ext cx="2917123" cy="230005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cloud.netlifyusercontent.com/assets/344dbf88-fdf9-42bb-adb4-46f01eedd629/ed24a2aa-4593-4571-83f4-3dcd9b3b2b92/4-grabbing-visual-attention-with-the-visual-cortex.jpg">
            <a:extLst>
              <a:ext uri="{FF2B5EF4-FFF2-40B4-BE49-F238E27FC236}">
                <a16:creationId xmlns:a16="http://schemas.microsoft.com/office/drawing/2014/main" id="{5050497B-CE65-4502-A586-BCE1E45A0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112" y="4072428"/>
            <a:ext cx="1632106" cy="203895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8">
            <a:extLst>
              <a:ext uri="{FF2B5EF4-FFF2-40B4-BE49-F238E27FC236}">
                <a16:creationId xmlns:a16="http://schemas.microsoft.com/office/drawing/2014/main" id="{E105D6A3-5C1D-49C2-B3C0-8840A9E60CCB}"/>
              </a:ext>
            </a:extLst>
          </p:cNvPr>
          <p:cNvSpPr txBox="1">
            <a:spLocks/>
          </p:cNvSpPr>
          <p:nvPr/>
        </p:nvSpPr>
        <p:spPr>
          <a:xfrm>
            <a:off x="4619826" y="5318617"/>
            <a:ext cx="2917123" cy="444801"/>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tx1"/>
                </a:solidFill>
              </a:rPr>
              <a:t>Objects work, too.</a:t>
            </a:r>
          </a:p>
        </p:txBody>
      </p:sp>
    </p:spTree>
    <p:extLst>
      <p:ext uri="{BB962C8B-B14F-4D97-AF65-F5344CB8AC3E}">
        <p14:creationId xmlns:p14="http://schemas.microsoft.com/office/powerpoint/2010/main" val="1104754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lstStyle/>
          <a:p>
            <a:r>
              <a:rPr lang="en-US" dirty="0"/>
              <a:t>their focus sets your focus</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https://www.smashingmagazine.com/2019/01/grabbing-visual-attention-with-the-visual-cortex/</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pic>
        <p:nvPicPr>
          <p:cNvPr id="3" name="Picture 2">
            <a:extLst>
              <a:ext uri="{FF2B5EF4-FFF2-40B4-BE49-F238E27FC236}">
                <a16:creationId xmlns:a16="http://schemas.microsoft.com/office/drawing/2014/main" id="{6773107E-3FE1-4FDB-99E9-4347BE68BE7B}"/>
              </a:ext>
            </a:extLst>
          </p:cNvPr>
          <p:cNvPicPr>
            <a:picLocks noChangeAspect="1"/>
          </p:cNvPicPr>
          <p:nvPr/>
        </p:nvPicPr>
        <p:blipFill>
          <a:blip r:embed="rId2"/>
          <a:stretch>
            <a:fillRect/>
          </a:stretch>
        </p:blipFill>
        <p:spPr>
          <a:xfrm>
            <a:off x="1207295" y="1111355"/>
            <a:ext cx="6497273" cy="4950782"/>
          </a:xfrm>
          <a:prstGeom prst="rect">
            <a:avLst/>
          </a:prstGeom>
        </p:spPr>
      </p:pic>
    </p:spTree>
    <p:extLst>
      <p:ext uri="{BB962C8B-B14F-4D97-AF65-F5344CB8AC3E}">
        <p14:creationId xmlns:p14="http://schemas.microsoft.com/office/powerpoint/2010/main" val="344170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be unique</a:t>
            </a:r>
          </a:p>
        </p:txBody>
      </p:sp>
    </p:spTree>
    <p:extLst>
      <p:ext uri="{BB962C8B-B14F-4D97-AF65-F5344CB8AC3E}">
        <p14:creationId xmlns:p14="http://schemas.microsoft.com/office/powerpoint/2010/main" val="3545094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your experience is </a:t>
            </a:r>
            <a:r>
              <a:rPr lang="en-US" b="1" dirty="0"/>
              <a:t>unique</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https://medium.com/s/user-friendly/emulation-is-not-a-product-strategy-cfecdbffce96</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6" name="Content Placeholder 8">
            <a:extLst>
              <a:ext uri="{FF2B5EF4-FFF2-40B4-BE49-F238E27FC236}">
                <a16:creationId xmlns:a16="http://schemas.microsoft.com/office/drawing/2014/main" id="{F2669191-8C44-416E-9AA7-D091E77A1B30}"/>
              </a:ext>
            </a:extLst>
          </p:cNvPr>
          <p:cNvSpPr txBox="1">
            <a:spLocks/>
          </p:cNvSpPr>
          <p:nvPr/>
        </p:nvSpPr>
        <p:spPr>
          <a:xfrm>
            <a:off x="3133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chemeClr val="accent2"/>
                </a:solidFill>
              </a:rPr>
              <a:t>“</a:t>
            </a:r>
            <a:r>
              <a:rPr lang="en-US" dirty="0">
                <a:solidFill>
                  <a:schemeClr val="accent2"/>
                </a:solidFill>
              </a:rPr>
              <a:t>YouTube built their strategy around what everyone else was doing, and now they are coming to grips with a truth that is all too frequently ignored: </a:t>
            </a:r>
            <a:r>
              <a:rPr lang="en-US" b="1" dirty="0">
                <a:solidFill>
                  <a:srgbClr val="ECDC31"/>
                </a:solidFill>
              </a:rPr>
              <a:t>Emulation is not a product strategy.</a:t>
            </a:r>
            <a:r>
              <a:rPr lang="en-US" b="1" dirty="0">
                <a:solidFill>
                  <a:schemeClr val="accent2"/>
                </a:solidFill>
              </a:rPr>
              <a:t>”</a:t>
            </a:r>
          </a:p>
        </p:txBody>
      </p:sp>
      <p:pic>
        <p:nvPicPr>
          <p:cNvPr id="4" name="Picture 3">
            <a:extLst>
              <a:ext uri="{FF2B5EF4-FFF2-40B4-BE49-F238E27FC236}">
                <a16:creationId xmlns:a16="http://schemas.microsoft.com/office/drawing/2014/main" id="{3D358558-5B4C-4116-B150-F68921840C43}"/>
              </a:ext>
            </a:extLst>
          </p:cNvPr>
          <p:cNvPicPr>
            <a:picLocks noChangeAspect="1"/>
          </p:cNvPicPr>
          <p:nvPr/>
        </p:nvPicPr>
        <p:blipFill>
          <a:blip r:embed="rId2"/>
          <a:stretch>
            <a:fillRect/>
          </a:stretch>
        </p:blipFill>
        <p:spPr>
          <a:xfrm>
            <a:off x="710225" y="3003257"/>
            <a:ext cx="3307258" cy="1971415"/>
          </a:xfrm>
          <a:prstGeom prst="rect">
            <a:avLst/>
          </a:prstGeom>
        </p:spPr>
      </p:pic>
      <p:sp>
        <p:nvSpPr>
          <p:cNvPr id="8" name="Content Placeholder 8">
            <a:extLst>
              <a:ext uri="{FF2B5EF4-FFF2-40B4-BE49-F238E27FC236}">
                <a16:creationId xmlns:a16="http://schemas.microsoft.com/office/drawing/2014/main" id="{CC382DE6-0F39-4656-A060-563F958C93A8}"/>
              </a:ext>
            </a:extLst>
          </p:cNvPr>
          <p:cNvSpPr txBox="1">
            <a:spLocks/>
          </p:cNvSpPr>
          <p:nvPr/>
        </p:nvSpPr>
        <p:spPr>
          <a:xfrm>
            <a:off x="4127384" y="2843866"/>
            <a:ext cx="4546834" cy="229858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800" b="1" dirty="0">
                <a:solidFill>
                  <a:schemeClr val="accent2"/>
                </a:solidFill>
              </a:rPr>
              <a:t>“</a:t>
            </a:r>
            <a:r>
              <a:rPr lang="en-US" sz="1800" b="1" dirty="0">
                <a:solidFill>
                  <a:srgbClr val="ECDC31"/>
                </a:solidFill>
              </a:rPr>
              <a:t>YouTube was never going to pull off the Netflix model. </a:t>
            </a:r>
            <a:r>
              <a:rPr lang="en-US" sz="1800" dirty="0">
                <a:solidFill>
                  <a:schemeClr val="accent2"/>
                </a:solidFill>
              </a:rPr>
              <a:t>It’s not part of their fingerprint. It doesn’t align with the role YouTube plays in its customers’ lives. The platform’s big pivot has little to do with the public’s willingness or unwillingness to pay for another subscription.”</a:t>
            </a:r>
          </a:p>
        </p:txBody>
      </p:sp>
      <p:sp>
        <p:nvSpPr>
          <p:cNvPr id="9" name="Content Placeholder 8">
            <a:extLst>
              <a:ext uri="{FF2B5EF4-FFF2-40B4-BE49-F238E27FC236}">
                <a16:creationId xmlns:a16="http://schemas.microsoft.com/office/drawing/2014/main" id="{2790462A-28C5-4BF0-BE6B-A53C8A3D2FF3}"/>
              </a:ext>
            </a:extLst>
          </p:cNvPr>
          <p:cNvSpPr txBox="1">
            <a:spLocks/>
          </p:cNvSpPr>
          <p:nvPr/>
        </p:nvSpPr>
        <p:spPr>
          <a:xfrm>
            <a:off x="313348" y="5453734"/>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400" b="1" dirty="0">
                <a:solidFill>
                  <a:schemeClr val="accent2"/>
                </a:solidFill>
              </a:rPr>
              <a:t>Full disclosure: </a:t>
            </a:r>
            <a:r>
              <a:rPr lang="en-US" sz="1400" dirty="0">
                <a:solidFill>
                  <a:schemeClr val="accent2"/>
                </a:solidFill>
              </a:rPr>
              <a:t>I pay $9.99/</a:t>
            </a:r>
            <a:r>
              <a:rPr lang="en-US" sz="1400" dirty="0" err="1">
                <a:solidFill>
                  <a:schemeClr val="accent2"/>
                </a:solidFill>
              </a:rPr>
              <a:t>mo</a:t>
            </a:r>
            <a:r>
              <a:rPr lang="en-US" sz="1400" dirty="0">
                <a:solidFill>
                  <a:schemeClr val="accent2"/>
                </a:solidFill>
              </a:rPr>
              <a:t> for YouTube (and music) but I do it to get rid of the ads, </a:t>
            </a:r>
            <a:br>
              <a:rPr lang="en-US" sz="1400" dirty="0">
                <a:solidFill>
                  <a:schemeClr val="accent2"/>
                </a:solidFill>
              </a:rPr>
            </a:br>
            <a:r>
              <a:rPr lang="en-US" sz="1400" dirty="0">
                <a:solidFill>
                  <a:schemeClr val="accent2"/>
                </a:solidFill>
              </a:rPr>
              <a:t>not to watch their “premium” content.</a:t>
            </a:r>
          </a:p>
        </p:txBody>
      </p:sp>
    </p:spTree>
    <p:extLst>
      <p:ext uri="{BB962C8B-B14F-4D97-AF65-F5344CB8AC3E}">
        <p14:creationId xmlns:p14="http://schemas.microsoft.com/office/powerpoint/2010/main" val="4104962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you do </a:t>
            </a:r>
            <a:r>
              <a:rPr lang="en-US" b="1" dirty="0"/>
              <a:t>you</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https://medium.com/s/user-friendly/emulation-is-not-a-product-strategy-cfecdbffce96</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6" name="Content Placeholder 8">
            <a:extLst>
              <a:ext uri="{FF2B5EF4-FFF2-40B4-BE49-F238E27FC236}">
                <a16:creationId xmlns:a16="http://schemas.microsoft.com/office/drawing/2014/main" id="{F2669191-8C44-416E-9AA7-D091E77A1B30}"/>
              </a:ext>
            </a:extLst>
          </p:cNvPr>
          <p:cNvSpPr txBox="1">
            <a:spLocks/>
          </p:cNvSpPr>
          <p:nvPr/>
        </p:nvSpPr>
        <p:spPr>
          <a:xfrm>
            <a:off x="240682" y="3171039"/>
            <a:ext cx="8589969" cy="650026"/>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2000" b="1" dirty="0">
                <a:solidFill>
                  <a:schemeClr val="accent2"/>
                </a:solidFill>
              </a:rPr>
              <a:t>“When a company copies another product, they assume that what they’re copying is actually successful for the company they’re emulating, and that original product was designed to accomplish the same goal.”</a:t>
            </a:r>
          </a:p>
        </p:txBody>
      </p:sp>
      <p:sp>
        <p:nvSpPr>
          <p:cNvPr id="10" name="Content Placeholder 8">
            <a:extLst>
              <a:ext uri="{FF2B5EF4-FFF2-40B4-BE49-F238E27FC236}">
                <a16:creationId xmlns:a16="http://schemas.microsoft.com/office/drawing/2014/main" id="{6F8079DD-BAD5-4761-BAE5-13EC19FBC31B}"/>
              </a:ext>
            </a:extLst>
          </p:cNvPr>
          <p:cNvSpPr txBox="1">
            <a:spLocks/>
          </p:cNvSpPr>
          <p:nvPr/>
        </p:nvSpPr>
        <p:spPr>
          <a:xfrm>
            <a:off x="204349" y="4922398"/>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2000" dirty="0">
                <a:solidFill>
                  <a:schemeClr val="accent2"/>
                </a:solidFill>
              </a:rPr>
              <a:t>“We all fall victim to the pull of emulation. Just look at how similar the UI for most apps has become. </a:t>
            </a:r>
            <a:r>
              <a:rPr lang="en-US" sz="2000" b="1" dirty="0">
                <a:solidFill>
                  <a:srgbClr val="ECDC31"/>
                </a:solidFill>
              </a:rPr>
              <a:t>But what opportunities are we missing by playing copycat?”</a:t>
            </a:r>
          </a:p>
        </p:txBody>
      </p:sp>
      <p:sp>
        <p:nvSpPr>
          <p:cNvPr id="13" name="Content Placeholder 8">
            <a:extLst>
              <a:ext uri="{FF2B5EF4-FFF2-40B4-BE49-F238E27FC236}">
                <a16:creationId xmlns:a16="http://schemas.microsoft.com/office/drawing/2014/main" id="{36B9ED09-6A9F-4529-9538-4FAC633AFBC0}"/>
              </a:ext>
            </a:extLst>
          </p:cNvPr>
          <p:cNvSpPr txBox="1">
            <a:spLocks/>
          </p:cNvSpPr>
          <p:nvPr/>
        </p:nvSpPr>
        <p:spPr>
          <a:xfrm>
            <a:off x="160947" y="1284285"/>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rgbClr val="ECDC31"/>
                </a:solidFill>
              </a:rPr>
              <a:t>Good design is good design, </a:t>
            </a:r>
            <a:r>
              <a:rPr lang="en-US" dirty="0">
                <a:solidFill>
                  <a:schemeClr val="accent2"/>
                </a:solidFill>
              </a:rPr>
              <a:t>but remember your brand, product, target audience and any unique experiences, identifiers and lifestyles and let the UI be an extension of that.</a:t>
            </a:r>
          </a:p>
        </p:txBody>
      </p:sp>
    </p:spTree>
    <p:extLst>
      <p:ext uri="{BB962C8B-B14F-4D97-AF65-F5344CB8AC3E}">
        <p14:creationId xmlns:p14="http://schemas.microsoft.com/office/powerpoint/2010/main" val="3254366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mobile </a:t>
            </a:r>
            <a:r>
              <a:rPr lang="en-US" strike="sngStrike" dirty="0"/>
              <a:t>users</a:t>
            </a:r>
            <a:r>
              <a:rPr lang="en-US" dirty="0"/>
              <a:t> </a:t>
            </a:r>
            <a:r>
              <a:rPr lang="en-US" b="1" dirty="0"/>
              <a:t>people</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https://medium.com/s/user-friendly/three-bad-habits-of-ui-ux-designers-75b9fa0d889a</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6" name="Content Placeholder 8">
            <a:extLst>
              <a:ext uri="{FF2B5EF4-FFF2-40B4-BE49-F238E27FC236}">
                <a16:creationId xmlns:a16="http://schemas.microsoft.com/office/drawing/2014/main" id="{F2669191-8C44-416E-9AA7-D091E77A1B30}"/>
              </a:ext>
            </a:extLst>
          </p:cNvPr>
          <p:cNvSpPr txBox="1">
            <a:spLocks/>
          </p:cNvSpPr>
          <p:nvPr/>
        </p:nvSpPr>
        <p:spPr>
          <a:xfrm>
            <a:off x="313348" y="1099048"/>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800" dirty="0">
                <a:solidFill>
                  <a:schemeClr val="tx1"/>
                </a:solidFill>
              </a:rPr>
              <a:t>“The judge of a good UI/UX design shouldn’t be the designer, the manager, or even the CEO</a:t>
            </a:r>
            <a:r>
              <a:rPr lang="en-US" sz="1800" b="1" dirty="0">
                <a:solidFill>
                  <a:schemeClr val="tx1"/>
                </a:solidFill>
              </a:rPr>
              <a:t>. </a:t>
            </a:r>
            <a:r>
              <a:rPr lang="en-US" sz="1800" b="1" dirty="0">
                <a:solidFill>
                  <a:srgbClr val="ECDC31"/>
                </a:solidFill>
              </a:rPr>
              <a:t>It should be the user</a:t>
            </a:r>
            <a:r>
              <a:rPr lang="en-US" sz="1800" dirty="0">
                <a:solidFill>
                  <a:schemeClr val="tx1"/>
                </a:solidFill>
              </a:rPr>
              <a:t>. Why else would it be called user interface and user experience?”</a:t>
            </a:r>
          </a:p>
        </p:txBody>
      </p:sp>
      <p:pic>
        <p:nvPicPr>
          <p:cNvPr id="16386" name="Picture 2" descr="https://cdn-images-1.medium.com/max/1000/1*XUn5QNgsnmqerT-puEdj9w.jpeg">
            <a:extLst>
              <a:ext uri="{FF2B5EF4-FFF2-40B4-BE49-F238E27FC236}">
                <a16:creationId xmlns:a16="http://schemas.microsoft.com/office/drawing/2014/main" id="{2602AA29-FBE5-44B7-9A5E-7BFF2B2A6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159" y="2172708"/>
            <a:ext cx="5253681" cy="280196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88243" y="5168975"/>
            <a:ext cx="8589969" cy="100151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2000" b="1" dirty="0">
                <a:solidFill>
                  <a:schemeClr val="tx1"/>
                </a:solidFill>
              </a:rPr>
              <a:t>I’d add that the designs should be data driven: </a:t>
            </a:r>
            <a:r>
              <a:rPr lang="en-US" sz="2000" dirty="0">
                <a:solidFill>
                  <a:schemeClr val="tx1"/>
                </a:solidFill>
              </a:rPr>
              <a:t>based on user actions and the funnel we’re looking for them to take. Ultimately all the way to the sale.</a:t>
            </a:r>
          </a:p>
        </p:txBody>
      </p:sp>
    </p:spTree>
    <p:extLst>
      <p:ext uri="{BB962C8B-B14F-4D97-AF65-F5344CB8AC3E}">
        <p14:creationId xmlns:p14="http://schemas.microsoft.com/office/powerpoint/2010/main" val="341883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search</a:t>
            </a:r>
          </a:p>
        </p:txBody>
      </p:sp>
    </p:spTree>
    <p:extLst>
      <p:ext uri="{BB962C8B-B14F-4D97-AF65-F5344CB8AC3E}">
        <p14:creationId xmlns:p14="http://schemas.microsoft.com/office/powerpoint/2010/main" val="282871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search</a:t>
            </a:r>
            <a:r>
              <a:rPr lang="en-US" dirty="0"/>
              <a:t> </a:t>
            </a:r>
            <a:r>
              <a:rPr lang="en-US" b="1" dirty="0"/>
              <a:t>first</a:t>
            </a:r>
            <a:r>
              <a:rPr lang="en-US" dirty="0"/>
              <a:t> menu design</a:t>
            </a:r>
            <a:endParaRPr lang="en-US" b="1" dirty="0"/>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https://www.smashingmagazine.com/2019/01/design-search-mobile-app/</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3590488" y="1378678"/>
            <a:ext cx="5087724" cy="429105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chemeClr val="tx1"/>
                </a:solidFill>
              </a:rPr>
              <a:t>Mobile Search Is </a:t>
            </a:r>
            <a:br>
              <a:rPr lang="en-US" b="1" dirty="0">
                <a:solidFill>
                  <a:schemeClr val="tx1"/>
                </a:solidFill>
              </a:rPr>
            </a:br>
            <a:r>
              <a:rPr lang="en-US" sz="3200" b="1" dirty="0">
                <a:solidFill>
                  <a:srgbClr val="ECDC31"/>
                </a:solidFill>
              </a:rPr>
              <a:t>Non-Negotiable.</a:t>
            </a:r>
          </a:p>
          <a:p>
            <a:pPr indent="0">
              <a:buNone/>
            </a:pPr>
            <a:br>
              <a:rPr lang="en-US" b="1" dirty="0">
                <a:solidFill>
                  <a:schemeClr val="tx1"/>
                </a:solidFill>
              </a:rPr>
            </a:br>
            <a:r>
              <a:rPr lang="en-US" dirty="0">
                <a:solidFill>
                  <a:schemeClr val="tx1"/>
                </a:solidFill>
              </a:rPr>
              <a:t>Things like placement, hint text, and the way search results are displayed contribute to how users engage with search as well as your app/site as a whole.</a:t>
            </a:r>
          </a:p>
          <a:p>
            <a:pPr indent="0">
              <a:buNone/>
            </a:pPr>
            <a:endParaRPr lang="en-US" dirty="0">
              <a:solidFill>
                <a:schemeClr val="tx1"/>
              </a:solidFill>
            </a:endParaRPr>
          </a:p>
          <a:p>
            <a:pPr indent="0">
              <a:buNone/>
            </a:pPr>
            <a:r>
              <a:rPr lang="en-US" sz="2000" b="1" dirty="0">
                <a:solidFill>
                  <a:schemeClr val="tx1"/>
                </a:solidFill>
              </a:rPr>
              <a:t>Mobile menus can be hard to use (even the best-designed ones).</a:t>
            </a:r>
          </a:p>
          <a:p>
            <a:pPr indent="0">
              <a:buNone/>
            </a:pPr>
            <a:endParaRPr lang="en-US" dirty="0">
              <a:solidFill>
                <a:schemeClr val="tx1"/>
              </a:solidFill>
            </a:endParaRPr>
          </a:p>
        </p:txBody>
      </p:sp>
      <p:pic>
        <p:nvPicPr>
          <p:cNvPr id="3" name="Picture 2">
            <a:extLst>
              <a:ext uri="{FF2B5EF4-FFF2-40B4-BE49-F238E27FC236}">
                <a16:creationId xmlns:a16="http://schemas.microsoft.com/office/drawing/2014/main" id="{7220B23C-1177-40EE-8F7C-0752545DFB40}"/>
              </a:ext>
            </a:extLst>
          </p:cNvPr>
          <p:cNvPicPr>
            <a:picLocks noChangeAspect="1"/>
          </p:cNvPicPr>
          <p:nvPr/>
        </p:nvPicPr>
        <p:blipFill>
          <a:blip r:embed="rId2"/>
          <a:stretch>
            <a:fillRect/>
          </a:stretch>
        </p:blipFill>
        <p:spPr>
          <a:xfrm>
            <a:off x="465788" y="1444302"/>
            <a:ext cx="2952750" cy="4676775"/>
          </a:xfrm>
          <a:prstGeom prst="rect">
            <a:avLst/>
          </a:prstGeom>
        </p:spPr>
      </p:pic>
    </p:spTree>
    <p:extLst>
      <p:ext uri="{BB962C8B-B14F-4D97-AF65-F5344CB8AC3E}">
        <p14:creationId xmlns:p14="http://schemas.microsoft.com/office/powerpoint/2010/main" val="4037274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method </a:t>
            </a:r>
            <a:r>
              <a:rPr lang="en-US" dirty="0"/>
              <a:t>to the madness</a:t>
            </a:r>
          </a:p>
        </p:txBody>
      </p:sp>
      <p:sp>
        <p:nvSpPr>
          <p:cNvPr id="2" name="Rectangle 1">
            <a:extLst>
              <a:ext uri="{FF2B5EF4-FFF2-40B4-BE49-F238E27FC236}">
                <a16:creationId xmlns:a16="http://schemas.microsoft.com/office/drawing/2014/main" id="{9A5FB095-1024-4F6E-8628-44C4193F9479}"/>
              </a:ext>
            </a:extLst>
          </p:cNvPr>
          <p:cNvSpPr/>
          <p:nvPr/>
        </p:nvSpPr>
        <p:spPr>
          <a:xfrm>
            <a:off x="297808" y="6444861"/>
            <a:ext cx="6497273" cy="246221"/>
          </a:xfrm>
          <a:prstGeom prst="rect">
            <a:avLst/>
          </a:prstGeom>
        </p:spPr>
        <p:txBody>
          <a:bodyPr wrap="square">
            <a:spAutoFit/>
          </a:bodyPr>
          <a:lstStyle/>
          <a:p>
            <a:r>
              <a:rPr lang="en-US" sz="1000" dirty="0"/>
              <a:t>https://www.smashingmagazine.com/2019/01/design-search-mobile-app/</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1182848" y="1378678"/>
            <a:ext cx="7495364" cy="429105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chemeClr val="tx1"/>
                </a:solidFill>
              </a:rPr>
              <a:t>Search bar, tab or magnifying glass?</a:t>
            </a:r>
            <a:endParaRPr lang="en-US" dirty="0">
              <a:solidFill>
                <a:schemeClr val="tx1"/>
              </a:solidFill>
            </a:endParaRPr>
          </a:p>
        </p:txBody>
      </p:sp>
      <p:sp>
        <p:nvSpPr>
          <p:cNvPr id="7" name="Content Placeholder 8">
            <a:extLst>
              <a:ext uri="{FF2B5EF4-FFF2-40B4-BE49-F238E27FC236}">
                <a16:creationId xmlns:a16="http://schemas.microsoft.com/office/drawing/2014/main" id="{FD9391C4-FFCB-416C-B2D9-B038D8E339EE}"/>
              </a:ext>
            </a:extLst>
          </p:cNvPr>
          <p:cNvSpPr txBox="1">
            <a:spLocks/>
          </p:cNvSpPr>
          <p:nvPr/>
        </p:nvSpPr>
        <p:spPr>
          <a:xfrm>
            <a:off x="3669314" y="2591929"/>
            <a:ext cx="4818148" cy="229858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chemeClr val="tx1"/>
                </a:solidFill>
              </a:rPr>
              <a:t>YouTube needs the mini-magnifying glass because it serves two types of users:</a:t>
            </a:r>
            <a:br>
              <a:rPr lang="en-US" sz="1800" b="1" dirty="0">
                <a:solidFill>
                  <a:schemeClr val="tx1"/>
                </a:solidFill>
              </a:rPr>
            </a:br>
            <a:endParaRPr lang="en-US" sz="1800" b="1" dirty="0">
              <a:solidFill>
                <a:schemeClr val="tx1"/>
              </a:solidFill>
            </a:endParaRPr>
          </a:p>
          <a:p>
            <a:r>
              <a:rPr lang="en-US" sz="1800" dirty="0">
                <a:solidFill>
                  <a:schemeClr val="tx1"/>
                </a:solidFill>
              </a:rPr>
              <a:t>Users that come to the app to </a:t>
            </a:r>
            <a:br>
              <a:rPr lang="en-US" sz="1800" dirty="0">
                <a:solidFill>
                  <a:schemeClr val="tx1"/>
                </a:solidFill>
              </a:rPr>
            </a:br>
            <a:r>
              <a:rPr lang="en-US" sz="1800" b="1" dirty="0">
                <a:solidFill>
                  <a:srgbClr val="ECDC31"/>
                </a:solidFill>
              </a:rPr>
              <a:t>search for videos.</a:t>
            </a:r>
            <a:br>
              <a:rPr lang="en-US" sz="1800" b="1" dirty="0">
                <a:solidFill>
                  <a:schemeClr val="tx1"/>
                </a:solidFill>
              </a:rPr>
            </a:br>
            <a:endParaRPr lang="en-US" sz="1800" b="1" dirty="0">
              <a:solidFill>
                <a:schemeClr val="tx1"/>
              </a:solidFill>
            </a:endParaRPr>
          </a:p>
          <a:p>
            <a:r>
              <a:rPr lang="en-US" sz="1800" dirty="0">
                <a:solidFill>
                  <a:schemeClr val="tx1"/>
                </a:solidFill>
              </a:rPr>
              <a:t>Users that come to the app to </a:t>
            </a:r>
            <a:br>
              <a:rPr lang="en-US" sz="1800" dirty="0">
                <a:solidFill>
                  <a:schemeClr val="tx1"/>
                </a:solidFill>
              </a:rPr>
            </a:br>
            <a:r>
              <a:rPr lang="en-US" sz="1800" b="1" dirty="0">
                <a:solidFill>
                  <a:srgbClr val="ECDC31"/>
                </a:solidFill>
              </a:rPr>
              <a:t>upload their own videos.</a:t>
            </a:r>
          </a:p>
        </p:txBody>
      </p:sp>
      <p:pic>
        <p:nvPicPr>
          <p:cNvPr id="21506" name="Picture 2" descr="YouTube app search icon">
            <a:extLst>
              <a:ext uri="{FF2B5EF4-FFF2-40B4-BE49-F238E27FC236}">
                <a16:creationId xmlns:a16="http://schemas.microsoft.com/office/drawing/2014/main" id="{55BC7F41-9927-4A8B-8275-80EE1E8CA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44" y="2050138"/>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7D57D1-1ED2-4C7E-8BB6-79E2678A745B}"/>
              </a:ext>
            </a:extLst>
          </p:cNvPr>
          <p:cNvPicPr>
            <a:picLocks noChangeAspect="1"/>
          </p:cNvPicPr>
          <p:nvPr/>
        </p:nvPicPr>
        <p:blipFill>
          <a:blip r:embed="rId3"/>
          <a:stretch>
            <a:fillRect/>
          </a:stretch>
        </p:blipFill>
        <p:spPr>
          <a:xfrm>
            <a:off x="499344" y="1249132"/>
            <a:ext cx="801006" cy="801006"/>
          </a:xfrm>
          <a:prstGeom prst="rect">
            <a:avLst/>
          </a:prstGeom>
        </p:spPr>
      </p:pic>
    </p:spTree>
    <p:extLst>
      <p:ext uri="{BB962C8B-B14F-4D97-AF65-F5344CB8AC3E}">
        <p14:creationId xmlns:p14="http://schemas.microsoft.com/office/powerpoint/2010/main" val="4682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background</a:t>
            </a:r>
          </a:p>
        </p:txBody>
      </p:sp>
    </p:spTree>
    <p:extLst>
      <p:ext uri="{BB962C8B-B14F-4D97-AF65-F5344CB8AC3E}">
        <p14:creationId xmlns:p14="http://schemas.microsoft.com/office/powerpoint/2010/main" val="3256280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search</a:t>
            </a:r>
            <a:r>
              <a:rPr lang="en-US" dirty="0"/>
              <a:t> isn’t small</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160948" y="1135397"/>
            <a:ext cx="8517264" cy="429105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rgbClr val="ECDC31"/>
                </a:solidFill>
              </a:rPr>
              <a:t>We need to give more thought to search.</a:t>
            </a:r>
            <a:endParaRPr lang="en-US" dirty="0">
              <a:solidFill>
                <a:srgbClr val="ECDC31"/>
              </a:solidFill>
            </a:endParaRPr>
          </a:p>
          <a:p>
            <a:pPr indent="0">
              <a:buNone/>
            </a:pPr>
            <a:r>
              <a:rPr lang="en-US" dirty="0">
                <a:solidFill>
                  <a:schemeClr val="tx1"/>
                </a:solidFill>
              </a:rPr>
              <a:t>It’s how people find our client’s products and services.</a:t>
            </a:r>
            <a:br>
              <a:rPr lang="en-US" dirty="0">
                <a:solidFill>
                  <a:schemeClr val="tx1"/>
                </a:solidFill>
              </a:rPr>
            </a:br>
            <a:r>
              <a:rPr lang="en-US" dirty="0">
                <a:solidFill>
                  <a:schemeClr val="tx1"/>
                </a:solidFill>
              </a:rPr>
              <a:t>If they can’t </a:t>
            </a:r>
            <a:r>
              <a:rPr lang="en-US" b="1" dirty="0">
                <a:solidFill>
                  <a:schemeClr val="tx1"/>
                </a:solidFill>
              </a:rPr>
              <a:t>find</a:t>
            </a:r>
            <a:r>
              <a:rPr lang="en-US" dirty="0">
                <a:solidFill>
                  <a:schemeClr val="tx1"/>
                </a:solidFill>
              </a:rPr>
              <a:t> them, they can’t </a:t>
            </a:r>
            <a:r>
              <a:rPr lang="en-US" b="1" dirty="0">
                <a:solidFill>
                  <a:schemeClr val="tx1"/>
                </a:solidFill>
              </a:rPr>
              <a:t>buy</a:t>
            </a:r>
            <a:r>
              <a:rPr lang="en-US" dirty="0">
                <a:solidFill>
                  <a:schemeClr val="tx1"/>
                </a:solidFill>
              </a:rPr>
              <a:t> them.</a:t>
            </a:r>
          </a:p>
        </p:txBody>
      </p:sp>
      <p:sp>
        <p:nvSpPr>
          <p:cNvPr id="7" name="Content Placeholder 8">
            <a:extLst>
              <a:ext uri="{FF2B5EF4-FFF2-40B4-BE49-F238E27FC236}">
                <a16:creationId xmlns:a16="http://schemas.microsoft.com/office/drawing/2014/main" id="{FD9391C4-FFCB-416C-B2D9-B038D8E339EE}"/>
              </a:ext>
            </a:extLst>
          </p:cNvPr>
          <p:cNvSpPr txBox="1">
            <a:spLocks/>
          </p:cNvSpPr>
          <p:nvPr/>
        </p:nvSpPr>
        <p:spPr>
          <a:xfrm>
            <a:off x="902380" y="2665601"/>
            <a:ext cx="3451325" cy="1772176"/>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tx1"/>
                </a:solidFill>
              </a:rPr>
              <a:t>Simple text or give a hint?</a:t>
            </a:r>
          </a:p>
          <a:p>
            <a:r>
              <a:rPr lang="en-US" sz="1800" dirty="0">
                <a:solidFill>
                  <a:schemeClr val="tx1"/>
                </a:solidFill>
              </a:rPr>
              <a:t>Suggested search?</a:t>
            </a:r>
          </a:p>
          <a:p>
            <a:r>
              <a:rPr lang="en-US" sz="1800" dirty="0">
                <a:solidFill>
                  <a:schemeClr val="tx1"/>
                </a:solidFill>
              </a:rPr>
              <a:t>Results in context?</a:t>
            </a:r>
          </a:p>
          <a:p>
            <a:r>
              <a:rPr lang="en-US" sz="1800" dirty="0">
                <a:solidFill>
                  <a:schemeClr val="tx1"/>
                </a:solidFill>
              </a:rPr>
              <a:t>Full screen input?</a:t>
            </a:r>
          </a:p>
          <a:p>
            <a:r>
              <a:rPr lang="en-US" sz="1800" dirty="0">
                <a:solidFill>
                  <a:schemeClr val="tx1"/>
                </a:solidFill>
              </a:rPr>
              <a:t>Filters (and breadcrumbs)?</a:t>
            </a:r>
          </a:p>
        </p:txBody>
      </p:sp>
      <p:sp>
        <p:nvSpPr>
          <p:cNvPr id="10" name="Content Placeholder 8">
            <a:extLst>
              <a:ext uri="{FF2B5EF4-FFF2-40B4-BE49-F238E27FC236}">
                <a16:creationId xmlns:a16="http://schemas.microsoft.com/office/drawing/2014/main" id="{423D9C22-7C10-4DFA-90BD-1F3A1608F093}"/>
              </a:ext>
            </a:extLst>
          </p:cNvPr>
          <p:cNvSpPr txBox="1">
            <a:spLocks/>
          </p:cNvSpPr>
          <p:nvPr/>
        </p:nvSpPr>
        <p:spPr>
          <a:xfrm>
            <a:off x="4790296" y="2665601"/>
            <a:ext cx="3241781" cy="1772176"/>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tx1"/>
                </a:solidFill>
              </a:rPr>
              <a:t>Ecommerce?</a:t>
            </a:r>
          </a:p>
          <a:p>
            <a:r>
              <a:rPr lang="en-US" sz="1800" dirty="0">
                <a:solidFill>
                  <a:schemeClr val="tx1"/>
                </a:solidFill>
              </a:rPr>
              <a:t>Predictive?</a:t>
            </a:r>
          </a:p>
          <a:p>
            <a:r>
              <a:rPr lang="en-US" sz="1800" dirty="0">
                <a:solidFill>
                  <a:schemeClr val="tx1"/>
                </a:solidFill>
              </a:rPr>
              <a:t>Autocomplete ?</a:t>
            </a:r>
          </a:p>
          <a:p>
            <a:r>
              <a:rPr lang="en-US" sz="1800" dirty="0">
                <a:solidFill>
                  <a:schemeClr val="tx1"/>
                </a:solidFill>
              </a:rPr>
              <a:t>Recent/popular?</a:t>
            </a:r>
          </a:p>
          <a:p>
            <a:r>
              <a:rPr lang="en-US" sz="1800" dirty="0">
                <a:solidFill>
                  <a:schemeClr val="tx1"/>
                </a:solidFill>
              </a:rPr>
              <a:t>Limit results?</a:t>
            </a:r>
          </a:p>
        </p:txBody>
      </p:sp>
      <p:pic>
        <p:nvPicPr>
          <p:cNvPr id="23554" name="Picture 2" descr="Hotels.com limiting search results">
            <a:extLst>
              <a:ext uri="{FF2B5EF4-FFF2-40B4-BE49-F238E27FC236}">
                <a16:creationId xmlns:a16="http://schemas.microsoft.com/office/drawing/2014/main" id="{0F469586-D971-4CAA-BC06-B4064C00E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48" y="4437777"/>
            <a:ext cx="3926466" cy="392646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botta app search categories">
            <a:extLst>
              <a:ext uri="{FF2B5EF4-FFF2-40B4-BE49-F238E27FC236}">
                <a16:creationId xmlns:a16="http://schemas.microsoft.com/office/drawing/2014/main" id="{5A4507F4-990A-4CD7-A1E4-9284DC2CA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585" y="4454066"/>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Uber app recent search results">
            <a:extLst>
              <a:ext uri="{FF2B5EF4-FFF2-40B4-BE49-F238E27FC236}">
                <a16:creationId xmlns:a16="http://schemas.microsoft.com/office/drawing/2014/main" id="{40E15F98-4559-4456-A552-AB2EA9A0E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585" y="445406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6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some basics</a:t>
            </a:r>
          </a:p>
        </p:txBody>
      </p:sp>
    </p:spTree>
    <p:extLst>
      <p:ext uri="{BB962C8B-B14F-4D97-AF65-F5344CB8AC3E}">
        <p14:creationId xmlns:p14="http://schemas.microsoft.com/office/powerpoint/2010/main" val="581956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consistent </a:t>
            </a:r>
            <a:r>
              <a:rPr lang="en-US" dirty="0"/>
              <a:t>CTAs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160948" y="1135397"/>
            <a:ext cx="8517264" cy="1918196"/>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rgbClr val="ECDC31"/>
                </a:solidFill>
              </a:rPr>
              <a:t>CTAs should look like buttons:</a:t>
            </a:r>
            <a:r>
              <a:rPr lang="en-US" b="1" dirty="0">
                <a:solidFill>
                  <a:schemeClr val="tx1"/>
                </a:solidFill>
              </a:rPr>
              <a:t> </a:t>
            </a:r>
            <a:r>
              <a:rPr lang="en-US" dirty="0">
                <a:solidFill>
                  <a:schemeClr val="tx1"/>
                </a:solidFill>
              </a:rPr>
              <a:t>rounded, squared, pill, outline, solid, drop shadow, brighter color, and more.</a:t>
            </a:r>
            <a:r>
              <a:rPr lang="en-US" b="1" dirty="0">
                <a:solidFill>
                  <a:schemeClr val="tx1"/>
                </a:solidFill>
              </a:rPr>
              <a:t> </a:t>
            </a:r>
            <a:br>
              <a:rPr lang="en-US" b="1" dirty="0">
                <a:solidFill>
                  <a:schemeClr val="tx1"/>
                </a:solidFill>
              </a:rPr>
            </a:br>
            <a:r>
              <a:rPr lang="en-US" dirty="0">
                <a:solidFill>
                  <a:schemeClr val="tx1"/>
                </a:solidFill>
              </a:rPr>
              <a:t>They need to stand out from the rest of the design. This is true, especially on mobile, where space, time and screen real estate are limited.</a:t>
            </a:r>
          </a:p>
        </p:txBody>
      </p:sp>
      <p:pic>
        <p:nvPicPr>
          <p:cNvPr id="24578" name="Picture 2" descr="A Dropbox tooltip with two ghost buttons and a solid button as choices.">
            <a:extLst>
              <a:ext uri="{FF2B5EF4-FFF2-40B4-BE49-F238E27FC236}">
                <a16:creationId xmlns:a16="http://schemas.microsoft.com/office/drawing/2014/main" id="{7B0AFAA1-09F4-4FD6-A88E-6654DCC55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79" y="3512890"/>
            <a:ext cx="3810000" cy="203835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8">
            <a:extLst>
              <a:ext uri="{FF2B5EF4-FFF2-40B4-BE49-F238E27FC236}">
                <a16:creationId xmlns:a16="http://schemas.microsoft.com/office/drawing/2014/main" id="{E41D1C61-C9C6-4506-A7E6-C89D54A4D49B}"/>
              </a:ext>
            </a:extLst>
          </p:cNvPr>
          <p:cNvSpPr txBox="1">
            <a:spLocks/>
          </p:cNvSpPr>
          <p:nvPr/>
        </p:nvSpPr>
        <p:spPr>
          <a:xfrm>
            <a:off x="4239636" y="3888298"/>
            <a:ext cx="4216468" cy="129741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dirty="0">
                <a:solidFill>
                  <a:schemeClr val="tx1"/>
                </a:solidFill>
              </a:rPr>
              <a:t>Use </a:t>
            </a:r>
            <a:r>
              <a:rPr lang="en-US" b="1" dirty="0">
                <a:solidFill>
                  <a:schemeClr val="tx1"/>
                </a:solidFill>
              </a:rPr>
              <a:t>multiple styles </a:t>
            </a:r>
            <a:r>
              <a:rPr lang="en-US" dirty="0">
                <a:solidFill>
                  <a:schemeClr val="tx1"/>
                </a:solidFill>
              </a:rPr>
              <a:t>to draw attention to the most important/desirable CTA </a:t>
            </a:r>
            <a:br>
              <a:rPr lang="en-US" dirty="0">
                <a:solidFill>
                  <a:schemeClr val="tx1"/>
                </a:solidFill>
              </a:rPr>
            </a:br>
            <a:r>
              <a:rPr lang="en-US" dirty="0">
                <a:solidFill>
                  <a:schemeClr val="tx1"/>
                </a:solidFill>
              </a:rPr>
              <a:t>in a group.</a:t>
            </a: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https://www.smashingmagazine.com/2018/01/ghost-button-design/</a:t>
            </a:r>
          </a:p>
        </p:txBody>
      </p:sp>
    </p:spTree>
    <p:extLst>
      <p:ext uri="{BB962C8B-B14F-4D97-AF65-F5344CB8AC3E}">
        <p14:creationId xmlns:p14="http://schemas.microsoft.com/office/powerpoint/2010/main" val="3687532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s://cloud.netlifyusercontent.com/assets/344dbf88-fdf9-42bb-adb4-46f01eedd629/8a866b91-12cb-4668-ad53-52eb4e661386/nng-percentage-of-viewing-time.png">
            <a:extLst>
              <a:ext uri="{FF2B5EF4-FFF2-40B4-BE49-F238E27FC236}">
                <a16:creationId xmlns:a16="http://schemas.microsoft.com/office/drawing/2014/main" id="{E64DA4FF-97CF-4921-BAB8-818A6D6E4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94031"/>
            <a:ext cx="7620000" cy="386715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Scrolling</a:t>
            </a:r>
            <a:r>
              <a:rPr lang="en-US" dirty="0"/>
              <a:t> and attention</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0" y="5054316"/>
            <a:ext cx="8865606" cy="129741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a:r>
              <a:rPr lang="en-US" b="1" dirty="0">
                <a:solidFill>
                  <a:schemeClr val="tx1"/>
                </a:solidFill>
              </a:rPr>
              <a:t>57% don’t mind scrolling</a:t>
            </a:r>
            <a:r>
              <a:rPr lang="en-US" dirty="0">
                <a:solidFill>
                  <a:schemeClr val="tx1"/>
                </a:solidFill>
              </a:rPr>
              <a:t> past the “fold”</a:t>
            </a:r>
          </a:p>
          <a:p>
            <a:pPr marL="685800"/>
            <a:r>
              <a:rPr lang="en-US" b="1" dirty="0">
                <a:solidFill>
                  <a:schemeClr val="tx1"/>
                </a:solidFill>
              </a:rPr>
              <a:t>74%</a:t>
            </a:r>
            <a:r>
              <a:rPr lang="en-US" dirty="0">
                <a:solidFill>
                  <a:schemeClr val="tx1"/>
                </a:solidFill>
              </a:rPr>
              <a:t> of all viewing time occurs within the </a:t>
            </a:r>
            <a:r>
              <a:rPr lang="en-US" b="1" dirty="0">
                <a:solidFill>
                  <a:schemeClr val="tx1"/>
                </a:solidFill>
              </a:rPr>
              <a:t>first two screens</a:t>
            </a: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https://www.smashingmagazine.com/2018/12/elements-ditch-repurpose-mobile/</a:t>
            </a:r>
          </a:p>
        </p:txBody>
      </p:sp>
    </p:spTree>
    <p:extLst>
      <p:ext uri="{BB962C8B-B14F-4D97-AF65-F5344CB8AC3E}">
        <p14:creationId xmlns:p14="http://schemas.microsoft.com/office/powerpoint/2010/main" val="1800456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rethink</a:t>
            </a:r>
            <a:r>
              <a:rPr lang="en-US" dirty="0"/>
              <a:t> and </a:t>
            </a:r>
            <a:r>
              <a:rPr lang="en-US" b="1" dirty="0"/>
              <a:t>remove</a:t>
            </a:r>
            <a:r>
              <a:rPr lang="en-US" dirty="0"/>
              <a:t> elements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160948" y="1296449"/>
            <a:ext cx="8517264" cy="129741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a:r>
              <a:rPr lang="en-US" b="1" dirty="0">
                <a:solidFill>
                  <a:srgbClr val="ECDC31"/>
                </a:solidFill>
              </a:rPr>
              <a:t>Sidebars: </a:t>
            </a:r>
            <a:r>
              <a:rPr lang="en-US" dirty="0">
                <a:solidFill>
                  <a:schemeClr val="tx1"/>
                </a:solidFill>
              </a:rPr>
              <a:t>content gets pushed to the bottom or buried in a select menu. This ads a lot of scrolling and unnecessary content on mobile.</a:t>
            </a:r>
          </a:p>
          <a:p>
            <a:pPr marL="685800"/>
            <a:r>
              <a:rPr lang="en-US" b="1" dirty="0">
                <a:solidFill>
                  <a:srgbClr val="ECDC31"/>
                </a:solidFill>
              </a:rPr>
              <a:t>Pop-ups: </a:t>
            </a:r>
            <a:r>
              <a:rPr lang="en-US" dirty="0">
                <a:solidFill>
                  <a:schemeClr val="tx1"/>
                </a:solidFill>
              </a:rPr>
              <a:t>does it really have a place on mobile? They block the content and requires you to do work to view the entire message.</a:t>
            </a: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https://www.smashingmagazine.com/2018/12/elements-ditch-repurpose-mobile/</a:t>
            </a:r>
          </a:p>
        </p:txBody>
      </p:sp>
      <p:pic>
        <p:nvPicPr>
          <p:cNvPr id="26626" name="Picture 2" descr="Interactive pop-up on mobile Four Seasons">
            <a:extLst>
              <a:ext uri="{FF2B5EF4-FFF2-40B4-BE49-F238E27FC236}">
                <a16:creationId xmlns:a16="http://schemas.microsoft.com/office/drawing/2014/main" id="{4511EEB4-12D2-4313-BFF1-D504AD754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995" y="3290005"/>
            <a:ext cx="5670958" cy="5670958"/>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nteractive pop-up widget expands on Four Seasons">
            <a:extLst>
              <a:ext uri="{FF2B5EF4-FFF2-40B4-BE49-F238E27FC236}">
                <a16:creationId xmlns:a16="http://schemas.microsoft.com/office/drawing/2014/main" id="{00A31695-A5DD-4358-B874-A29EB4CC3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366" y="4029984"/>
            <a:ext cx="3810000" cy="2095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07961150-0462-463E-BC79-CCB07ED3C1E3}"/>
              </a:ext>
            </a:extLst>
          </p:cNvPr>
          <p:cNvCxnSpPr/>
          <p:nvPr/>
        </p:nvCxnSpPr>
        <p:spPr>
          <a:xfrm>
            <a:off x="4932727" y="5052567"/>
            <a:ext cx="7130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883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Sofitel Feedback widget on mobile">
            <a:extLst>
              <a:ext uri="{FF2B5EF4-FFF2-40B4-BE49-F238E27FC236}">
                <a16:creationId xmlns:a16="http://schemas.microsoft.com/office/drawing/2014/main" id="{1CFDA5D0-857E-4D53-81AE-E03EC3F3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917" y="288108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rethink</a:t>
            </a:r>
            <a:r>
              <a:rPr lang="en-US" dirty="0"/>
              <a:t> and </a:t>
            </a:r>
            <a:r>
              <a:rPr lang="en-US" b="1" dirty="0"/>
              <a:t>remove</a:t>
            </a:r>
            <a:r>
              <a:rPr lang="en-US" dirty="0"/>
              <a:t> elements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160948" y="1296449"/>
            <a:ext cx="8517264" cy="129741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a:r>
              <a:rPr lang="en-US" b="1" dirty="0">
                <a:solidFill>
                  <a:srgbClr val="ECDC31"/>
                </a:solidFill>
              </a:rPr>
              <a:t>Sticky side elements: </a:t>
            </a:r>
            <a:r>
              <a:rPr lang="en-US" dirty="0">
                <a:solidFill>
                  <a:schemeClr val="tx1"/>
                </a:solidFill>
              </a:rPr>
              <a:t>a sticky main nav encourages scrolling because the user always has an easy way back or forward. Side elements may work on desktop, but can be intrusive and create an awkward or unusable experience on mobile.</a:t>
            </a: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https://www.smashingmagazine.com/2018/12/elements-ditch-repurpose-mobile/</a:t>
            </a:r>
          </a:p>
        </p:txBody>
      </p:sp>
      <p:cxnSp>
        <p:nvCxnSpPr>
          <p:cNvPr id="3" name="Straight Arrow Connector 2">
            <a:extLst>
              <a:ext uri="{FF2B5EF4-FFF2-40B4-BE49-F238E27FC236}">
                <a16:creationId xmlns:a16="http://schemas.microsoft.com/office/drawing/2014/main" id="{07961150-0462-463E-BC79-CCB07ED3C1E3}"/>
              </a:ext>
            </a:extLst>
          </p:cNvPr>
          <p:cNvCxnSpPr>
            <a:cxnSpLocks/>
          </p:cNvCxnSpPr>
          <p:nvPr/>
        </p:nvCxnSpPr>
        <p:spPr>
          <a:xfrm>
            <a:off x="4866179" y="5052567"/>
            <a:ext cx="2424418" cy="3751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650" name="Picture 2" descr="Sofitel Feedback widget">
            <a:extLst>
              <a:ext uri="{FF2B5EF4-FFF2-40B4-BE49-F238E27FC236}">
                <a16:creationId xmlns:a16="http://schemas.microsoft.com/office/drawing/2014/main" id="{D54E8628-86FC-43AB-A90B-42994AC4C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86565"/>
            <a:ext cx="3810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21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rethink</a:t>
            </a:r>
            <a:r>
              <a:rPr lang="en-US" dirty="0"/>
              <a:t> and </a:t>
            </a:r>
            <a:r>
              <a:rPr lang="en-US" b="1" dirty="0"/>
              <a:t>remove</a:t>
            </a:r>
            <a:r>
              <a:rPr lang="en-US" dirty="0"/>
              <a:t> elements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160948" y="1296449"/>
            <a:ext cx="8517264" cy="129741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a:r>
              <a:rPr lang="en-US" b="1" dirty="0">
                <a:solidFill>
                  <a:srgbClr val="ECDC31"/>
                </a:solidFill>
              </a:rPr>
              <a:t>Content: </a:t>
            </a:r>
            <a:r>
              <a:rPr lang="en-US" dirty="0">
                <a:solidFill>
                  <a:schemeClr val="tx1"/>
                </a:solidFill>
              </a:rPr>
              <a:t>desktop (non-touch) interaction is different than mobile (touch) interaction. Remove elements and even content on mobile that is not best suited for it. </a:t>
            </a:r>
            <a:br>
              <a:rPr lang="en-US" dirty="0">
                <a:solidFill>
                  <a:schemeClr val="tx1"/>
                </a:solidFill>
              </a:rPr>
            </a:br>
            <a:r>
              <a:rPr lang="en-US" b="1" dirty="0">
                <a:solidFill>
                  <a:schemeClr val="tx1"/>
                </a:solidFill>
              </a:rPr>
              <a:t>Focus on the essentials for a streamlined experience.</a:t>
            </a: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https://www.smashingmagazine.com/2018/12/elements-ditch-repurpose-mobile/</a:t>
            </a:r>
          </a:p>
        </p:txBody>
      </p:sp>
      <p:cxnSp>
        <p:nvCxnSpPr>
          <p:cNvPr id="3" name="Straight Arrow Connector 2">
            <a:extLst>
              <a:ext uri="{FF2B5EF4-FFF2-40B4-BE49-F238E27FC236}">
                <a16:creationId xmlns:a16="http://schemas.microsoft.com/office/drawing/2014/main" id="{07961150-0462-463E-BC79-CCB07ED3C1E3}"/>
              </a:ext>
            </a:extLst>
          </p:cNvPr>
          <p:cNvCxnSpPr>
            <a:cxnSpLocks/>
          </p:cNvCxnSpPr>
          <p:nvPr/>
        </p:nvCxnSpPr>
        <p:spPr>
          <a:xfrm>
            <a:off x="4866179" y="5052567"/>
            <a:ext cx="7963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674" name="Picture 2" descr="Kohlâs desktop products">
            <a:extLst>
              <a:ext uri="{FF2B5EF4-FFF2-40B4-BE49-F238E27FC236}">
                <a16:creationId xmlns:a16="http://schemas.microsoft.com/office/drawing/2014/main" id="{A0CF3E15-2E37-432C-9C00-281D17FF8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80" y="3738332"/>
            <a:ext cx="38100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Kohlâs mobile product views">
            <a:extLst>
              <a:ext uri="{FF2B5EF4-FFF2-40B4-BE49-F238E27FC236}">
                <a16:creationId xmlns:a16="http://schemas.microsoft.com/office/drawing/2014/main" id="{8D1A1230-AD62-4B61-9DB6-697D965BD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212" y="2881082"/>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06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email</a:t>
            </a:r>
          </a:p>
        </p:txBody>
      </p:sp>
    </p:spTree>
    <p:extLst>
      <p:ext uri="{BB962C8B-B14F-4D97-AF65-F5344CB8AC3E}">
        <p14:creationId xmlns:p14="http://schemas.microsoft.com/office/powerpoint/2010/main" val="419698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strike="sngStrike" dirty="0"/>
              <a:t>mobile</a:t>
            </a:r>
            <a:r>
              <a:rPr lang="en-US" dirty="0"/>
              <a:t> </a:t>
            </a:r>
            <a:r>
              <a:rPr lang="en-US" b="1" dirty="0"/>
              <a:t>email</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160948" y="1296449"/>
            <a:ext cx="8517264" cy="607849"/>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rgbClr val="ECDC31"/>
                </a:solidFill>
              </a:rPr>
              <a:t>Let’s make email truly mobile first and simple. </a:t>
            </a:r>
            <a:br>
              <a:rPr lang="en-US" b="1" dirty="0">
                <a:solidFill>
                  <a:schemeClr val="tx1"/>
                </a:solidFill>
              </a:rPr>
            </a:br>
            <a:r>
              <a:rPr lang="en-US" dirty="0">
                <a:solidFill>
                  <a:schemeClr val="tx1"/>
                </a:solidFill>
              </a:rPr>
              <a:t>We’re not really using the entire screen for email anyway.</a:t>
            </a:r>
            <a:endParaRPr lang="en-US" b="1" dirty="0">
              <a:solidFill>
                <a:schemeClr val="tx1"/>
              </a:solidFill>
            </a:endParaRPr>
          </a:p>
        </p:txBody>
      </p:sp>
      <p:pic>
        <p:nvPicPr>
          <p:cNvPr id="2" name="Picture 1">
            <a:extLst>
              <a:ext uri="{FF2B5EF4-FFF2-40B4-BE49-F238E27FC236}">
                <a16:creationId xmlns:a16="http://schemas.microsoft.com/office/drawing/2014/main" id="{047F12DB-F179-41CC-BEA9-9BEDFE133BC9}"/>
              </a:ext>
            </a:extLst>
          </p:cNvPr>
          <p:cNvPicPr>
            <a:picLocks noChangeAspect="1"/>
          </p:cNvPicPr>
          <p:nvPr/>
        </p:nvPicPr>
        <p:blipFill>
          <a:blip r:embed="rId2"/>
          <a:stretch>
            <a:fillRect/>
          </a:stretch>
        </p:blipFill>
        <p:spPr>
          <a:xfrm>
            <a:off x="719599" y="2733188"/>
            <a:ext cx="3928424" cy="1984106"/>
          </a:xfrm>
          <a:prstGeom prst="rect">
            <a:avLst/>
          </a:prstGeom>
        </p:spPr>
      </p:pic>
      <p:pic>
        <p:nvPicPr>
          <p:cNvPr id="5" name="Picture 4">
            <a:extLst>
              <a:ext uri="{FF2B5EF4-FFF2-40B4-BE49-F238E27FC236}">
                <a16:creationId xmlns:a16="http://schemas.microsoft.com/office/drawing/2014/main" id="{D0AC4A2C-A1A3-4D17-87E1-A95FFC15FCB4}"/>
              </a:ext>
            </a:extLst>
          </p:cNvPr>
          <p:cNvPicPr>
            <a:picLocks noChangeAspect="1"/>
          </p:cNvPicPr>
          <p:nvPr/>
        </p:nvPicPr>
        <p:blipFill>
          <a:blip r:embed="rId3"/>
          <a:stretch>
            <a:fillRect/>
          </a:stretch>
        </p:blipFill>
        <p:spPr>
          <a:xfrm>
            <a:off x="5406761" y="2749315"/>
            <a:ext cx="2776640" cy="1967979"/>
          </a:xfrm>
          <a:prstGeom prst="rect">
            <a:avLst/>
          </a:prstGeom>
        </p:spPr>
      </p:pic>
      <p:sp>
        <p:nvSpPr>
          <p:cNvPr id="8" name="Content Placeholder 8">
            <a:extLst>
              <a:ext uri="{FF2B5EF4-FFF2-40B4-BE49-F238E27FC236}">
                <a16:creationId xmlns:a16="http://schemas.microsoft.com/office/drawing/2014/main" id="{F7E12BA9-FA85-4459-B76E-5BD4ABC68E2B}"/>
              </a:ext>
            </a:extLst>
          </p:cNvPr>
          <p:cNvSpPr txBox="1">
            <a:spLocks/>
          </p:cNvSpPr>
          <p:nvPr/>
        </p:nvSpPr>
        <p:spPr>
          <a:xfrm>
            <a:off x="197300" y="5242259"/>
            <a:ext cx="8517264" cy="607849"/>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800" dirty="0">
                <a:solidFill>
                  <a:schemeClr val="tx1"/>
                </a:solidFill>
              </a:rPr>
              <a:t>We can also make simple email designs and layouts that are visually impactful and simpler to program. The complexity in the design and programming doesn’t bring a better ROI.</a:t>
            </a:r>
          </a:p>
        </p:txBody>
      </p:sp>
    </p:spTree>
    <p:extLst>
      <p:ext uri="{BB962C8B-B14F-4D97-AF65-F5344CB8AC3E}">
        <p14:creationId xmlns:p14="http://schemas.microsoft.com/office/powerpoint/2010/main" val="369274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quick </a:t>
            </a:r>
            <a:r>
              <a:rPr lang="en-US" b="1" dirty="0"/>
              <a:t>examples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https://reallygoodemails.com/</a:t>
            </a:r>
          </a:p>
        </p:txBody>
      </p:sp>
      <p:pic>
        <p:nvPicPr>
          <p:cNvPr id="4098" name="Picture 2" descr="https://reallygoodemails.com/wp-content/uploads/transforming-user-experience-for-google-cloud-next-18.png">
            <a:extLst>
              <a:ext uri="{FF2B5EF4-FFF2-40B4-BE49-F238E27FC236}">
                <a16:creationId xmlns:a16="http://schemas.microsoft.com/office/drawing/2014/main" id="{788427F6-D935-4676-B90C-A93F92F28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863" y="1188270"/>
            <a:ext cx="4622933" cy="189119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reallygoodemails.com/wp-content/uploads/transforming-user-experience-for-google-cloud-next-18.png">
            <a:extLst>
              <a:ext uri="{FF2B5EF4-FFF2-40B4-BE49-F238E27FC236}">
                <a16:creationId xmlns:a16="http://schemas.microsoft.com/office/drawing/2014/main" id="{FF755344-E5FD-4166-808F-5080CB7E6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220" y="402671"/>
            <a:ext cx="1354208" cy="553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0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what is mobile?</a:t>
            </a:r>
          </a:p>
        </p:txBody>
      </p:sp>
      <p:sp>
        <p:nvSpPr>
          <p:cNvPr id="11" name="Content Placeholder 8">
            <a:extLst>
              <a:ext uri="{FF2B5EF4-FFF2-40B4-BE49-F238E27FC236}">
                <a16:creationId xmlns:a16="http://schemas.microsoft.com/office/drawing/2014/main" id="{46CCA1CE-E652-4A3D-9818-B382BCA09436}"/>
              </a:ext>
            </a:extLst>
          </p:cNvPr>
          <p:cNvSpPr txBox="1">
            <a:spLocks/>
          </p:cNvSpPr>
          <p:nvPr/>
        </p:nvSpPr>
        <p:spPr>
          <a:xfrm>
            <a:off x="65758" y="1206771"/>
            <a:ext cx="8589969" cy="571500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Right now we think of phones, perhaps a smart watch or tablet device. But basically any computing experience while on the go.</a:t>
            </a:r>
          </a:p>
          <a:p>
            <a:pPr indent="0">
              <a:buFont typeface="Arial"/>
              <a:buNone/>
            </a:pPr>
            <a:endParaRPr lang="en-US" dirty="0">
              <a:solidFill>
                <a:schemeClr val="accent2"/>
              </a:solidFill>
            </a:endParaRPr>
          </a:p>
          <a:p>
            <a:pPr marL="685800"/>
            <a:r>
              <a:rPr lang="en-US" b="1" dirty="0">
                <a:solidFill>
                  <a:srgbClr val="ECDC31"/>
                </a:solidFill>
              </a:rPr>
              <a:t>Websites</a:t>
            </a:r>
          </a:p>
          <a:p>
            <a:pPr marL="685800"/>
            <a:r>
              <a:rPr lang="en-US" dirty="0">
                <a:solidFill>
                  <a:schemeClr val="tx1"/>
                </a:solidFill>
              </a:rPr>
              <a:t>Dedicated Applications</a:t>
            </a:r>
          </a:p>
          <a:p>
            <a:pPr marL="685800"/>
            <a:r>
              <a:rPr lang="en-US" dirty="0">
                <a:solidFill>
                  <a:schemeClr val="accent2"/>
                </a:solidFill>
              </a:rPr>
              <a:t>Communication (Phone, Text, </a:t>
            </a:r>
            <a:r>
              <a:rPr lang="en-US" b="1" dirty="0">
                <a:solidFill>
                  <a:srgbClr val="ECDC31"/>
                </a:solidFill>
              </a:rPr>
              <a:t>Social</a:t>
            </a:r>
            <a:r>
              <a:rPr lang="en-US" dirty="0">
                <a:solidFill>
                  <a:schemeClr val="accent2"/>
                </a:solidFill>
              </a:rPr>
              <a:t>)</a:t>
            </a:r>
          </a:p>
          <a:p>
            <a:pPr marL="685800"/>
            <a:r>
              <a:rPr lang="en-US" dirty="0">
                <a:solidFill>
                  <a:schemeClr val="accent2"/>
                </a:solidFill>
              </a:rPr>
              <a:t>Games</a:t>
            </a:r>
          </a:p>
          <a:p>
            <a:pPr marL="685800"/>
            <a:r>
              <a:rPr lang="en-US" dirty="0">
                <a:solidFill>
                  <a:schemeClr val="accent2"/>
                </a:solidFill>
              </a:rPr>
              <a:t>Video</a:t>
            </a:r>
          </a:p>
          <a:p>
            <a:pPr marL="685800"/>
            <a:r>
              <a:rPr lang="en-US" dirty="0">
                <a:solidFill>
                  <a:schemeClr val="accent2"/>
                </a:solidFill>
              </a:rPr>
              <a:t>Audio</a:t>
            </a:r>
          </a:p>
          <a:p>
            <a:pPr marL="685800"/>
            <a:r>
              <a:rPr lang="en-US" dirty="0">
                <a:solidFill>
                  <a:schemeClr val="accent2"/>
                </a:solidFill>
              </a:rPr>
              <a:t>Tools (Maps, camera, etc.)</a:t>
            </a:r>
          </a:p>
        </p:txBody>
      </p:sp>
      <p:pic>
        <p:nvPicPr>
          <p:cNvPr id="1026" name="Picture 2" descr="Image result for zack morris phone">
            <a:extLst>
              <a:ext uri="{FF2B5EF4-FFF2-40B4-BE49-F238E27FC236}">
                <a16:creationId xmlns:a16="http://schemas.microsoft.com/office/drawing/2014/main" id="{A57471C4-D17E-4587-B351-16DDD88AD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080" y="2499919"/>
            <a:ext cx="2420690" cy="136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68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quick </a:t>
            </a:r>
            <a:r>
              <a:rPr lang="en-US" b="1" dirty="0"/>
              <a:t>examples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https://reallygoodemails.com/</a:t>
            </a:r>
          </a:p>
        </p:txBody>
      </p:sp>
      <p:pic>
        <p:nvPicPr>
          <p:cNvPr id="5122" name="Picture 2" descr="https://reallygoodemails.com/wp-content/uploads/youtube-wow-way-to-go-on-passing-100-subscribers.png">
            <a:extLst>
              <a:ext uri="{FF2B5EF4-FFF2-40B4-BE49-F238E27FC236}">
                <a16:creationId xmlns:a16="http://schemas.microsoft.com/office/drawing/2014/main" id="{0D3475CB-49C1-4909-A92F-DA2DC531A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750" y="971413"/>
            <a:ext cx="5624411" cy="78076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reallygoodemails.com/wp-content/uploads/youtube-wow-way-to-go-on-passing-100-subscribers.png">
            <a:extLst>
              <a:ext uri="{FF2B5EF4-FFF2-40B4-BE49-F238E27FC236}">
                <a16:creationId xmlns:a16="http://schemas.microsoft.com/office/drawing/2014/main" id="{50424815-12A0-4E72-851B-8168E2125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6" y="1188270"/>
            <a:ext cx="2349667" cy="326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49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quick </a:t>
            </a:r>
            <a:r>
              <a:rPr lang="en-US" b="1" dirty="0"/>
              <a:t>examples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https://reallygoodemails.com/</a:t>
            </a:r>
          </a:p>
        </p:txBody>
      </p:sp>
      <p:pic>
        <p:nvPicPr>
          <p:cNvPr id="6146" name="Picture 2" descr="https://reallygoodemails.com/wp-content/uploads/introducing-our-new-cover-art-creator.png">
            <a:extLst>
              <a:ext uri="{FF2B5EF4-FFF2-40B4-BE49-F238E27FC236}">
                <a16:creationId xmlns:a16="http://schemas.microsoft.com/office/drawing/2014/main" id="{76291CD8-C51A-4BA4-8DAF-13B5D5951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898" y="274639"/>
            <a:ext cx="1357304" cy="51843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reallygoodemails.com/wp-content/uploads/introducing-our-new-cover-art-creator.png">
            <a:extLst>
              <a:ext uri="{FF2B5EF4-FFF2-40B4-BE49-F238E27FC236}">
                <a16:creationId xmlns:a16="http://schemas.microsoft.com/office/drawing/2014/main" id="{E12B23B0-69D4-4690-AF52-E14495889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991" y="929315"/>
            <a:ext cx="4609782" cy="1760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09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quick </a:t>
            </a:r>
            <a:r>
              <a:rPr lang="en-US" b="1" dirty="0"/>
              <a:t>examples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13" name="Rectangle 12">
            <a:extLst>
              <a:ext uri="{FF2B5EF4-FFF2-40B4-BE49-F238E27FC236}">
                <a16:creationId xmlns:a16="http://schemas.microsoft.com/office/drawing/2014/main" id="{E6B56359-B0E9-420A-B18B-2F36BCDAE9DE}"/>
              </a:ext>
            </a:extLst>
          </p:cNvPr>
          <p:cNvSpPr/>
          <p:nvPr/>
        </p:nvSpPr>
        <p:spPr>
          <a:xfrm>
            <a:off x="297808" y="6444861"/>
            <a:ext cx="6497273" cy="246221"/>
          </a:xfrm>
          <a:prstGeom prst="rect">
            <a:avLst/>
          </a:prstGeom>
        </p:spPr>
        <p:txBody>
          <a:bodyPr wrap="square">
            <a:spAutoFit/>
          </a:bodyPr>
          <a:lstStyle/>
          <a:p>
            <a:r>
              <a:rPr lang="en-US" sz="1000" dirty="0"/>
              <a:t>https://reallygoodemails.com/</a:t>
            </a:r>
          </a:p>
        </p:txBody>
      </p:sp>
      <p:pic>
        <p:nvPicPr>
          <p:cNvPr id="7170" name="Picture 2" descr="https://reallygoodemails.com/wp-content/uploads/map-your-adventures-with-steel-hr-sport.png">
            <a:extLst>
              <a:ext uri="{FF2B5EF4-FFF2-40B4-BE49-F238E27FC236}">
                <a16:creationId xmlns:a16="http://schemas.microsoft.com/office/drawing/2014/main" id="{AC8E193E-EA56-4797-BFD8-04A660F30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190" y="274639"/>
            <a:ext cx="1268859" cy="57821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reallygoodemails.com/wp-content/uploads/map-your-adventures-with-steel-hr-sport.png">
            <a:extLst>
              <a:ext uri="{FF2B5EF4-FFF2-40B4-BE49-F238E27FC236}">
                <a16:creationId xmlns:a16="http://schemas.microsoft.com/office/drawing/2014/main" id="{FE96BC54-F2BC-421C-9298-7F77A8A87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774" y="1043491"/>
            <a:ext cx="4686911" cy="2135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53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mark as </a:t>
            </a:r>
            <a:r>
              <a:rPr lang="en-US" b="1" dirty="0"/>
              <a:t>read</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10" name="Content Placeholder 8">
            <a:extLst>
              <a:ext uri="{FF2B5EF4-FFF2-40B4-BE49-F238E27FC236}">
                <a16:creationId xmlns:a16="http://schemas.microsoft.com/office/drawing/2014/main" id="{ACAC9141-084B-4072-9E43-CBDE886B963B}"/>
              </a:ext>
            </a:extLst>
          </p:cNvPr>
          <p:cNvSpPr txBox="1">
            <a:spLocks/>
          </p:cNvSpPr>
          <p:nvPr/>
        </p:nvSpPr>
        <p:spPr>
          <a:xfrm>
            <a:off x="160948" y="1296449"/>
            <a:ext cx="8517264" cy="3795668"/>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rgbClr val="ECDC31"/>
                </a:solidFill>
              </a:rPr>
              <a:t>What do we see?</a:t>
            </a:r>
          </a:p>
          <a:p>
            <a:pPr marL="800100" indent="-457200"/>
            <a:r>
              <a:rPr lang="en-US" dirty="0">
                <a:solidFill>
                  <a:schemeClr val="tx1"/>
                </a:solidFill>
              </a:rPr>
              <a:t>Simple, one-column layouts</a:t>
            </a:r>
          </a:p>
          <a:p>
            <a:pPr marL="800100" indent="-457200"/>
            <a:r>
              <a:rPr lang="en-US" dirty="0">
                <a:solidFill>
                  <a:schemeClr val="tx1"/>
                </a:solidFill>
              </a:rPr>
              <a:t>Use of live text throughout</a:t>
            </a:r>
          </a:p>
          <a:p>
            <a:pPr marL="800100" indent="-457200"/>
            <a:r>
              <a:rPr lang="en-US" dirty="0">
                <a:solidFill>
                  <a:schemeClr val="tx1"/>
                </a:solidFill>
              </a:rPr>
              <a:t>Large, simple graphics</a:t>
            </a:r>
          </a:p>
          <a:p>
            <a:pPr marL="800100" indent="-457200"/>
            <a:r>
              <a:rPr lang="en-US" dirty="0">
                <a:solidFill>
                  <a:schemeClr val="tx1"/>
                </a:solidFill>
              </a:rPr>
              <a:t>Bold use of color (and creative whitespace/negative space to frame the design)</a:t>
            </a:r>
          </a:p>
          <a:p>
            <a:pPr marL="800100" indent="-457200"/>
            <a:r>
              <a:rPr lang="en-US" dirty="0">
                <a:solidFill>
                  <a:schemeClr val="tx1"/>
                </a:solidFill>
              </a:rPr>
              <a:t>No borders or complicated visual framing in the design</a:t>
            </a:r>
          </a:p>
          <a:p>
            <a:pPr marL="800100" indent="-457200"/>
            <a:r>
              <a:rPr lang="en-US" dirty="0">
                <a:solidFill>
                  <a:schemeClr val="tx1"/>
                </a:solidFill>
              </a:rPr>
              <a:t>Linear content flow (designed for plenty of scrolling)</a:t>
            </a:r>
          </a:p>
          <a:p>
            <a:pPr marL="800100" indent="-457200"/>
            <a:r>
              <a:rPr lang="en-US" dirty="0">
                <a:solidFill>
                  <a:schemeClr val="tx1"/>
                </a:solidFill>
              </a:rPr>
              <a:t>Bold CTAs</a:t>
            </a:r>
          </a:p>
        </p:txBody>
      </p:sp>
    </p:spTree>
    <p:extLst>
      <p:ext uri="{BB962C8B-B14F-4D97-AF65-F5344CB8AC3E}">
        <p14:creationId xmlns:p14="http://schemas.microsoft.com/office/powerpoint/2010/main" val="1176080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good mobile designs</a:t>
            </a:r>
          </a:p>
        </p:txBody>
      </p:sp>
    </p:spTree>
    <p:extLst>
      <p:ext uri="{BB962C8B-B14F-4D97-AF65-F5344CB8AC3E}">
        <p14:creationId xmlns:p14="http://schemas.microsoft.com/office/powerpoint/2010/main" val="3700526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mobile</a:t>
            </a:r>
            <a:r>
              <a:rPr lang="en-US" dirty="0"/>
              <a:t> designs</a:t>
            </a:r>
            <a:endParaRPr lang="en-US" b="1" dirty="0"/>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5" name="Rectangle 4">
            <a:extLst>
              <a:ext uri="{FF2B5EF4-FFF2-40B4-BE49-F238E27FC236}">
                <a16:creationId xmlns:a16="http://schemas.microsoft.com/office/drawing/2014/main" id="{8CB62AA6-95C8-49EB-885C-E2ADD156D28D}"/>
              </a:ext>
            </a:extLst>
          </p:cNvPr>
          <p:cNvSpPr/>
          <p:nvPr/>
        </p:nvSpPr>
        <p:spPr>
          <a:xfrm>
            <a:off x="297808" y="6444861"/>
            <a:ext cx="6497273" cy="246221"/>
          </a:xfrm>
          <a:prstGeom prst="rect">
            <a:avLst/>
          </a:prstGeom>
        </p:spPr>
        <p:txBody>
          <a:bodyPr wrap="square">
            <a:spAutoFit/>
          </a:bodyPr>
          <a:lstStyle/>
          <a:p>
            <a:r>
              <a:rPr lang="en-US" sz="1000" dirty="0"/>
              <a:t>https://www.impactbnd.com/examples-of-effective-mobile-website-design</a:t>
            </a:r>
          </a:p>
        </p:txBody>
      </p:sp>
      <p:pic>
        <p:nvPicPr>
          <p:cNvPr id="8194" name="Picture 2" descr="lyft">
            <a:extLst>
              <a:ext uri="{FF2B5EF4-FFF2-40B4-BE49-F238E27FC236}">
                <a16:creationId xmlns:a16="http://schemas.microsoft.com/office/drawing/2014/main" id="{A78D8262-17B7-4475-BA55-9FD54EFF4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 y="1197354"/>
            <a:ext cx="2428875" cy="43338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pple">
            <a:extLst>
              <a:ext uri="{FF2B5EF4-FFF2-40B4-BE49-F238E27FC236}">
                <a16:creationId xmlns:a16="http://schemas.microsoft.com/office/drawing/2014/main" id="{FEEC28A8-9C67-4693-BD26-05C4C6706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2" y="1233488"/>
            <a:ext cx="2428875" cy="43910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urple">
            <a:extLst>
              <a:ext uri="{FF2B5EF4-FFF2-40B4-BE49-F238E27FC236}">
                <a16:creationId xmlns:a16="http://schemas.microsoft.com/office/drawing/2014/main" id="{77DA4B95-724A-4F34-AB9C-A25037BAD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653" y="1233488"/>
            <a:ext cx="2428875"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17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mobile</a:t>
            </a:r>
            <a:r>
              <a:rPr lang="en-US" dirty="0"/>
              <a:t> designs</a:t>
            </a:r>
            <a:endParaRPr lang="en-US" b="1" dirty="0"/>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5" name="Rectangle 4">
            <a:extLst>
              <a:ext uri="{FF2B5EF4-FFF2-40B4-BE49-F238E27FC236}">
                <a16:creationId xmlns:a16="http://schemas.microsoft.com/office/drawing/2014/main" id="{8CB62AA6-95C8-49EB-885C-E2ADD156D28D}"/>
              </a:ext>
            </a:extLst>
          </p:cNvPr>
          <p:cNvSpPr/>
          <p:nvPr/>
        </p:nvSpPr>
        <p:spPr>
          <a:xfrm>
            <a:off x="297808" y="6444861"/>
            <a:ext cx="6497273" cy="246221"/>
          </a:xfrm>
          <a:prstGeom prst="rect">
            <a:avLst/>
          </a:prstGeom>
        </p:spPr>
        <p:txBody>
          <a:bodyPr wrap="square">
            <a:spAutoFit/>
          </a:bodyPr>
          <a:lstStyle/>
          <a:p>
            <a:r>
              <a:rPr lang="en-US" sz="1000" dirty="0"/>
              <a:t>https://www.impactbnd.com/examples-of-effective-mobile-website-design</a:t>
            </a:r>
          </a:p>
        </p:txBody>
      </p:sp>
      <p:pic>
        <p:nvPicPr>
          <p:cNvPr id="9218" name="Picture 2" descr="adobe">
            <a:extLst>
              <a:ext uri="{FF2B5EF4-FFF2-40B4-BE49-F238E27FC236}">
                <a16:creationId xmlns:a16="http://schemas.microsoft.com/office/drawing/2014/main" id="{EB908B35-164F-4D40-A2B1-FB1ACBD23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69" y="1252538"/>
            <a:ext cx="2428875" cy="43529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lack">
            <a:extLst>
              <a:ext uri="{FF2B5EF4-FFF2-40B4-BE49-F238E27FC236}">
                <a16:creationId xmlns:a16="http://schemas.microsoft.com/office/drawing/2014/main" id="{3197994D-B35B-4404-B952-79A2686E4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2" y="1262063"/>
            <a:ext cx="24288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tripe">
            <a:extLst>
              <a:ext uri="{FF2B5EF4-FFF2-40B4-BE49-F238E27FC236}">
                <a16:creationId xmlns:a16="http://schemas.microsoft.com/office/drawing/2014/main" id="{7DDEDDB6-1EF0-4A2D-B03A-8765BCB5E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042" y="1326330"/>
            <a:ext cx="242887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94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mobile</a:t>
            </a:r>
            <a:r>
              <a:rPr lang="en-US" dirty="0"/>
              <a:t> designs</a:t>
            </a:r>
            <a:endParaRPr lang="en-US" b="1" dirty="0"/>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5" name="Rectangle 4">
            <a:extLst>
              <a:ext uri="{FF2B5EF4-FFF2-40B4-BE49-F238E27FC236}">
                <a16:creationId xmlns:a16="http://schemas.microsoft.com/office/drawing/2014/main" id="{8CB62AA6-95C8-49EB-885C-E2ADD156D28D}"/>
              </a:ext>
            </a:extLst>
          </p:cNvPr>
          <p:cNvSpPr/>
          <p:nvPr/>
        </p:nvSpPr>
        <p:spPr>
          <a:xfrm>
            <a:off x="297808" y="6444861"/>
            <a:ext cx="6497273" cy="246221"/>
          </a:xfrm>
          <a:prstGeom prst="rect">
            <a:avLst/>
          </a:prstGeom>
        </p:spPr>
        <p:txBody>
          <a:bodyPr wrap="square">
            <a:spAutoFit/>
          </a:bodyPr>
          <a:lstStyle/>
          <a:p>
            <a:r>
              <a:rPr lang="en-US" sz="1000" dirty="0"/>
              <a:t>https://www.impactbnd.com/examples-of-effective-mobile-website-design</a:t>
            </a:r>
          </a:p>
        </p:txBody>
      </p:sp>
      <p:pic>
        <p:nvPicPr>
          <p:cNvPr id="10242" name="Picture 2" descr="square">
            <a:extLst>
              <a:ext uri="{FF2B5EF4-FFF2-40B4-BE49-F238E27FC236}">
                <a16:creationId xmlns:a16="http://schemas.microsoft.com/office/drawing/2014/main" id="{5EFE38D9-706A-4105-BC60-1BFFEF17F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9" y="1257300"/>
            <a:ext cx="24288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ergus">
            <a:extLst>
              <a:ext uri="{FF2B5EF4-FFF2-40B4-BE49-F238E27FC236}">
                <a16:creationId xmlns:a16="http://schemas.microsoft.com/office/drawing/2014/main" id="{6C3998B9-38DA-4CE8-9F3D-3AF1A91AC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1262063"/>
            <a:ext cx="2428875" cy="43338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7F531E-09D6-4AD9-B28D-EA782B5D7B40}"/>
              </a:ext>
            </a:extLst>
          </p:cNvPr>
          <p:cNvPicPr>
            <a:picLocks noChangeAspect="1"/>
          </p:cNvPicPr>
          <p:nvPr/>
        </p:nvPicPr>
        <p:blipFill>
          <a:blip r:embed="rId4"/>
          <a:stretch>
            <a:fillRect/>
          </a:stretch>
        </p:blipFill>
        <p:spPr>
          <a:xfrm>
            <a:off x="6078388" y="1171575"/>
            <a:ext cx="2562225" cy="4514850"/>
          </a:xfrm>
          <a:prstGeom prst="rect">
            <a:avLst/>
          </a:prstGeom>
        </p:spPr>
      </p:pic>
    </p:spTree>
    <p:extLst>
      <p:ext uri="{BB962C8B-B14F-4D97-AF65-F5344CB8AC3E}">
        <p14:creationId xmlns:p14="http://schemas.microsoft.com/office/powerpoint/2010/main" val="3832641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add to </a:t>
            </a:r>
            <a:r>
              <a:rPr lang="en-US" b="1" dirty="0"/>
              <a:t>bookmarks</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10" name="Content Placeholder 8">
            <a:extLst>
              <a:ext uri="{FF2B5EF4-FFF2-40B4-BE49-F238E27FC236}">
                <a16:creationId xmlns:a16="http://schemas.microsoft.com/office/drawing/2014/main" id="{ACAC9141-084B-4072-9E43-CBDE886B963B}"/>
              </a:ext>
            </a:extLst>
          </p:cNvPr>
          <p:cNvSpPr txBox="1">
            <a:spLocks/>
          </p:cNvSpPr>
          <p:nvPr/>
        </p:nvSpPr>
        <p:spPr>
          <a:xfrm>
            <a:off x="160948" y="1296449"/>
            <a:ext cx="8517264" cy="3795668"/>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rgbClr val="ECDC31"/>
                </a:solidFill>
              </a:rPr>
              <a:t>What do we see?</a:t>
            </a:r>
          </a:p>
          <a:p>
            <a:pPr marL="800100" indent="-457200"/>
            <a:r>
              <a:rPr lang="en-US" dirty="0">
                <a:solidFill>
                  <a:schemeClr val="tx1"/>
                </a:solidFill>
              </a:rPr>
              <a:t>Simple, clean navigation</a:t>
            </a:r>
          </a:p>
          <a:p>
            <a:pPr marL="800100" indent="-457200"/>
            <a:r>
              <a:rPr lang="en-US" dirty="0">
                <a:solidFill>
                  <a:schemeClr val="tx1"/>
                </a:solidFill>
              </a:rPr>
              <a:t>Use of the hamburger menu button WITHOUT words</a:t>
            </a:r>
          </a:p>
          <a:p>
            <a:pPr marL="800100" indent="-457200"/>
            <a:r>
              <a:rPr lang="en-US" dirty="0">
                <a:solidFill>
                  <a:schemeClr val="tx1"/>
                </a:solidFill>
              </a:rPr>
              <a:t>Clean nav logo</a:t>
            </a:r>
          </a:p>
          <a:p>
            <a:pPr marL="800100" indent="-457200"/>
            <a:r>
              <a:rPr lang="en-US" dirty="0">
                <a:solidFill>
                  <a:schemeClr val="tx1"/>
                </a:solidFill>
              </a:rPr>
              <a:t>Shopping cart when applicable</a:t>
            </a:r>
          </a:p>
          <a:p>
            <a:pPr marL="800100" indent="-457200"/>
            <a:r>
              <a:rPr lang="en-US" dirty="0">
                <a:solidFill>
                  <a:schemeClr val="tx1"/>
                </a:solidFill>
              </a:rPr>
              <a:t>Simple and bold hero imagery and colors</a:t>
            </a:r>
          </a:p>
          <a:p>
            <a:pPr marL="800100" indent="-457200"/>
            <a:r>
              <a:rPr lang="en-US" dirty="0">
                <a:solidFill>
                  <a:schemeClr val="tx1"/>
                </a:solidFill>
              </a:rPr>
              <a:t>Text kept to the top when necessary</a:t>
            </a:r>
          </a:p>
          <a:p>
            <a:pPr marL="800100" indent="-457200"/>
            <a:r>
              <a:rPr lang="en-US" dirty="0">
                <a:solidFill>
                  <a:schemeClr val="tx1"/>
                </a:solidFill>
              </a:rPr>
              <a:t>Large, bold, consistent CTAs</a:t>
            </a:r>
          </a:p>
          <a:p>
            <a:pPr marL="800100" indent="-457200"/>
            <a:r>
              <a:rPr lang="en-US" dirty="0">
                <a:solidFill>
                  <a:schemeClr val="tx1"/>
                </a:solidFill>
              </a:rPr>
              <a:t>Search bar exposed on Hidden Valley’s site (a site where search is probably most important)</a:t>
            </a:r>
          </a:p>
        </p:txBody>
      </p:sp>
    </p:spTree>
    <p:extLst>
      <p:ext uri="{BB962C8B-B14F-4D97-AF65-F5344CB8AC3E}">
        <p14:creationId xmlns:p14="http://schemas.microsoft.com/office/powerpoint/2010/main" val="478452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a:solidFill>
                  <a:schemeClr val="tx1"/>
                </a:solidFill>
              </a:rPr>
              <a:t>what’s next</a:t>
            </a:r>
          </a:p>
        </p:txBody>
      </p:sp>
    </p:spTree>
    <p:extLst>
      <p:ext uri="{BB962C8B-B14F-4D97-AF65-F5344CB8AC3E}">
        <p14:creationId xmlns:p14="http://schemas.microsoft.com/office/powerpoint/2010/main" val="241983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growth</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216760" y="989641"/>
            <a:ext cx="8589969" cy="126706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It’s growing </a:t>
            </a:r>
            <a:r>
              <a:rPr lang="en-US" b="1" dirty="0">
                <a:solidFill>
                  <a:srgbClr val="ECDC31"/>
                </a:solidFill>
              </a:rPr>
              <a:t>exponentially</a:t>
            </a:r>
            <a:r>
              <a:rPr lang="en-US" dirty="0">
                <a:solidFill>
                  <a:schemeClr val="accent2"/>
                </a:solidFill>
              </a:rPr>
              <a:t>. </a:t>
            </a:r>
            <a:br>
              <a:rPr lang="en-US" dirty="0">
                <a:solidFill>
                  <a:schemeClr val="accent2"/>
                </a:solidFill>
              </a:rPr>
            </a:br>
            <a:r>
              <a:rPr lang="en-US" sz="1800" dirty="0">
                <a:solidFill>
                  <a:schemeClr val="accent2"/>
                </a:solidFill>
              </a:rPr>
              <a:t>(But I’m sure you knew that. It’s not new news)</a:t>
            </a:r>
          </a:p>
        </p:txBody>
      </p:sp>
      <p:pic>
        <p:nvPicPr>
          <p:cNvPr id="1028" name="Picture 4" descr="Infographic: Global Smartphone Traffic to Increase Tenfold by 2019 | Statista">
            <a:extLst>
              <a:ext uri="{FF2B5EF4-FFF2-40B4-BE49-F238E27FC236}">
                <a16:creationId xmlns:a16="http://schemas.microsoft.com/office/drawing/2014/main" id="{FADBC9A4-E8DE-45B6-8666-5202E127D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061" y="1939373"/>
            <a:ext cx="6517877" cy="464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11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the </a:t>
            </a:r>
            <a:r>
              <a:rPr lang="en-US" b="1" dirty="0"/>
              <a:t>future</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630731" y="3531594"/>
            <a:ext cx="3664432" cy="633019"/>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chemeClr val="tx1"/>
                </a:solidFill>
              </a:rPr>
              <a:t>Virtual Reality (VR)</a:t>
            </a:r>
          </a:p>
        </p:txBody>
      </p:sp>
      <p:pic>
        <p:nvPicPr>
          <p:cNvPr id="11266" name="Picture 2" descr="Image result for johnny mnemonic">
            <a:extLst>
              <a:ext uri="{FF2B5EF4-FFF2-40B4-BE49-F238E27FC236}">
                <a16:creationId xmlns:a16="http://schemas.microsoft.com/office/drawing/2014/main" id="{165E842C-D615-4592-9222-6172A8A95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4" y="1274603"/>
            <a:ext cx="3977350" cy="215439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ugmented reality">
            <a:extLst>
              <a:ext uri="{FF2B5EF4-FFF2-40B4-BE49-F238E27FC236}">
                <a16:creationId xmlns:a16="http://schemas.microsoft.com/office/drawing/2014/main" id="{B1774979-3AA6-44E4-83AA-9C01E5CFA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579" y="1274602"/>
            <a:ext cx="3830041" cy="21543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8">
            <a:extLst>
              <a:ext uri="{FF2B5EF4-FFF2-40B4-BE49-F238E27FC236}">
                <a16:creationId xmlns:a16="http://schemas.microsoft.com/office/drawing/2014/main" id="{CE0AD2DA-C514-4A81-BB63-CB8BCDEC4C32}"/>
              </a:ext>
            </a:extLst>
          </p:cNvPr>
          <p:cNvSpPr txBox="1">
            <a:spLocks/>
          </p:cNvSpPr>
          <p:nvPr/>
        </p:nvSpPr>
        <p:spPr>
          <a:xfrm>
            <a:off x="4572340" y="3580184"/>
            <a:ext cx="4178577" cy="633019"/>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chemeClr val="tx1"/>
                </a:solidFill>
              </a:rPr>
              <a:t>Augmented Reality (AR)</a:t>
            </a:r>
          </a:p>
        </p:txBody>
      </p:sp>
      <p:sp>
        <p:nvSpPr>
          <p:cNvPr id="8" name="Content Placeholder 8">
            <a:extLst>
              <a:ext uri="{FF2B5EF4-FFF2-40B4-BE49-F238E27FC236}">
                <a16:creationId xmlns:a16="http://schemas.microsoft.com/office/drawing/2014/main" id="{4C735D0E-176E-4F3D-8303-02A542F64EDF}"/>
              </a:ext>
            </a:extLst>
          </p:cNvPr>
          <p:cNvSpPr txBox="1">
            <a:spLocks/>
          </p:cNvSpPr>
          <p:nvPr/>
        </p:nvSpPr>
        <p:spPr>
          <a:xfrm>
            <a:off x="1688968" y="4484265"/>
            <a:ext cx="7061949" cy="132091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800" dirty="0">
                <a:solidFill>
                  <a:schemeClr val="tx1"/>
                </a:solidFill>
              </a:rPr>
              <a:t>These things, while </a:t>
            </a:r>
            <a:r>
              <a:rPr lang="en-US" sz="1800" i="1" dirty="0">
                <a:solidFill>
                  <a:schemeClr val="tx1"/>
                </a:solidFill>
              </a:rPr>
              <a:t>visionary </a:t>
            </a:r>
            <a:r>
              <a:rPr lang="en-US" sz="1800" dirty="0">
                <a:solidFill>
                  <a:schemeClr val="tx1"/>
                </a:solidFill>
              </a:rPr>
              <a:t>experiences, still don’t have a lot of real-world, day-to-day, value. As prices come down, devices change, we may see more of this in the future. </a:t>
            </a:r>
            <a:r>
              <a:rPr lang="en-US" sz="1800" b="1" dirty="0">
                <a:solidFill>
                  <a:srgbClr val="ECDC31"/>
                </a:solidFill>
              </a:rPr>
              <a:t>Let’s not ignore these sectors and consider them when possible, </a:t>
            </a:r>
            <a:r>
              <a:rPr lang="en-US" sz="1800" dirty="0">
                <a:solidFill>
                  <a:schemeClr val="tx1"/>
                </a:solidFill>
              </a:rPr>
              <a:t>but let’s also keep our feet on the ground when developing solutions. </a:t>
            </a:r>
          </a:p>
        </p:txBody>
      </p:sp>
      <p:pic>
        <p:nvPicPr>
          <p:cNvPr id="11270" name="Picture 6" descr="Image result for buzz lightyear">
            <a:extLst>
              <a:ext uri="{FF2B5EF4-FFF2-40B4-BE49-F238E27FC236}">
                <a16:creationId xmlns:a16="http://schemas.microsoft.com/office/drawing/2014/main" id="{A9B690AC-0140-4CC8-A8A9-0E31D2FCA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93689"/>
            <a:ext cx="1702935" cy="255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0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today and </a:t>
            </a:r>
            <a:r>
              <a:rPr lang="en-US" b="1" dirty="0"/>
              <a:t>tomorrow</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4062850" y="1777178"/>
            <a:ext cx="4193908" cy="633019"/>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chemeClr val="tx1"/>
                </a:solidFill>
              </a:rPr>
              <a:t>Progressive Web Apps (PWAs)</a:t>
            </a:r>
          </a:p>
        </p:txBody>
      </p:sp>
      <p:sp>
        <p:nvSpPr>
          <p:cNvPr id="8" name="Content Placeholder 8">
            <a:extLst>
              <a:ext uri="{FF2B5EF4-FFF2-40B4-BE49-F238E27FC236}">
                <a16:creationId xmlns:a16="http://schemas.microsoft.com/office/drawing/2014/main" id="{4C735D0E-176E-4F3D-8303-02A542F64EDF}"/>
              </a:ext>
            </a:extLst>
          </p:cNvPr>
          <p:cNvSpPr txBox="1">
            <a:spLocks/>
          </p:cNvSpPr>
          <p:nvPr/>
        </p:nvSpPr>
        <p:spPr>
          <a:xfrm>
            <a:off x="4062850" y="2576738"/>
            <a:ext cx="4688067" cy="144946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800" dirty="0">
                <a:solidFill>
                  <a:schemeClr val="tx1"/>
                </a:solidFill>
              </a:rPr>
              <a:t>The jury is still out on these as it’s early, but the concept is solid. Bring the app experience and power to a website. Data can be stored locally, no need for an app store, works on any device (no need for multiple code bases).</a:t>
            </a:r>
          </a:p>
          <a:p>
            <a:pPr indent="0">
              <a:buNone/>
            </a:pPr>
            <a:endParaRPr lang="en-US" sz="1800" dirty="0">
              <a:solidFill>
                <a:schemeClr val="tx1"/>
              </a:solidFill>
            </a:endParaRPr>
          </a:p>
        </p:txBody>
      </p:sp>
      <p:sp>
        <p:nvSpPr>
          <p:cNvPr id="10" name="Content Placeholder 8">
            <a:extLst>
              <a:ext uri="{FF2B5EF4-FFF2-40B4-BE49-F238E27FC236}">
                <a16:creationId xmlns:a16="http://schemas.microsoft.com/office/drawing/2014/main" id="{2A738442-B421-41F7-95F2-39927BFED73F}"/>
              </a:ext>
            </a:extLst>
          </p:cNvPr>
          <p:cNvSpPr txBox="1">
            <a:spLocks/>
          </p:cNvSpPr>
          <p:nvPr/>
        </p:nvSpPr>
        <p:spPr>
          <a:xfrm>
            <a:off x="160948" y="1111426"/>
            <a:ext cx="6259387" cy="633019"/>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b="1" dirty="0">
                <a:solidFill>
                  <a:schemeClr val="tx1"/>
                </a:solidFill>
              </a:rPr>
              <a:t>Are dedicated apps even necessary?</a:t>
            </a:r>
          </a:p>
        </p:txBody>
      </p:sp>
      <p:pic>
        <p:nvPicPr>
          <p:cNvPr id="12290" name="Picture 2" descr="Image result for progressive web app">
            <a:extLst>
              <a:ext uri="{FF2B5EF4-FFF2-40B4-BE49-F238E27FC236}">
                <a16:creationId xmlns:a16="http://schemas.microsoft.com/office/drawing/2014/main" id="{81D452F0-524A-4FB7-956C-F267A761A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3" y="1833548"/>
            <a:ext cx="3894839" cy="245989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8">
            <a:extLst>
              <a:ext uri="{FF2B5EF4-FFF2-40B4-BE49-F238E27FC236}">
                <a16:creationId xmlns:a16="http://schemas.microsoft.com/office/drawing/2014/main" id="{5434669D-EF6B-4EBD-BE98-05F81053050F}"/>
              </a:ext>
            </a:extLst>
          </p:cNvPr>
          <p:cNvSpPr txBox="1">
            <a:spLocks/>
          </p:cNvSpPr>
          <p:nvPr/>
        </p:nvSpPr>
        <p:spPr>
          <a:xfrm>
            <a:off x="275615" y="4728153"/>
            <a:ext cx="7802983" cy="144946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800" b="1" dirty="0">
                <a:solidFill>
                  <a:srgbClr val="ECDC31"/>
                </a:solidFill>
              </a:rPr>
              <a:t>“One recent survey shows that people are turning away from Android/iOS apps,</a:t>
            </a:r>
            <a:r>
              <a:rPr lang="en-US" sz="1800" dirty="0">
                <a:solidFill>
                  <a:schemeClr val="tx1"/>
                </a:solidFill>
              </a:rPr>
              <a:t> because not all app experiences are satisfying or worthwhile. Some people simply don’t want any more apps on their phone…The irony is that most of the apps have a fully responsive website performing the same functions.”</a:t>
            </a:r>
          </a:p>
        </p:txBody>
      </p:sp>
      <p:sp>
        <p:nvSpPr>
          <p:cNvPr id="15" name="Rectangle 14">
            <a:extLst>
              <a:ext uri="{FF2B5EF4-FFF2-40B4-BE49-F238E27FC236}">
                <a16:creationId xmlns:a16="http://schemas.microsoft.com/office/drawing/2014/main" id="{89656FD5-A6BE-4843-A960-CF8F54692860}"/>
              </a:ext>
            </a:extLst>
          </p:cNvPr>
          <p:cNvSpPr/>
          <p:nvPr/>
        </p:nvSpPr>
        <p:spPr>
          <a:xfrm>
            <a:off x="297808" y="6444861"/>
            <a:ext cx="6497273" cy="246221"/>
          </a:xfrm>
          <a:prstGeom prst="rect">
            <a:avLst/>
          </a:prstGeom>
        </p:spPr>
        <p:txBody>
          <a:bodyPr wrap="square">
            <a:spAutoFit/>
          </a:bodyPr>
          <a:lstStyle/>
          <a:p>
            <a:r>
              <a:rPr lang="en-US" sz="1000" dirty="0"/>
              <a:t>https://codeburst.io/all-you-need-to-know-about-progressive-web-app-4ba73368da66</a:t>
            </a:r>
          </a:p>
        </p:txBody>
      </p:sp>
      <p:pic>
        <p:nvPicPr>
          <p:cNvPr id="16" name="Picture 6" descr="https://cdn-images-1.medium.com/max/1600/1*GwBZgjItyjEwaaZn-lxTTA.png">
            <a:extLst>
              <a:ext uri="{FF2B5EF4-FFF2-40B4-BE49-F238E27FC236}">
                <a16:creationId xmlns:a16="http://schemas.microsoft.com/office/drawing/2014/main" id="{BBF730AF-18B9-4914-B79E-425A477A4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982" y="224199"/>
            <a:ext cx="1847964" cy="138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65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cdn-images-1.medium.com/max/1600/1*BKMiowEBMrLDyTfbqcwfqg.png">
            <a:extLst>
              <a:ext uri="{FF2B5EF4-FFF2-40B4-BE49-F238E27FC236}">
                <a16:creationId xmlns:a16="http://schemas.microsoft.com/office/drawing/2014/main" id="{B772FB1A-4441-4424-9604-0DEA2260F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59" y="3816476"/>
            <a:ext cx="4916194" cy="281730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dirty="0"/>
              <a:t>today and </a:t>
            </a:r>
            <a:r>
              <a:rPr lang="en-US" b="1" dirty="0"/>
              <a:t>tomorrow</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15" name="Rectangle 14">
            <a:extLst>
              <a:ext uri="{FF2B5EF4-FFF2-40B4-BE49-F238E27FC236}">
                <a16:creationId xmlns:a16="http://schemas.microsoft.com/office/drawing/2014/main" id="{89656FD5-A6BE-4843-A960-CF8F54692860}"/>
              </a:ext>
            </a:extLst>
          </p:cNvPr>
          <p:cNvSpPr/>
          <p:nvPr/>
        </p:nvSpPr>
        <p:spPr>
          <a:xfrm>
            <a:off x="297808" y="6444861"/>
            <a:ext cx="6497273" cy="246221"/>
          </a:xfrm>
          <a:prstGeom prst="rect">
            <a:avLst/>
          </a:prstGeom>
        </p:spPr>
        <p:txBody>
          <a:bodyPr wrap="square">
            <a:spAutoFit/>
          </a:bodyPr>
          <a:lstStyle/>
          <a:p>
            <a:r>
              <a:rPr lang="en-US" sz="1000" dirty="0"/>
              <a:t>https://codeburst.io/all-you-need-to-know-about-progressive-web-app-4ba73368da66</a:t>
            </a:r>
          </a:p>
        </p:txBody>
      </p:sp>
      <p:pic>
        <p:nvPicPr>
          <p:cNvPr id="2" name="Picture 1">
            <a:extLst>
              <a:ext uri="{FF2B5EF4-FFF2-40B4-BE49-F238E27FC236}">
                <a16:creationId xmlns:a16="http://schemas.microsoft.com/office/drawing/2014/main" id="{3421A626-E72C-402F-939E-BEF7704CDA8C}"/>
              </a:ext>
            </a:extLst>
          </p:cNvPr>
          <p:cNvPicPr>
            <a:picLocks noChangeAspect="1"/>
          </p:cNvPicPr>
          <p:nvPr/>
        </p:nvPicPr>
        <p:blipFill>
          <a:blip r:embed="rId3"/>
          <a:stretch>
            <a:fillRect/>
          </a:stretch>
        </p:blipFill>
        <p:spPr>
          <a:xfrm>
            <a:off x="393083" y="1015067"/>
            <a:ext cx="6334296" cy="3313652"/>
          </a:xfrm>
          <a:prstGeom prst="rect">
            <a:avLst/>
          </a:prstGeom>
        </p:spPr>
      </p:pic>
    </p:spTree>
    <p:extLst>
      <p:ext uri="{BB962C8B-B14F-4D97-AF65-F5344CB8AC3E}">
        <p14:creationId xmlns:p14="http://schemas.microsoft.com/office/powerpoint/2010/main" val="3779271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go </a:t>
            </a:r>
            <a:r>
              <a:rPr lang="en-US" sz="3200" b="1" u="sng" dirty="0">
                <a:solidFill>
                  <a:schemeClr val="tx1"/>
                </a:solidFill>
              </a:rPr>
              <a:t>create</a:t>
            </a:r>
            <a:r>
              <a:rPr lang="en-US" sz="3200" b="1" dirty="0">
                <a:solidFill>
                  <a:schemeClr val="tx1"/>
                </a:solidFill>
              </a:rPr>
              <a:t> amazing, effective, mobile, desktop &amp; everywhere-else </a:t>
            </a:r>
            <a:br>
              <a:rPr lang="en-US" sz="3200" b="1" dirty="0">
                <a:solidFill>
                  <a:schemeClr val="tx1"/>
                </a:solidFill>
              </a:rPr>
            </a:br>
            <a:r>
              <a:rPr lang="en-US" sz="3200" b="1" dirty="0">
                <a:solidFill>
                  <a:schemeClr val="tx1"/>
                </a:solidFill>
              </a:rPr>
              <a:t>web experiences.</a:t>
            </a:r>
          </a:p>
        </p:txBody>
      </p:sp>
    </p:spTree>
    <p:extLst>
      <p:ext uri="{BB962C8B-B14F-4D97-AF65-F5344CB8AC3E}">
        <p14:creationId xmlns:p14="http://schemas.microsoft.com/office/powerpoint/2010/main" val="2645634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38D4A40-21B6-4EB0-BF4A-78114F1216DD}"/>
              </a:ext>
            </a:extLst>
          </p:cNvPr>
          <p:cNvSpPr/>
          <p:nvPr/>
        </p:nvSpPr>
        <p:spPr>
          <a:xfrm>
            <a:off x="1862355" y="719355"/>
            <a:ext cx="5419289" cy="5419289"/>
          </a:xfrm>
          <a:prstGeom prst="ellipse">
            <a:avLst/>
          </a:prstGeom>
          <a:solidFill>
            <a:srgbClr val="ECD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bonus</a:t>
            </a:r>
          </a:p>
        </p:txBody>
      </p:sp>
    </p:spTree>
    <p:extLst>
      <p:ext uri="{BB962C8B-B14F-4D97-AF65-F5344CB8AC3E}">
        <p14:creationId xmlns:p14="http://schemas.microsoft.com/office/powerpoint/2010/main" val="3063087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121E600-61FF-465E-811A-F6EC48F216A3}"/>
              </a:ext>
            </a:extLst>
          </p:cNvPr>
          <p:cNvSpPr>
            <a:spLocks noGrp="1"/>
          </p:cNvSpPr>
          <p:nvPr>
            <p:ph type="title"/>
          </p:nvPr>
        </p:nvSpPr>
        <p:spPr/>
        <p:txBody>
          <a:bodyPr>
            <a:normAutofit/>
          </a:bodyPr>
          <a:lstStyle/>
          <a:p>
            <a:r>
              <a:rPr lang="en-US" b="1" dirty="0"/>
              <a:t>take the test</a:t>
            </a:r>
          </a:p>
        </p:txBody>
      </p:sp>
      <p:sp>
        <p:nvSpPr>
          <p:cNvPr id="19" name="Content Placeholder 8">
            <a:extLst>
              <a:ext uri="{FF2B5EF4-FFF2-40B4-BE49-F238E27FC236}">
                <a16:creationId xmlns:a16="http://schemas.microsoft.com/office/drawing/2014/main" id="{520786AD-FFE6-4C30-B046-5696F748EC43}"/>
              </a:ext>
            </a:extLst>
          </p:cNvPr>
          <p:cNvSpPr txBox="1">
            <a:spLocks/>
          </p:cNvSpPr>
          <p:nvPr/>
        </p:nvSpPr>
        <p:spPr>
          <a:xfrm>
            <a:off x="160948" y="1188270"/>
            <a:ext cx="8589969" cy="51206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endParaRPr lang="en-US" dirty="0">
              <a:solidFill>
                <a:schemeClr val="accent2"/>
              </a:solidFill>
            </a:endParaRPr>
          </a:p>
        </p:txBody>
      </p:sp>
      <p:sp>
        <p:nvSpPr>
          <p:cNvPr id="9" name="Content Placeholder 8">
            <a:extLst>
              <a:ext uri="{FF2B5EF4-FFF2-40B4-BE49-F238E27FC236}">
                <a16:creationId xmlns:a16="http://schemas.microsoft.com/office/drawing/2014/main" id="{928D0C09-71AD-4F6A-80DD-255E7673BA53}"/>
              </a:ext>
            </a:extLst>
          </p:cNvPr>
          <p:cNvSpPr txBox="1">
            <a:spLocks/>
          </p:cNvSpPr>
          <p:nvPr/>
        </p:nvSpPr>
        <p:spPr>
          <a:xfrm>
            <a:off x="630731" y="4127212"/>
            <a:ext cx="7640814" cy="51206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ctr">
              <a:buNone/>
            </a:pPr>
            <a:r>
              <a:rPr lang="en-US" b="1" dirty="0" err="1">
                <a:solidFill>
                  <a:schemeClr val="tx1"/>
                </a:solidFill>
                <a:hlinkClick r:id="rId2"/>
              </a:rPr>
              <a:t>cantunsee.space</a:t>
            </a:r>
            <a:endParaRPr lang="en-US" b="1" dirty="0">
              <a:solidFill>
                <a:schemeClr val="tx1"/>
              </a:solidFill>
            </a:endParaRPr>
          </a:p>
        </p:txBody>
      </p:sp>
      <p:pic>
        <p:nvPicPr>
          <p:cNvPr id="2" name="Picture 1">
            <a:extLst>
              <a:ext uri="{FF2B5EF4-FFF2-40B4-BE49-F238E27FC236}">
                <a16:creationId xmlns:a16="http://schemas.microsoft.com/office/drawing/2014/main" id="{2BA41403-662C-42C3-93DF-C699EF57E15B}"/>
              </a:ext>
            </a:extLst>
          </p:cNvPr>
          <p:cNvPicPr>
            <a:picLocks noChangeAspect="1"/>
          </p:cNvPicPr>
          <p:nvPr/>
        </p:nvPicPr>
        <p:blipFill>
          <a:blip r:embed="rId3"/>
          <a:stretch>
            <a:fillRect/>
          </a:stretch>
        </p:blipFill>
        <p:spPr>
          <a:xfrm>
            <a:off x="1152525" y="1363427"/>
            <a:ext cx="6838950" cy="2505075"/>
          </a:xfrm>
          <a:prstGeom prst="rect">
            <a:avLst/>
          </a:prstGeom>
        </p:spPr>
      </p:pic>
    </p:spTree>
    <p:extLst>
      <p:ext uri="{BB962C8B-B14F-4D97-AF65-F5344CB8AC3E}">
        <p14:creationId xmlns:p14="http://schemas.microsoft.com/office/powerpoint/2010/main" val="3031288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2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e-commerce</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216760" y="989641"/>
            <a:ext cx="8589969" cy="93143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b="1" dirty="0">
                <a:solidFill>
                  <a:srgbClr val="ECDC31"/>
                </a:solidFill>
              </a:rPr>
              <a:t>Customers</a:t>
            </a:r>
            <a:r>
              <a:rPr lang="en-US" dirty="0">
                <a:solidFill>
                  <a:schemeClr val="accent2"/>
                </a:solidFill>
              </a:rPr>
              <a:t> are online and they’re more and more likely to be </a:t>
            </a:r>
            <a:r>
              <a:rPr lang="en-US" b="1" dirty="0">
                <a:solidFill>
                  <a:srgbClr val="ECDC31"/>
                </a:solidFill>
              </a:rPr>
              <a:t>mobile</a:t>
            </a:r>
            <a:r>
              <a:rPr lang="en-US" dirty="0">
                <a:solidFill>
                  <a:schemeClr val="accent2"/>
                </a:solidFill>
              </a:rPr>
              <a:t>. We need to be moving in this direction. </a:t>
            </a:r>
          </a:p>
        </p:txBody>
      </p:sp>
      <p:pic>
        <p:nvPicPr>
          <p:cNvPr id="2050" name="Picture 2" descr="Image result for mobile vs desktop traffic 2019">
            <a:extLst>
              <a:ext uri="{FF2B5EF4-FFF2-40B4-BE49-F238E27FC236}">
                <a16:creationId xmlns:a16="http://schemas.microsoft.com/office/drawing/2014/main" id="{3E2BC5FE-9D55-43B0-8162-BCBB29BC8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727" y="1991621"/>
            <a:ext cx="6444546" cy="459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0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e-commerce</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216760" y="989641"/>
            <a:ext cx="8589969" cy="931437"/>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After all, </a:t>
            </a:r>
            <a:r>
              <a:rPr lang="en-US" b="1" dirty="0">
                <a:solidFill>
                  <a:srgbClr val="ECDC31"/>
                </a:solidFill>
              </a:rPr>
              <a:t>websites are sales tools</a:t>
            </a:r>
            <a:r>
              <a:rPr lang="en-US" dirty="0">
                <a:solidFill>
                  <a:srgbClr val="ECDC31"/>
                </a:solidFill>
              </a:rPr>
              <a:t>.</a:t>
            </a:r>
          </a:p>
          <a:p>
            <a:pPr indent="0">
              <a:buFont typeface="Arial"/>
              <a:buNone/>
            </a:pPr>
            <a:r>
              <a:rPr lang="en-US" dirty="0">
                <a:solidFill>
                  <a:schemeClr val="accent2"/>
                </a:solidFill>
              </a:rPr>
              <a:t>So let’s make them sell.</a:t>
            </a:r>
          </a:p>
        </p:txBody>
      </p:sp>
      <p:pic>
        <p:nvPicPr>
          <p:cNvPr id="9220" name="Picture 4" descr="Image result for jeff bezos pile of money">
            <a:extLst>
              <a:ext uri="{FF2B5EF4-FFF2-40B4-BE49-F238E27FC236}">
                <a16:creationId xmlns:a16="http://schemas.microsoft.com/office/drawing/2014/main" id="{F2B2A8F7-705F-48C9-8211-FDC3BB8CC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376" y="2124017"/>
            <a:ext cx="6351248" cy="418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9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E79AB-637A-485E-82EB-5BEC6DE43C27}"/>
              </a:ext>
            </a:extLst>
          </p:cNvPr>
          <p:cNvPicPr>
            <a:picLocks noChangeAspect="1"/>
          </p:cNvPicPr>
          <p:nvPr/>
        </p:nvPicPr>
        <p:blipFill>
          <a:blip r:embed="rId2"/>
          <a:stretch>
            <a:fillRect/>
          </a:stretch>
        </p:blipFill>
        <p:spPr>
          <a:xfrm>
            <a:off x="-268448" y="2010285"/>
            <a:ext cx="5141624" cy="3298212"/>
          </a:xfrm>
          <a:prstGeom prst="rect">
            <a:avLst/>
          </a:prstGeom>
        </p:spPr>
      </p:pic>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the good old days</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4278384" y="1859895"/>
            <a:ext cx="4528345" cy="3845741"/>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sz="2000" dirty="0">
                <a:solidFill>
                  <a:schemeClr val="accent2"/>
                </a:solidFill>
              </a:rPr>
              <a:t>Websites were originally designed for desktop computers. You only needed one design.</a:t>
            </a:r>
          </a:p>
          <a:p>
            <a:pPr indent="0">
              <a:buFont typeface="Arial"/>
              <a:buNone/>
            </a:pPr>
            <a:endParaRPr lang="en-US" sz="2000" dirty="0">
              <a:solidFill>
                <a:schemeClr val="accent2"/>
              </a:solidFill>
            </a:endParaRPr>
          </a:p>
          <a:p>
            <a:pPr indent="0">
              <a:buFont typeface="Arial"/>
              <a:buNone/>
            </a:pPr>
            <a:r>
              <a:rPr lang="en-US" sz="2000" dirty="0">
                <a:solidFill>
                  <a:schemeClr val="accent2"/>
                </a:solidFill>
              </a:rPr>
              <a:t>Screens got bigger and so did designs.</a:t>
            </a:r>
          </a:p>
          <a:p>
            <a:pPr indent="0">
              <a:buFont typeface="Arial"/>
              <a:buNone/>
            </a:pPr>
            <a:endParaRPr lang="en-US" sz="2000" dirty="0">
              <a:solidFill>
                <a:schemeClr val="accent2"/>
              </a:solidFill>
            </a:endParaRPr>
          </a:p>
          <a:p>
            <a:pPr indent="0">
              <a:buFont typeface="Arial"/>
              <a:buNone/>
            </a:pPr>
            <a:r>
              <a:rPr lang="en-US" sz="2000" dirty="0">
                <a:solidFill>
                  <a:schemeClr val="accent2"/>
                </a:solidFill>
              </a:rPr>
              <a:t>Then small screens began showing up, although the mobile web was slow, mostly text-based and expensive to use.</a:t>
            </a:r>
          </a:p>
          <a:p>
            <a:pPr indent="0">
              <a:buFont typeface="Arial"/>
              <a:buNone/>
            </a:pPr>
            <a:endParaRPr lang="en-US" sz="2000" dirty="0">
              <a:solidFill>
                <a:schemeClr val="accent2"/>
              </a:solidFill>
            </a:endParaRPr>
          </a:p>
        </p:txBody>
      </p:sp>
    </p:spTree>
    <p:extLst>
      <p:ext uri="{BB962C8B-B14F-4D97-AF65-F5344CB8AC3E}">
        <p14:creationId xmlns:p14="http://schemas.microsoft.com/office/powerpoint/2010/main" val="401416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ED677-0856-4A3B-8A83-44E274DF2BB9}"/>
              </a:ext>
            </a:extLst>
          </p:cNvPr>
          <p:cNvSpPr>
            <a:spLocks noGrp="1"/>
          </p:cNvSpPr>
          <p:nvPr>
            <p:ph type="title"/>
          </p:nvPr>
        </p:nvSpPr>
        <p:spPr/>
        <p:txBody>
          <a:bodyPr/>
          <a:lstStyle/>
          <a:p>
            <a:r>
              <a:rPr lang="en-US" dirty="0"/>
              <a:t>gridlocked</a:t>
            </a:r>
          </a:p>
        </p:txBody>
      </p:sp>
      <p:sp>
        <p:nvSpPr>
          <p:cNvPr id="5" name="Content Placeholder 8">
            <a:extLst>
              <a:ext uri="{FF2B5EF4-FFF2-40B4-BE49-F238E27FC236}">
                <a16:creationId xmlns:a16="http://schemas.microsoft.com/office/drawing/2014/main" id="{46A22459-7BD0-4F6E-93B9-A710B0D6EA94}"/>
              </a:ext>
            </a:extLst>
          </p:cNvPr>
          <p:cNvSpPr txBox="1">
            <a:spLocks/>
          </p:cNvSpPr>
          <p:nvPr/>
        </p:nvSpPr>
        <p:spPr>
          <a:xfrm>
            <a:off x="571307" y="5480288"/>
            <a:ext cx="8001386" cy="1008776"/>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bg1">
                    <a:lumMod val="65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bg1">
                    <a:lumMod val="6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bg1">
                    <a:lumMod val="6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dirty="0">
                <a:solidFill>
                  <a:schemeClr val="accent2"/>
                </a:solidFill>
              </a:rPr>
              <a:t>We finally nailed desktop design layouts with columns, general sizing not larger than 960px.</a:t>
            </a:r>
          </a:p>
        </p:txBody>
      </p:sp>
      <p:pic>
        <p:nvPicPr>
          <p:cNvPr id="2" name="Picture 1">
            <a:extLst>
              <a:ext uri="{FF2B5EF4-FFF2-40B4-BE49-F238E27FC236}">
                <a16:creationId xmlns:a16="http://schemas.microsoft.com/office/drawing/2014/main" id="{4E88484F-4610-4B02-87D4-D745264BFE71}"/>
              </a:ext>
            </a:extLst>
          </p:cNvPr>
          <p:cNvPicPr>
            <a:picLocks noChangeAspect="1"/>
          </p:cNvPicPr>
          <p:nvPr/>
        </p:nvPicPr>
        <p:blipFill>
          <a:blip r:embed="rId2"/>
          <a:stretch>
            <a:fillRect/>
          </a:stretch>
        </p:blipFill>
        <p:spPr>
          <a:xfrm>
            <a:off x="737788" y="1191236"/>
            <a:ext cx="3279197" cy="2768367"/>
          </a:xfrm>
          <a:prstGeom prst="rect">
            <a:avLst/>
          </a:prstGeom>
        </p:spPr>
      </p:pic>
      <p:pic>
        <p:nvPicPr>
          <p:cNvPr id="6" name="Picture 5">
            <a:extLst>
              <a:ext uri="{FF2B5EF4-FFF2-40B4-BE49-F238E27FC236}">
                <a16:creationId xmlns:a16="http://schemas.microsoft.com/office/drawing/2014/main" id="{5A0ADE48-6A33-45FF-B9B6-CD97C295008D}"/>
              </a:ext>
            </a:extLst>
          </p:cNvPr>
          <p:cNvPicPr>
            <a:picLocks noChangeAspect="1"/>
          </p:cNvPicPr>
          <p:nvPr/>
        </p:nvPicPr>
        <p:blipFill>
          <a:blip r:embed="rId3"/>
          <a:stretch>
            <a:fillRect/>
          </a:stretch>
        </p:blipFill>
        <p:spPr>
          <a:xfrm>
            <a:off x="3729344" y="1661835"/>
            <a:ext cx="3129705" cy="3117034"/>
          </a:xfrm>
          <a:prstGeom prst="rect">
            <a:avLst/>
          </a:prstGeom>
        </p:spPr>
      </p:pic>
      <p:pic>
        <p:nvPicPr>
          <p:cNvPr id="9" name="Picture 8">
            <a:extLst>
              <a:ext uri="{FF2B5EF4-FFF2-40B4-BE49-F238E27FC236}">
                <a16:creationId xmlns:a16="http://schemas.microsoft.com/office/drawing/2014/main" id="{15694C84-2229-4B33-A611-CCC40E76DCB3}"/>
              </a:ext>
            </a:extLst>
          </p:cNvPr>
          <p:cNvPicPr>
            <a:picLocks noChangeAspect="1"/>
          </p:cNvPicPr>
          <p:nvPr/>
        </p:nvPicPr>
        <p:blipFill>
          <a:blip r:embed="rId4"/>
          <a:stretch>
            <a:fillRect/>
          </a:stretch>
        </p:blipFill>
        <p:spPr>
          <a:xfrm>
            <a:off x="5119314" y="2017787"/>
            <a:ext cx="3091692" cy="3117034"/>
          </a:xfrm>
          <a:prstGeom prst="rect">
            <a:avLst/>
          </a:prstGeom>
        </p:spPr>
      </p:pic>
    </p:spTree>
    <p:extLst>
      <p:ext uri="{BB962C8B-B14F-4D97-AF65-F5344CB8AC3E}">
        <p14:creationId xmlns:p14="http://schemas.microsoft.com/office/powerpoint/2010/main" val="1780228158"/>
      </p:ext>
    </p:extLst>
  </p:cSld>
  <p:clrMapOvr>
    <a:masterClrMapping/>
  </p:clrMapOvr>
</p:sld>
</file>

<file path=ppt/theme/theme1.xml><?xml version="1.0" encoding="utf-8"?>
<a:theme xmlns:a="http://schemas.openxmlformats.org/drawingml/2006/main" name="Cover White Brick">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B5973EAC-AE64-4D46-BDE8-527934B925B1}"/>
    </a:ext>
  </a:extLst>
</a:theme>
</file>

<file path=ppt/theme/theme10.xml><?xml version="1.0" encoding="utf-8"?>
<a:theme xmlns:a="http://schemas.openxmlformats.org/drawingml/2006/main" name="Header Photo Side Bar">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F0131D53-18CB-C247-94EA-4531D8392A4D}"/>
    </a:ext>
  </a:extLst>
</a:theme>
</file>

<file path=ppt/theme/theme11.xml><?xml version="1.0" encoding="utf-8"?>
<a:theme xmlns:a="http://schemas.openxmlformats.org/drawingml/2006/main" name="Circle Header">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CDD588BD-005C-6942-BF21-891C3A016F2E}"/>
    </a:ext>
  </a:extLst>
</a:theme>
</file>

<file path=ppt/theme/theme12.xml><?xml version="1.0" encoding="utf-8"?>
<a:theme xmlns:a="http://schemas.openxmlformats.org/drawingml/2006/main" name="Photo Bleed Caption">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EFB765B3-CAE4-6746-B00F-F797BD5355AF}"/>
    </a:ext>
  </a:extLst>
</a:theme>
</file>

<file path=ppt/theme/theme13.xml><?xml version="1.0" encoding="utf-8"?>
<a:theme xmlns:a="http://schemas.openxmlformats.org/drawingml/2006/main" name="Bullets Round Photo">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72A29B99-C206-CD45-B686-2CF12F8534E7}"/>
    </a:ext>
  </a:extLst>
</a:theme>
</file>

<file path=ppt/theme/theme14.xml><?xml version="1.0" encoding="utf-8"?>
<a:theme xmlns:a="http://schemas.openxmlformats.org/drawingml/2006/main" name="Bleed Imag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256EAB5F-4F1B-2840-B9EC-F0E80E371D4F}"/>
    </a:ext>
  </a:extLst>
</a:theme>
</file>

<file path=ppt/theme/theme15.xml><?xml version="1.0" encoding="utf-8"?>
<a:theme xmlns:a="http://schemas.openxmlformats.org/drawingml/2006/main" name=" Image Collag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398E88E1-CDD2-0648-A089-D6912C197F56}"/>
    </a:ext>
  </a:extLst>
</a:theme>
</file>

<file path=ppt/theme/theme16.xml><?xml version="1.0" encoding="utf-8"?>
<a:theme xmlns:a="http://schemas.openxmlformats.org/drawingml/2006/main" name="Blank">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4E1030B1-E22F-7B4A-89DB-FE699ADCB6EB}"/>
    </a:ext>
  </a:extLst>
</a:theme>
</file>

<file path=ppt/theme/theme17.xml><?xml version="1.0" encoding="utf-8"?>
<a:theme xmlns:a="http://schemas.openxmlformats.org/drawingml/2006/main" name="Thank You">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4BE9B305-4639-D345-B47D-7670917713B6}"/>
    </a:ext>
  </a:extLst>
</a:theme>
</file>

<file path=ppt/theme/theme2.xml><?xml version="1.0" encoding="utf-8"?>
<a:theme xmlns:a="http://schemas.openxmlformats.org/drawingml/2006/main" name="Cover Whit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35B8B6B6-EE8A-1C42-B11C-2E0A1409CC8F}"/>
    </a:ext>
  </a:extLst>
</a:theme>
</file>

<file path=ppt/theme/theme3.xml><?xml version="1.0" encoding="utf-8"?>
<a:theme xmlns:a="http://schemas.openxmlformats.org/drawingml/2006/main" name="Client Logo Project">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5726B9A8-6AA4-D347-AACE-0DC3C1DD723F}"/>
    </a:ext>
  </a:extLst>
</a:theme>
</file>

<file path=ppt/theme/theme4.xml><?xml version="1.0" encoding="utf-8"?>
<a:theme xmlns:a="http://schemas.openxmlformats.org/drawingml/2006/main" name="Intro">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3C64A4BF-AC59-4241-AB66-21F84F1A3F8D}"/>
    </a:ext>
  </a:extLst>
</a:theme>
</file>

<file path=ppt/theme/theme5.xml><?xml version="1.0" encoding="utf-8"?>
<a:theme xmlns:a="http://schemas.openxmlformats.org/drawingml/2006/main" name="Agenda">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440519BD-2AC7-7240-8EE1-2248116FAA7C}"/>
    </a:ext>
  </a:extLst>
</a:theme>
</file>

<file path=ppt/theme/theme6.xml><?xml version="1.0" encoding="utf-8"?>
<a:theme xmlns:a="http://schemas.openxmlformats.org/drawingml/2006/main" name="Break Gold">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A2CD6D9A-AF11-8542-AEB1-CE4DE77F973D}"/>
    </a:ext>
  </a:extLst>
</a:theme>
</file>

<file path=ppt/theme/theme7.xml><?xml version="1.0" encoding="utf-8"?>
<a:theme xmlns:a="http://schemas.openxmlformats.org/drawingml/2006/main" name="Break Turquoise">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B0A1F4A9-8601-B44F-8C7D-544D8CC1DC7D}"/>
    </a:ext>
  </a:extLst>
</a:theme>
</file>

<file path=ppt/theme/theme8.xml><?xml version="1.0" encoding="utf-8"?>
<a:theme xmlns:a="http://schemas.openxmlformats.org/drawingml/2006/main" name="Break Grey">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60C10549-8EED-D247-AB2F-AF7BF403D873}"/>
    </a:ext>
  </a:extLst>
</a:theme>
</file>

<file path=ppt/theme/theme9.xml><?xml version="1.0" encoding="utf-8"?>
<a:theme xmlns:a="http://schemas.openxmlformats.org/drawingml/2006/main" name="Copy">
  <a:themeElements>
    <a:clrScheme name="MMC Palette 2016 1">
      <a:dk1>
        <a:srgbClr val="575A5D"/>
      </a:dk1>
      <a:lt1>
        <a:sysClr val="window" lastClr="FFFFFF"/>
      </a:lt1>
      <a:dk2>
        <a:srgbClr val="575A5D"/>
      </a:dk2>
      <a:lt2>
        <a:srgbClr val="FFFFFE"/>
      </a:lt2>
      <a:accent1>
        <a:srgbClr val="ECDC31"/>
      </a:accent1>
      <a:accent2>
        <a:srgbClr val="575A5D"/>
      </a:accent2>
      <a:accent3>
        <a:srgbClr val="66A2A4"/>
      </a:accent3>
      <a:accent4>
        <a:srgbClr val="CF7A3C"/>
      </a:accent4>
      <a:accent5>
        <a:srgbClr val="B2C348"/>
      </a:accent5>
      <a:accent6>
        <a:srgbClr val="8DBAB5"/>
      </a:accent6>
      <a:hlink>
        <a:srgbClr val="334C8C"/>
      </a:hlink>
      <a:folHlink>
        <a:srgbClr val="50A9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7D6055E-0DE7-F848-85A7-59487EC11DCE}" vid="{D932CC3A-6CF4-CF4C-BB25-66CC0A9E7145}"/>
    </a:ext>
  </a:extLst>
</a:theme>
</file>

<file path=docProps/app.xml><?xml version="1.0" encoding="utf-8"?>
<Properties xmlns="http://schemas.openxmlformats.org/officeDocument/2006/extended-properties" xmlns:vt="http://schemas.openxmlformats.org/officeDocument/2006/docPropsVTypes">
  <Template>MMC 2017 Master</Template>
  <TotalTime>626</TotalTime>
  <Words>1680</Words>
  <Application>Microsoft Office PowerPoint</Application>
  <PresentationFormat>On-screen Show (4:3)</PresentationFormat>
  <Paragraphs>200</Paragraphs>
  <Slides>56</Slides>
  <Notes>0</Notes>
  <HiddenSlides>0</HiddenSlides>
  <MMClips>0</MMClips>
  <ScaleCrop>false</ScaleCrop>
  <HeadingPairs>
    <vt:vector size="6" baseType="variant">
      <vt:variant>
        <vt:lpstr>Fonts Used</vt:lpstr>
      </vt:variant>
      <vt:variant>
        <vt:i4>1</vt:i4>
      </vt:variant>
      <vt:variant>
        <vt:lpstr>Theme</vt:lpstr>
      </vt:variant>
      <vt:variant>
        <vt:i4>17</vt:i4>
      </vt:variant>
      <vt:variant>
        <vt:lpstr>Slide Titles</vt:lpstr>
      </vt:variant>
      <vt:variant>
        <vt:i4>56</vt:i4>
      </vt:variant>
    </vt:vector>
  </HeadingPairs>
  <TitlesOfParts>
    <vt:vector size="74" baseType="lpstr">
      <vt:lpstr>Arial</vt:lpstr>
      <vt:lpstr>Cover White Brick</vt:lpstr>
      <vt:lpstr>Cover White</vt:lpstr>
      <vt:lpstr>Client Logo Project</vt:lpstr>
      <vt:lpstr>Intro</vt:lpstr>
      <vt:lpstr>Agenda</vt:lpstr>
      <vt:lpstr>Break Gold</vt:lpstr>
      <vt:lpstr>Break Turquoise</vt:lpstr>
      <vt:lpstr>Break Grey</vt:lpstr>
      <vt:lpstr>Copy</vt:lpstr>
      <vt:lpstr>Header Photo Side Bar</vt:lpstr>
      <vt:lpstr>Circle Header</vt:lpstr>
      <vt:lpstr>Photo Bleed Caption</vt:lpstr>
      <vt:lpstr>Bullets Round Photo</vt:lpstr>
      <vt:lpstr>Bleed Image</vt:lpstr>
      <vt:lpstr> Image Collage</vt:lpstr>
      <vt:lpstr>Blank</vt:lpstr>
      <vt:lpstr>Thank You</vt:lpstr>
      <vt:lpstr>PowerPoint Presentation</vt:lpstr>
      <vt:lpstr>the mobile web experience</vt:lpstr>
      <vt:lpstr>PowerPoint Presentation</vt:lpstr>
      <vt:lpstr>what is mobile?</vt:lpstr>
      <vt:lpstr>growth</vt:lpstr>
      <vt:lpstr>e-commerce</vt:lpstr>
      <vt:lpstr>e-commerce</vt:lpstr>
      <vt:lpstr>the good old days</vt:lpstr>
      <vt:lpstr>gridlocked</vt:lpstr>
      <vt:lpstr>the wild west</vt:lpstr>
      <vt:lpstr>Fluid layouts</vt:lpstr>
      <vt:lpstr>mobile first?</vt:lpstr>
      <vt:lpstr>to mobile and beyond</vt:lpstr>
      <vt:lpstr>PowerPoint Presentation</vt:lpstr>
      <vt:lpstr>an ideal world</vt:lpstr>
      <vt:lpstr>PowerPoint Presentation</vt:lpstr>
      <vt:lpstr>get the brain’s attention</vt:lpstr>
      <vt:lpstr>don’t overdo it</vt:lpstr>
      <vt:lpstr>for example</vt:lpstr>
      <vt:lpstr>people like people</vt:lpstr>
      <vt:lpstr>make eye contact</vt:lpstr>
      <vt:lpstr>their focus sets your focus</vt:lpstr>
      <vt:lpstr>PowerPoint Presentation</vt:lpstr>
      <vt:lpstr>your experience is unique</vt:lpstr>
      <vt:lpstr>you do you</vt:lpstr>
      <vt:lpstr>mobile users people</vt:lpstr>
      <vt:lpstr>PowerPoint Presentation</vt:lpstr>
      <vt:lpstr>search first menu design</vt:lpstr>
      <vt:lpstr>method to the madness</vt:lpstr>
      <vt:lpstr>search isn’t small</vt:lpstr>
      <vt:lpstr>PowerPoint Presentation</vt:lpstr>
      <vt:lpstr>consistent CTAs</vt:lpstr>
      <vt:lpstr>Scrolling and attention</vt:lpstr>
      <vt:lpstr>rethink and remove elements</vt:lpstr>
      <vt:lpstr>rethink and remove elements</vt:lpstr>
      <vt:lpstr>rethink and remove elements</vt:lpstr>
      <vt:lpstr>PowerPoint Presentation</vt:lpstr>
      <vt:lpstr>mobile email</vt:lpstr>
      <vt:lpstr>quick examples</vt:lpstr>
      <vt:lpstr>quick examples</vt:lpstr>
      <vt:lpstr>quick examples</vt:lpstr>
      <vt:lpstr>quick examples</vt:lpstr>
      <vt:lpstr>mark as read</vt:lpstr>
      <vt:lpstr>PowerPoint Presentation</vt:lpstr>
      <vt:lpstr>mobile designs</vt:lpstr>
      <vt:lpstr>mobile designs</vt:lpstr>
      <vt:lpstr>mobile designs</vt:lpstr>
      <vt:lpstr>add to bookmarks</vt:lpstr>
      <vt:lpstr>PowerPoint Presentation</vt:lpstr>
      <vt:lpstr>the future</vt:lpstr>
      <vt:lpstr>today and tomorrow</vt:lpstr>
      <vt:lpstr>today and tomorrow</vt:lpstr>
      <vt:lpstr>PowerPoint Presentation</vt:lpstr>
      <vt:lpstr>PowerPoint Presentation</vt:lpstr>
      <vt:lpstr>take the test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Haas</dc:creator>
  <cp:lastModifiedBy>Tim Shanley</cp:lastModifiedBy>
  <cp:revision>94</cp:revision>
  <dcterms:created xsi:type="dcterms:W3CDTF">2018-06-18T16:59:30Z</dcterms:created>
  <dcterms:modified xsi:type="dcterms:W3CDTF">2019-02-12T17:43:04Z</dcterms:modified>
</cp:coreProperties>
</file>