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9.xml" ContentType="application/vnd.openxmlformats-officedocument.presentationml.tag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30.xml" ContentType="application/vnd.openxmlformats-officedocument.presentationml.tag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ags/tag31.xml" ContentType="application/vnd.openxmlformats-officedocument.presentationml.tags+xml"/>
  <Override PartName="/ppt/notesSlides/notesSlide1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ags/tag32.xml" ContentType="application/vnd.openxmlformats-officedocument.presentationml.tags+xml"/>
  <Override PartName="/ppt/notesSlides/notesSlide1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ags/tag33.xml" ContentType="application/vnd.openxmlformats-officedocument.presentationml.tag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ags/tag34.xml" ContentType="application/vnd.openxmlformats-officedocument.presentationml.tag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ags/tag35.xml" ContentType="application/vnd.openxmlformats-officedocument.presentationml.tag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ags/tag36.xml" ContentType="application/vnd.openxmlformats-officedocument.presentationml.tag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ags/tag37.xml" ContentType="application/vnd.openxmlformats-officedocument.presentationml.tags+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ags/tag38.xml" ContentType="application/vnd.openxmlformats-officedocument.presentationml.tags+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ags/tag39.xml" ContentType="application/vnd.openxmlformats-officedocument.presentationml.tags+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ags/tag40.xml" ContentType="application/vnd.openxmlformats-officedocument.presentationml.tags+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ags/tag41.xml" ContentType="application/vnd.openxmlformats-officedocument.presentationml.tags+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4.xml" ContentType="application/vnd.openxmlformats-officedocument.presentationml.notesSlide+xml"/>
  <Override PartName="/ppt/tags/tag42.xml" ContentType="application/vnd.openxmlformats-officedocument.presentationml.tags+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ags/tag43.xml" ContentType="application/vnd.openxmlformats-officedocument.presentationml.tags+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ags/tag44.xml" ContentType="application/vnd.openxmlformats-officedocument.presentationml.tags+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ags/tag45.xml" ContentType="application/vnd.openxmlformats-officedocument.presentationml.tags+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tags/tag46.xml" ContentType="application/vnd.openxmlformats-officedocument.presentationml.tags+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tags/tag47.xml" ContentType="application/vnd.openxmlformats-officedocument.presentationml.tags+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tags/tag48.xml" ContentType="application/vnd.openxmlformats-officedocument.presentationml.tags+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tags/tag49.xml" ContentType="application/vnd.openxmlformats-officedocument.presentationml.tags+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tags/tag50.xml" ContentType="application/vnd.openxmlformats-officedocument.presentationml.tags+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tags/tag51.xml" ContentType="application/vnd.openxmlformats-officedocument.presentationml.tags+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tags/tag52.xml" ContentType="application/vnd.openxmlformats-officedocument.presentationml.tags+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tags/tag55.xml" ContentType="application/vnd.openxmlformats-officedocument.presentationml.tags+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6.xml" ContentType="application/vnd.openxmlformats-officedocument.presentationml.notesSlide+xml"/>
  <Override PartName="/ppt/tags/tag56.xml" ContentType="application/vnd.openxmlformats-officedocument.presentationml.tags+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tags/tag57.xml" ContentType="application/vnd.openxmlformats-officedocument.presentationml.tags+xml"/>
  <Override PartName="/ppt/tags/tag58.xml" ContentType="application/vnd.openxmlformats-officedocument.presentationml.tags+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Lst>
  <p:notesMasterIdLst>
    <p:notesMasterId r:id="rId67"/>
  </p:notesMasterIdLst>
  <p:handoutMasterIdLst>
    <p:handoutMasterId r:id="rId68"/>
  </p:handoutMasterIdLst>
  <p:sldIdLst>
    <p:sldId id="323" r:id="rId3"/>
    <p:sldId id="1576" r:id="rId4"/>
    <p:sldId id="1677" r:id="rId5"/>
    <p:sldId id="1583" r:id="rId6"/>
    <p:sldId id="1584" r:id="rId7"/>
    <p:sldId id="325" r:id="rId8"/>
    <p:sldId id="1575" r:id="rId9"/>
    <p:sldId id="1619" r:id="rId10"/>
    <p:sldId id="1577" r:id="rId11"/>
    <p:sldId id="1578" r:id="rId12"/>
    <p:sldId id="1579" r:id="rId13"/>
    <p:sldId id="1580" r:id="rId14"/>
    <p:sldId id="1581" r:id="rId15"/>
    <p:sldId id="1678" r:id="rId16"/>
    <p:sldId id="1620" r:id="rId17"/>
    <p:sldId id="1571" r:id="rId18"/>
    <p:sldId id="1572" r:id="rId19"/>
    <p:sldId id="1573" r:id="rId20"/>
    <p:sldId id="1574" r:id="rId21"/>
    <p:sldId id="1683" r:id="rId22"/>
    <p:sldId id="1633" r:id="rId23"/>
    <p:sldId id="1634" r:id="rId24"/>
    <p:sldId id="1635" r:id="rId25"/>
    <p:sldId id="1636" r:id="rId26"/>
    <p:sldId id="1637" r:id="rId27"/>
    <p:sldId id="1638" r:id="rId28"/>
    <p:sldId id="1639" r:id="rId29"/>
    <p:sldId id="1640" r:id="rId30"/>
    <p:sldId id="1641" r:id="rId31"/>
    <p:sldId id="1642" r:id="rId32"/>
    <p:sldId id="1643" r:id="rId33"/>
    <p:sldId id="1644" r:id="rId34"/>
    <p:sldId id="1645" r:id="rId35"/>
    <p:sldId id="1682" r:id="rId36"/>
    <p:sldId id="1647" r:id="rId37"/>
    <p:sldId id="1648" r:id="rId38"/>
    <p:sldId id="1649" r:id="rId39"/>
    <p:sldId id="1650" r:id="rId40"/>
    <p:sldId id="1651" r:id="rId41"/>
    <p:sldId id="1652" r:id="rId42"/>
    <p:sldId id="1653" r:id="rId43"/>
    <p:sldId id="1654" r:id="rId44"/>
    <p:sldId id="1655" r:id="rId45"/>
    <p:sldId id="1656" r:id="rId46"/>
    <p:sldId id="1657" r:id="rId47"/>
    <p:sldId id="1658" r:id="rId48"/>
    <p:sldId id="1681" r:id="rId49"/>
    <p:sldId id="1660" r:id="rId50"/>
    <p:sldId id="1661" r:id="rId51"/>
    <p:sldId id="1680" r:id="rId52"/>
    <p:sldId id="1663" r:id="rId53"/>
    <p:sldId id="1664" r:id="rId54"/>
    <p:sldId id="1666" r:id="rId55"/>
    <p:sldId id="1679" r:id="rId56"/>
    <p:sldId id="1668" r:id="rId57"/>
    <p:sldId id="1669" r:id="rId58"/>
    <p:sldId id="1670" r:id="rId59"/>
    <p:sldId id="1671" r:id="rId60"/>
    <p:sldId id="1684" r:id="rId61"/>
    <p:sldId id="1685" r:id="rId62"/>
    <p:sldId id="1686" r:id="rId63"/>
    <p:sldId id="1687" r:id="rId64"/>
    <p:sldId id="1689" r:id="rId65"/>
    <p:sldId id="1667"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168" userDrawn="1">
          <p15:clr>
            <a:srgbClr val="A4A3A4"/>
          </p15:clr>
        </p15:guide>
        <p15:guide id="3" pos="600" userDrawn="1">
          <p15:clr>
            <a:srgbClr val="A4A3A4"/>
          </p15:clr>
        </p15:guide>
        <p15:guide id="5" orient="horz" pos="4248" userDrawn="1">
          <p15:clr>
            <a:srgbClr val="A4A3A4"/>
          </p15:clr>
        </p15:guide>
        <p15:guide id="6" orient="horz" pos="3528" userDrawn="1">
          <p15:clr>
            <a:srgbClr val="A4A3A4"/>
          </p15:clr>
        </p15:guide>
        <p15:guide id="7" pos="888" userDrawn="1">
          <p15:clr>
            <a:srgbClr val="A4A3A4"/>
          </p15:clr>
        </p15:guide>
        <p15:guide id="8" orient="horz" pos="3984" userDrawn="1">
          <p15:clr>
            <a:srgbClr val="A4A3A4"/>
          </p15:clr>
        </p15:guide>
        <p15:guide id="10" pos="360" userDrawn="1">
          <p15:clr>
            <a:srgbClr val="A4A3A4"/>
          </p15:clr>
        </p15:guide>
        <p15:guide id="11" orient="horz" pos="2760" userDrawn="1">
          <p15:clr>
            <a:srgbClr val="A4A3A4"/>
          </p15:clr>
        </p15:guide>
        <p15:guide id="12" pos="1608" userDrawn="1">
          <p15:clr>
            <a:srgbClr val="A4A3A4"/>
          </p15:clr>
        </p15:guide>
        <p15:guide id="13" orient="horz" pos="1680" userDrawn="1">
          <p15:clr>
            <a:srgbClr val="A4A3A4"/>
          </p15:clr>
        </p15:guide>
        <p15:guide id="14" pos="4272" userDrawn="1">
          <p15:clr>
            <a:srgbClr val="A4A3A4"/>
          </p15:clr>
        </p15:guide>
        <p15:guide id="15" pos="24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y Dean" initials="AD" lastIdx="39" clrIdx="0">
    <p:extLst>
      <p:ext uri="{19B8F6BF-5375-455C-9EA6-DF929625EA0E}">
        <p15:presenceInfo xmlns:p15="http://schemas.microsoft.com/office/powerpoint/2012/main" userId="795ec1a796e355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E7E7E7"/>
    <a:srgbClr val="595959"/>
    <a:srgbClr val="1F497D"/>
    <a:srgbClr val="05B72F"/>
    <a:srgbClr val="E9F1F5"/>
    <a:srgbClr val="EDF76F"/>
    <a:srgbClr val="D0E3EA"/>
    <a:srgbClr val="43C16A"/>
    <a:srgbClr val="212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D4AC2-07E2-46D8-A3F9-68BE28B488AD}" v="84" dt="2023-01-09T01:56:08.289"/>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06" autoAdjust="0"/>
  </p:normalViewPr>
  <p:slideViewPr>
    <p:cSldViewPr snapToGrid="0">
      <p:cViewPr varScale="1">
        <p:scale>
          <a:sx n="53" d="100"/>
          <a:sy n="53" d="100"/>
        </p:scale>
        <p:origin x="78" y="120"/>
      </p:cViewPr>
      <p:guideLst>
        <p:guide orient="horz" pos="528"/>
        <p:guide pos="168"/>
        <p:guide pos="600"/>
        <p:guide orient="horz" pos="4248"/>
        <p:guide orient="horz" pos="3528"/>
        <p:guide pos="888"/>
        <p:guide orient="horz" pos="3984"/>
        <p:guide pos="360"/>
        <p:guide orient="horz" pos="2760"/>
        <p:guide pos="1608"/>
        <p:guide orient="horz" pos="1680"/>
        <p:guide pos="4272"/>
        <p:guide pos="2496"/>
      </p:guideLst>
    </p:cSldViewPr>
  </p:slideViewPr>
  <p:outlineViewPr>
    <p:cViewPr>
      <p:scale>
        <a:sx n="33" d="100"/>
        <a:sy n="33" d="100"/>
      </p:scale>
      <p:origin x="0" y="-416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Lst>
  </p:outlineViewPr>
  <p:notesTextViewPr>
    <p:cViewPr>
      <p:scale>
        <a:sx n="1" d="1"/>
        <a:sy n="1" d="1"/>
      </p:scale>
      <p:origin x="0" y="0"/>
    </p:cViewPr>
  </p:notesTextViewPr>
  <p:sorterViewPr>
    <p:cViewPr>
      <p:scale>
        <a:sx n="1" d="1"/>
        <a:sy n="1" d="1"/>
      </p:scale>
      <p:origin x="0" y="0"/>
    </p:cViewPr>
  </p:sorterViewPr>
  <p:notesViewPr>
    <p:cSldViewPr snapToGrid="0">
      <p:cViewPr varScale="1">
        <p:scale>
          <a:sx n="74" d="100"/>
          <a:sy n="74" d="100"/>
        </p:scale>
        <p:origin x="331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23.xml"/><Relationship Id="rId18" Type="http://schemas.openxmlformats.org/officeDocument/2006/relationships/slide" Target="slides/slide28.xml"/><Relationship Id="rId26" Type="http://schemas.openxmlformats.org/officeDocument/2006/relationships/slide" Target="slides/slide37.xml"/><Relationship Id="rId39" Type="http://schemas.openxmlformats.org/officeDocument/2006/relationships/slide" Target="slides/slide52.xml"/><Relationship Id="rId21" Type="http://schemas.openxmlformats.org/officeDocument/2006/relationships/slide" Target="slides/slide31.xml"/><Relationship Id="rId34" Type="http://schemas.openxmlformats.org/officeDocument/2006/relationships/slide" Target="slides/slide45.xml"/><Relationship Id="rId7" Type="http://schemas.openxmlformats.org/officeDocument/2006/relationships/slide" Target="slides/slide10.xml"/><Relationship Id="rId12" Type="http://schemas.openxmlformats.org/officeDocument/2006/relationships/slide" Target="slides/slide22.xml"/><Relationship Id="rId17" Type="http://schemas.openxmlformats.org/officeDocument/2006/relationships/slide" Target="slides/slide27.xml"/><Relationship Id="rId25" Type="http://schemas.openxmlformats.org/officeDocument/2006/relationships/slide" Target="slides/slide36.xml"/><Relationship Id="rId33" Type="http://schemas.openxmlformats.org/officeDocument/2006/relationships/slide" Target="slides/slide44.xml"/><Relationship Id="rId38" Type="http://schemas.openxmlformats.org/officeDocument/2006/relationships/slide" Target="slides/slide51.xml"/><Relationship Id="rId2" Type="http://schemas.openxmlformats.org/officeDocument/2006/relationships/slide" Target="slides/slide4.xml"/><Relationship Id="rId16" Type="http://schemas.openxmlformats.org/officeDocument/2006/relationships/slide" Target="slides/slide26.xml"/><Relationship Id="rId20" Type="http://schemas.openxmlformats.org/officeDocument/2006/relationships/slide" Target="slides/slide30.xml"/><Relationship Id="rId29" Type="http://schemas.openxmlformats.org/officeDocument/2006/relationships/slide" Target="slides/slide40.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21.xml"/><Relationship Id="rId24" Type="http://schemas.openxmlformats.org/officeDocument/2006/relationships/slide" Target="slides/slide35.xml"/><Relationship Id="rId32" Type="http://schemas.openxmlformats.org/officeDocument/2006/relationships/slide" Target="slides/slide43.xml"/><Relationship Id="rId37" Type="http://schemas.openxmlformats.org/officeDocument/2006/relationships/slide" Target="slides/slide49.xml"/><Relationship Id="rId40" Type="http://schemas.openxmlformats.org/officeDocument/2006/relationships/slide" Target="slides/slide53.xml"/><Relationship Id="rId5" Type="http://schemas.openxmlformats.org/officeDocument/2006/relationships/slide" Target="slides/slide8.xml"/><Relationship Id="rId15" Type="http://schemas.openxmlformats.org/officeDocument/2006/relationships/slide" Target="slides/slide25.xml"/><Relationship Id="rId23" Type="http://schemas.openxmlformats.org/officeDocument/2006/relationships/slide" Target="slides/slide33.xml"/><Relationship Id="rId28" Type="http://schemas.openxmlformats.org/officeDocument/2006/relationships/slide" Target="slides/slide39.xml"/><Relationship Id="rId36" Type="http://schemas.openxmlformats.org/officeDocument/2006/relationships/slide" Target="slides/slide48.xml"/><Relationship Id="rId10" Type="http://schemas.openxmlformats.org/officeDocument/2006/relationships/slide" Target="slides/slide13.xml"/><Relationship Id="rId19" Type="http://schemas.openxmlformats.org/officeDocument/2006/relationships/slide" Target="slides/slide29.xml"/><Relationship Id="rId31" Type="http://schemas.openxmlformats.org/officeDocument/2006/relationships/slide" Target="slides/slide4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24.xml"/><Relationship Id="rId22" Type="http://schemas.openxmlformats.org/officeDocument/2006/relationships/slide" Target="slides/slide32.xml"/><Relationship Id="rId27" Type="http://schemas.openxmlformats.org/officeDocument/2006/relationships/slide" Target="slides/slide38.xml"/><Relationship Id="rId30" Type="http://schemas.openxmlformats.org/officeDocument/2006/relationships/slide" Target="slides/slide41.xml"/><Relationship Id="rId35" Type="http://schemas.openxmlformats.org/officeDocument/2006/relationships/slide" Target="slides/slide46.xml"/><Relationship Id="rId8" Type="http://schemas.openxmlformats.org/officeDocument/2006/relationships/slide" Target="slides/slide11.xml"/><Relationship Id="rId3"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31022484416367135"/>
          <c:h val="0.93061343288178255"/>
        </c:manualLayout>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Independent Living</c:v>
                </c:pt>
                <c:pt idx="1">
                  <c:v>Assisted Living</c:v>
                </c:pt>
                <c:pt idx="2">
                  <c:v>Long-Term/Acute Care</c:v>
                </c:pt>
                <c:pt idx="3">
                  <c:v>Short-Term Rehabilitation Center</c:v>
                </c:pt>
                <c:pt idx="4">
                  <c:v>Memory Care</c:v>
                </c:pt>
              </c:strCache>
            </c:strRef>
          </c:cat>
          <c:val>
            <c:numRef>
              <c:f>Sheet1!$B$2:$B$6</c:f>
              <c:numCache>
                <c:formatCode>0%</c:formatCode>
                <c:ptCount val="5"/>
                <c:pt idx="0">
                  <c:v>0.33</c:v>
                </c:pt>
                <c:pt idx="1">
                  <c:v>0.33</c:v>
                </c:pt>
                <c:pt idx="2">
                  <c:v>0.17</c:v>
                </c:pt>
                <c:pt idx="3">
                  <c:v>0.08</c:v>
                </c:pt>
                <c:pt idx="4">
                  <c:v>0.08</c:v>
                </c:pt>
              </c:numCache>
            </c:numRef>
          </c:val>
          <c:extLst>
            <c:ext xmlns:c16="http://schemas.microsoft.com/office/drawing/2014/chart" uri="{C3380CC4-5D6E-409C-BE32-E72D297353CC}">
              <c16:uniqueId val="{00000001-3F60-4860-9A4F-270A79B0AA45}"/>
            </c:ext>
          </c:extLst>
        </c:ser>
        <c:dLbls>
          <c:showLegendKey val="0"/>
          <c:showVal val="0"/>
          <c:showCatName val="0"/>
          <c:showSerName val="0"/>
          <c:showPercent val="0"/>
          <c:showBubbleSize val="0"/>
        </c:dLbls>
        <c:gapWidth val="182"/>
        <c:axId val="253805584"/>
        <c:axId val="253796880"/>
      </c:barChart>
      <c:catAx>
        <c:axId val="253805584"/>
        <c:scaling>
          <c:orientation val="maxMin"/>
        </c:scaling>
        <c:delete val="0"/>
        <c:axPos val="l"/>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3796880"/>
        <c:crosses val="autoZero"/>
        <c:auto val="1"/>
        <c:lblAlgn val="ctr"/>
        <c:lblOffset val="100"/>
        <c:noMultiLvlLbl val="0"/>
      </c:catAx>
      <c:valAx>
        <c:axId val="253796880"/>
        <c:scaling>
          <c:orientation val="minMax"/>
        </c:scaling>
        <c:delete val="1"/>
        <c:axPos val="t"/>
        <c:numFmt formatCode="0%" sourceLinked="1"/>
        <c:majorTickMark val="out"/>
        <c:minorTickMark val="none"/>
        <c:tickLblPos val="nextTo"/>
        <c:crossAx val="25380558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12725276459437"/>
          <c:y val="0.32449240048048034"/>
          <c:w val="0.24432265548797374"/>
          <c:h val="0.47068863024943181"/>
        </c:manualLayout>
      </c:layout>
      <c:pieChart>
        <c:varyColors val="1"/>
        <c:ser>
          <c:idx val="0"/>
          <c:order val="0"/>
          <c:tx>
            <c:strRef>
              <c:f>Sheet1!$B$1</c:f>
              <c:strCache>
                <c:ptCount val="1"/>
                <c:pt idx="0">
                  <c:v>Mean</c:v>
                </c:pt>
              </c:strCache>
            </c:strRef>
          </c:tx>
          <c:spPr>
            <a:solidFill>
              <a:schemeClr val="accent2"/>
            </a:solidFill>
          </c:spPr>
          <c:dPt>
            <c:idx val="0"/>
            <c:bubble3D val="0"/>
            <c:spPr>
              <a:solidFill>
                <a:schemeClr val="accent4"/>
              </a:solidFill>
              <a:ln>
                <a:noFill/>
              </a:ln>
              <a:effectLst/>
            </c:spPr>
            <c:extLst>
              <c:ext xmlns:c16="http://schemas.microsoft.com/office/drawing/2014/chart" uri="{C3380CC4-5D6E-409C-BE32-E72D297353CC}">
                <c16:uniqueId val="{00000001-BA53-409A-AF9B-A8A39BE6C3D6}"/>
              </c:ext>
            </c:extLst>
          </c:dPt>
          <c:dPt>
            <c:idx val="1"/>
            <c:bubble3D val="0"/>
            <c:spPr>
              <a:solidFill>
                <a:schemeClr val="accent6"/>
              </a:solidFill>
              <a:ln>
                <a:noFill/>
              </a:ln>
              <a:effectLst/>
            </c:spPr>
            <c:extLst>
              <c:ext xmlns:c16="http://schemas.microsoft.com/office/drawing/2014/chart" uri="{C3380CC4-5D6E-409C-BE32-E72D297353CC}">
                <c16:uniqueId val="{00000005-FDF8-4B16-BB83-1F69BBF7E308}"/>
              </c:ext>
            </c:extLst>
          </c:dPt>
          <c:dPt>
            <c:idx val="2"/>
            <c:bubble3D val="0"/>
            <c:spPr>
              <a:solidFill>
                <a:schemeClr val="accent1"/>
              </a:solidFill>
              <a:ln>
                <a:noFill/>
              </a:ln>
              <a:effectLst/>
            </c:spPr>
            <c:extLst>
              <c:ext xmlns:c16="http://schemas.microsoft.com/office/drawing/2014/chart" uri="{C3380CC4-5D6E-409C-BE32-E72D297353CC}">
                <c16:uniqueId val="{00000003-FDF8-4B16-BB83-1F69BBF7E308}"/>
              </c:ext>
            </c:extLst>
          </c:dPt>
          <c:dPt>
            <c:idx val="3"/>
            <c:bubble3D val="0"/>
            <c:spPr>
              <a:solidFill>
                <a:schemeClr val="accent2"/>
              </a:solidFill>
              <a:ln>
                <a:noFill/>
              </a:ln>
              <a:effectLst/>
            </c:spPr>
            <c:extLst>
              <c:ext xmlns:c16="http://schemas.microsoft.com/office/drawing/2014/chart" uri="{C3380CC4-5D6E-409C-BE32-E72D297353CC}">
                <c16:uniqueId val="{00000004-FDF8-4B16-BB83-1F69BBF7E308}"/>
              </c:ext>
            </c:extLst>
          </c:dPt>
          <c:dPt>
            <c:idx val="4"/>
            <c:bubble3D val="0"/>
            <c:spPr>
              <a:solidFill>
                <a:schemeClr val="accent3"/>
              </a:solidFill>
              <a:ln>
                <a:noFill/>
              </a:ln>
              <a:effectLst/>
            </c:spPr>
            <c:extLst>
              <c:ext xmlns:c16="http://schemas.microsoft.com/office/drawing/2014/chart" uri="{C3380CC4-5D6E-409C-BE32-E72D297353CC}">
                <c16:uniqueId val="{00000002-FDF8-4B16-BB83-1F69BBF7E308}"/>
              </c:ext>
            </c:extLst>
          </c:dPt>
          <c:dPt>
            <c:idx val="5"/>
            <c:bubble3D val="0"/>
            <c:spPr>
              <a:solidFill>
                <a:schemeClr val="tx2"/>
              </a:solidFill>
              <a:ln>
                <a:noFill/>
              </a:ln>
              <a:effectLst/>
            </c:spPr>
            <c:extLst>
              <c:ext xmlns:c16="http://schemas.microsoft.com/office/drawing/2014/chart" uri="{C3380CC4-5D6E-409C-BE32-E72D297353CC}">
                <c16:uniqueId val="{00000006-FDF8-4B16-BB83-1F69BBF7E308}"/>
              </c:ext>
            </c:extLst>
          </c:dPt>
          <c:dLbls>
            <c:dLbl>
              <c:idx val="0"/>
              <c:layout>
                <c:manualLayout>
                  <c:x val="8.5283980545851051E-3"/>
                  <c:y val="-4.928998488311095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A53-409A-AF9B-A8A39BE6C3D6}"/>
                </c:ext>
              </c:extLst>
            </c:dLbl>
            <c:dLbl>
              <c:idx val="1"/>
              <c:layout>
                <c:manualLayout>
                  <c:x val="5.7566686868449381E-2"/>
                  <c:y val="-4.10749874025924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DF8-4B16-BB83-1F69BBF7E308}"/>
                </c:ext>
              </c:extLst>
            </c:dLbl>
            <c:dLbl>
              <c:idx val="2"/>
              <c:layout>
                <c:manualLayout>
                  <c:x val="2.1320995136462764E-2"/>
                  <c:y val="-4.1074987402592066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DF8-4B16-BB83-1F69BBF7E308}"/>
                </c:ext>
              </c:extLst>
            </c:dLbl>
            <c:dLbl>
              <c:idx val="3"/>
              <c:layout>
                <c:manualLayout>
                  <c:x val="-3.411359221834042E-2"/>
                  <c:y val="1.232249622077758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DF8-4B16-BB83-1F69BBF7E308}"/>
                </c:ext>
              </c:extLst>
            </c:dLbl>
            <c:dLbl>
              <c:idx val="4"/>
              <c:layout>
                <c:manualLayout>
                  <c:x val="-3.6245691731986697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DF8-4B16-BB83-1F69BBF7E308}"/>
                </c:ext>
              </c:extLst>
            </c:dLbl>
            <c:dLbl>
              <c:idx val="5"/>
              <c:layout>
                <c:manualLayout>
                  <c:x val="-5.9698786382095734E-2"/>
                  <c:y val="-8.625747354544414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DF8-4B16-BB83-1F69BBF7E308}"/>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1-2</c:v>
                </c:pt>
                <c:pt idx="1">
                  <c:v>3-4</c:v>
                </c:pt>
                <c:pt idx="2">
                  <c:v>5-9</c:v>
                </c:pt>
                <c:pt idx="3">
                  <c:v>10-19</c:v>
                </c:pt>
                <c:pt idx="4">
                  <c:v>20-39</c:v>
                </c:pt>
                <c:pt idx="5">
                  <c:v>40-59</c:v>
                </c:pt>
              </c:strCache>
            </c:strRef>
          </c:cat>
          <c:val>
            <c:numRef>
              <c:f>Sheet1!$B$2:$B$7</c:f>
              <c:numCache>
                <c:formatCode>0%</c:formatCode>
                <c:ptCount val="6"/>
                <c:pt idx="0">
                  <c:v>0.02</c:v>
                </c:pt>
                <c:pt idx="1">
                  <c:v>0.03</c:v>
                </c:pt>
                <c:pt idx="2">
                  <c:v>0.23</c:v>
                </c:pt>
                <c:pt idx="3">
                  <c:v>0.54</c:v>
                </c:pt>
                <c:pt idx="4">
                  <c:v>0.16</c:v>
                </c:pt>
                <c:pt idx="5">
                  <c:v>0.02</c:v>
                </c:pt>
              </c:numCache>
            </c:numRef>
          </c:val>
          <c:extLst>
            <c:ext xmlns:c16="http://schemas.microsoft.com/office/drawing/2014/chart" uri="{C3380CC4-5D6E-409C-BE32-E72D297353CC}">
              <c16:uniqueId val="{00000002-BA53-409A-AF9B-A8A39BE6C3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19027729045409"/>
          <c:y val="4.2394561801037935E-2"/>
          <c:w val="0.31022484416367135"/>
          <c:h val="0.93061334982370103"/>
        </c:manualLayout>
      </c:layout>
      <c:barChart>
        <c:barDir val="bar"/>
        <c:grouping val="clustered"/>
        <c:varyColors val="0"/>
        <c:ser>
          <c:idx val="0"/>
          <c:order val="0"/>
          <c:tx>
            <c:strRef>
              <c:f>Sheet1!$B$1</c:f>
              <c:strCache>
                <c:ptCount val="1"/>
                <c:pt idx="0">
                  <c:v>Yes</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B0C-4D5F-85D1-83CECDDEAF61}"/>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3-CBCB-4E03-94D6-535C1604146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5-CBCB-4E03-94D6-535C16041469}"/>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7-CBCB-4E03-94D6-535C16041469}"/>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9-CBCB-4E03-94D6-535C16041469}"/>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Total</c:v>
                </c:pt>
                <c:pt idx="1">
                  <c:v>Independent Living </c:v>
                </c:pt>
                <c:pt idx="2">
                  <c:v>Assisted Living</c:v>
                </c:pt>
                <c:pt idx="3">
                  <c:v>Long-Term/Acute Care</c:v>
                </c:pt>
                <c:pt idx="4">
                  <c:v>Rehab</c:v>
                </c:pt>
                <c:pt idx="5">
                  <c:v>Memory Care</c:v>
                </c:pt>
                <c:pt idx="6">
                  <c:v>Independent</c:v>
                </c:pt>
                <c:pt idx="7">
                  <c:v>Chain</c:v>
                </c:pt>
                <c:pt idx="8">
                  <c:v>Self-operated</c:v>
                </c:pt>
                <c:pt idx="9">
                  <c:v>Managed</c:v>
                </c:pt>
              </c:strCache>
            </c:strRef>
          </c:cat>
          <c:val>
            <c:numRef>
              <c:f>Sheet1!$B$2:$B$11</c:f>
              <c:numCache>
                <c:formatCode>0%</c:formatCode>
                <c:ptCount val="10"/>
                <c:pt idx="0">
                  <c:v>0.56999999999999995</c:v>
                </c:pt>
                <c:pt idx="1">
                  <c:v>0.67</c:v>
                </c:pt>
                <c:pt idx="2">
                  <c:v>0.62</c:v>
                </c:pt>
                <c:pt idx="3">
                  <c:v>0.44</c:v>
                </c:pt>
                <c:pt idx="4">
                  <c:v>0.48</c:v>
                </c:pt>
                <c:pt idx="5">
                  <c:v>0.36</c:v>
                </c:pt>
                <c:pt idx="6">
                  <c:v>0.5</c:v>
                </c:pt>
                <c:pt idx="7">
                  <c:v>0.86</c:v>
                </c:pt>
                <c:pt idx="8">
                  <c:v>0.54</c:v>
                </c:pt>
                <c:pt idx="9">
                  <c:v>0.76</c:v>
                </c:pt>
              </c:numCache>
            </c:numRef>
          </c:val>
          <c:extLst>
            <c:ext xmlns:c16="http://schemas.microsoft.com/office/drawing/2014/chart" uri="{C3380CC4-5D6E-409C-BE32-E72D297353CC}">
              <c16:uniqueId val="{00000002-6B0C-4D5F-85D1-83CECDDEAF61}"/>
            </c:ext>
          </c:extLst>
        </c:ser>
        <c:dLbls>
          <c:showLegendKey val="0"/>
          <c:showVal val="0"/>
          <c:showCatName val="0"/>
          <c:showSerName val="0"/>
          <c:showPercent val="0"/>
          <c:showBubbleSize val="0"/>
        </c:dLbls>
        <c:gapWidth val="182"/>
        <c:axId val="254079616"/>
        <c:axId val="254080160"/>
      </c:barChart>
      <c:catAx>
        <c:axId val="254079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080160"/>
        <c:crosses val="autoZero"/>
        <c:auto val="1"/>
        <c:lblAlgn val="ctr"/>
        <c:lblOffset val="100"/>
        <c:noMultiLvlLbl val="0"/>
      </c:catAx>
      <c:valAx>
        <c:axId val="254080160"/>
        <c:scaling>
          <c:orientation val="minMax"/>
        </c:scaling>
        <c:delete val="1"/>
        <c:axPos val="t"/>
        <c:numFmt formatCode="0%" sourceLinked="1"/>
        <c:majorTickMark val="out"/>
        <c:minorTickMark val="none"/>
        <c:tickLblPos val="nextTo"/>
        <c:crossAx val="25407961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19027729045409"/>
          <c:y val="4.2394561801037935E-2"/>
          <c:w val="0.31022484416367135"/>
          <c:h val="0.93061334982370103"/>
        </c:manualLayout>
      </c:layout>
      <c:barChart>
        <c:barDir val="bar"/>
        <c:grouping val="clustered"/>
        <c:varyColors val="0"/>
        <c:ser>
          <c:idx val="0"/>
          <c:order val="0"/>
          <c:tx>
            <c:strRef>
              <c:f>Sheet1!$B$1</c:f>
              <c:strCache>
                <c:ptCount val="1"/>
                <c:pt idx="0">
                  <c:v>Yes</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B0C-4D5F-85D1-83CECDDEAF61}"/>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3-CBCB-4E03-94D6-535C1604146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5-CBCB-4E03-94D6-535C16041469}"/>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7-CBCB-4E03-94D6-535C16041469}"/>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9-CBCB-4E03-94D6-535C16041469}"/>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Total </c:v>
                </c:pt>
                <c:pt idx="1">
                  <c:v>Independent Living</c:v>
                </c:pt>
                <c:pt idx="2">
                  <c:v>Assisted Living</c:v>
                </c:pt>
                <c:pt idx="3">
                  <c:v>Long-Term/Acute Care </c:v>
                </c:pt>
                <c:pt idx="4">
                  <c:v>Rehab</c:v>
                </c:pt>
                <c:pt idx="5">
                  <c:v>Memory Care</c:v>
                </c:pt>
                <c:pt idx="6">
                  <c:v>Independent</c:v>
                </c:pt>
                <c:pt idx="7">
                  <c:v>Chain</c:v>
                </c:pt>
                <c:pt idx="8">
                  <c:v>Self-operated</c:v>
                </c:pt>
                <c:pt idx="9">
                  <c:v>Managed</c:v>
                </c:pt>
              </c:strCache>
            </c:strRef>
          </c:cat>
          <c:val>
            <c:numRef>
              <c:f>Sheet1!$B$2:$B$11</c:f>
              <c:numCache>
                <c:formatCode>0%</c:formatCode>
                <c:ptCount val="10"/>
                <c:pt idx="0">
                  <c:v>0.62</c:v>
                </c:pt>
                <c:pt idx="1">
                  <c:v>0.64</c:v>
                </c:pt>
                <c:pt idx="2">
                  <c:v>0.8</c:v>
                </c:pt>
                <c:pt idx="3">
                  <c:v>0.42</c:v>
                </c:pt>
                <c:pt idx="4">
                  <c:v>0.4</c:v>
                </c:pt>
                <c:pt idx="5">
                  <c:v>0.48</c:v>
                </c:pt>
                <c:pt idx="6">
                  <c:v>0.53</c:v>
                </c:pt>
                <c:pt idx="7">
                  <c:v>0.95</c:v>
                </c:pt>
                <c:pt idx="8">
                  <c:v>0.57999999999999996</c:v>
                </c:pt>
                <c:pt idx="9">
                  <c:v>0.9</c:v>
                </c:pt>
              </c:numCache>
            </c:numRef>
          </c:val>
          <c:extLst>
            <c:ext xmlns:c16="http://schemas.microsoft.com/office/drawing/2014/chart" uri="{C3380CC4-5D6E-409C-BE32-E72D297353CC}">
              <c16:uniqueId val="{00000002-6B0C-4D5F-85D1-83CECDDEAF61}"/>
            </c:ext>
          </c:extLst>
        </c:ser>
        <c:dLbls>
          <c:showLegendKey val="0"/>
          <c:showVal val="0"/>
          <c:showCatName val="0"/>
          <c:showSerName val="0"/>
          <c:showPercent val="0"/>
          <c:showBubbleSize val="0"/>
        </c:dLbls>
        <c:gapWidth val="182"/>
        <c:axId val="254081248"/>
        <c:axId val="254081792"/>
      </c:barChart>
      <c:catAx>
        <c:axId val="25408124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081792"/>
        <c:crosses val="autoZero"/>
        <c:auto val="1"/>
        <c:lblAlgn val="ctr"/>
        <c:lblOffset val="100"/>
        <c:noMultiLvlLbl val="0"/>
      </c:catAx>
      <c:valAx>
        <c:axId val="254081792"/>
        <c:scaling>
          <c:orientation val="minMax"/>
        </c:scaling>
        <c:delete val="1"/>
        <c:axPos val="t"/>
        <c:numFmt formatCode="0%" sourceLinked="1"/>
        <c:majorTickMark val="out"/>
        <c:minorTickMark val="none"/>
        <c:tickLblPos val="nextTo"/>
        <c:crossAx val="254081248"/>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31022484416367135"/>
          <c:h val="0.93061343288178255"/>
        </c:manualLayout>
      </c:layout>
      <c:barChart>
        <c:barDir val="bar"/>
        <c:grouping val="clustered"/>
        <c:varyColors val="0"/>
        <c:ser>
          <c:idx val="0"/>
          <c:order val="0"/>
          <c:tx>
            <c:strRef>
              <c:f>Sheet1!$B$1</c:f>
              <c:strCache>
                <c:ptCount val="1"/>
                <c:pt idx="0">
                  <c:v>Extremely understaffed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Independent Living</c:v>
                </c:pt>
                <c:pt idx="1">
                  <c:v>Assisted Living</c:v>
                </c:pt>
                <c:pt idx="2">
                  <c:v>Long-Term/Acute Care</c:v>
                </c:pt>
                <c:pt idx="3">
                  <c:v>Rehab</c:v>
                </c:pt>
                <c:pt idx="4">
                  <c:v>Memory Care</c:v>
                </c:pt>
              </c:strCache>
            </c:strRef>
          </c:cat>
          <c:val>
            <c:numRef>
              <c:f>Sheet1!$B$2:$B$6</c:f>
              <c:numCache>
                <c:formatCode>0%</c:formatCode>
                <c:ptCount val="5"/>
                <c:pt idx="0">
                  <c:v>0.28999999999999998</c:v>
                </c:pt>
                <c:pt idx="1">
                  <c:v>0.19</c:v>
                </c:pt>
                <c:pt idx="2">
                  <c:v>0.38</c:v>
                </c:pt>
                <c:pt idx="3">
                  <c:v>0.4</c:v>
                </c:pt>
                <c:pt idx="4">
                  <c:v>0.36</c:v>
                </c:pt>
              </c:numCache>
            </c:numRef>
          </c:val>
          <c:extLst>
            <c:ext xmlns:c16="http://schemas.microsoft.com/office/drawing/2014/chart" uri="{C3380CC4-5D6E-409C-BE32-E72D297353CC}">
              <c16:uniqueId val="{00000000-0CBA-4244-A73E-3C3CCDE4695E}"/>
            </c:ext>
          </c:extLst>
        </c:ser>
        <c:ser>
          <c:idx val="1"/>
          <c:order val="1"/>
          <c:tx>
            <c:strRef>
              <c:f>Sheet1!$C$1</c:f>
              <c:strCache>
                <c:ptCount val="1"/>
                <c:pt idx="0">
                  <c:v>Somewhat understaffed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Independent Living</c:v>
                </c:pt>
                <c:pt idx="1">
                  <c:v>Assisted Living</c:v>
                </c:pt>
                <c:pt idx="2">
                  <c:v>Long-Term/Acute Care</c:v>
                </c:pt>
                <c:pt idx="3">
                  <c:v>Rehab</c:v>
                </c:pt>
                <c:pt idx="4">
                  <c:v>Memory Care</c:v>
                </c:pt>
              </c:strCache>
            </c:strRef>
          </c:cat>
          <c:val>
            <c:numRef>
              <c:f>Sheet1!$C$2:$C$6</c:f>
              <c:numCache>
                <c:formatCode>0%</c:formatCode>
                <c:ptCount val="5"/>
                <c:pt idx="0">
                  <c:v>0.33</c:v>
                </c:pt>
                <c:pt idx="1">
                  <c:v>0.52</c:v>
                </c:pt>
                <c:pt idx="2">
                  <c:v>0.5</c:v>
                </c:pt>
                <c:pt idx="3">
                  <c:v>0.48</c:v>
                </c:pt>
                <c:pt idx="4">
                  <c:v>0.6</c:v>
                </c:pt>
              </c:numCache>
            </c:numRef>
          </c:val>
          <c:extLst>
            <c:ext xmlns:c16="http://schemas.microsoft.com/office/drawing/2014/chart" uri="{C3380CC4-5D6E-409C-BE32-E72D297353CC}">
              <c16:uniqueId val="{00000001-0CBA-4244-A73E-3C3CCDE4695E}"/>
            </c:ext>
          </c:extLst>
        </c:ser>
        <c:ser>
          <c:idx val="2"/>
          <c:order val="2"/>
          <c:tx>
            <c:strRef>
              <c:f>Sheet1!$D$1</c:f>
              <c:strCache>
                <c:ptCount val="1"/>
                <c:pt idx="0">
                  <c:v>The right amount of staff</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Independent Living</c:v>
                </c:pt>
                <c:pt idx="1">
                  <c:v>Assisted Living</c:v>
                </c:pt>
                <c:pt idx="2">
                  <c:v>Long-Term/Acute Care</c:v>
                </c:pt>
                <c:pt idx="3">
                  <c:v>Rehab</c:v>
                </c:pt>
                <c:pt idx="4">
                  <c:v>Memory Care</c:v>
                </c:pt>
              </c:strCache>
            </c:strRef>
          </c:cat>
          <c:val>
            <c:numRef>
              <c:f>Sheet1!$D$2:$D$6</c:f>
              <c:numCache>
                <c:formatCode>0%</c:formatCode>
                <c:ptCount val="5"/>
                <c:pt idx="0">
                  <c:v>0.35</c:v>
                </c:pt>
                <c:pt idx="1">
                  <c:v>0.27</c:v>
                </c:pt>
                <c:pt idx="2">
                  <c:v>0.12</c:v>
                </c:pt>
                <c:pt idx="3">
                  <c:v>0.12</c:v>
                </c:pt>
                <c:pt idx="4">
                  <c:v>0.04</c:v>
                </c:pt>
              </c:numCache>
            </c:numRef>
          </c:val>
          <c:extLst>
            <c:ext xmlns:c16="http://schemas.microsoft.com/office/drawing/2014/chart" uri="{C3380CC4-5D6E-409C-BE32-E72D297353CC}">
              <c16:uniqueId val="{00000002-0CBA-4244-A73E-3C3CCDE4695E}"/>
            </c:ext>
          </c:extLst>
        </c:ser>
        <c:dLbls>
          <c:showLegendKey val="0"/>
          <c:showVal val="0"/>
          <c:showCatName val="0"/>
          <c:showSerName val="0"/>
          <c:showPercent val="0"/>
          <c:showBubbleSize val="0"/>
        </c:dLbls>
        <c:gapWidth val="182"/>
        <c:axId val="254082336"/>
        <c:axId val="254082880"/>
      </c:barChart>
      <c:catAx>
        <c:axId val="2540823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082880"/>
        <c:crosses val="autoZero"/>
        <c:auto val="1"/>
        <c:lblAlgn val="ctr"/>
        <c:lblOffset val="100"/>
        <c:noMultiLvlLbl val="0"/>
      </c:catAx>
      <c:valAx>
        <c:axId val="254082880"/>
        <c:scaling>
          <c:orientation val="minMax"/>
        </c:scaling>
        <c:delete val="1"/>
        <c:axPos val="t"/>
        <c:numFmt formatCode="0%" sourceLinked="1"/>
        <c:majorTickMark val="out"/>
        <c:minorTickMark val="none"/>
        <c:tickLblPos val="nextTo"/>
        <c:crossAx val="25408233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31022484416367135"/>
          <c:h val="0.78739299990399136"/>
        </c:manualLayout>
      </c:layout>
      <c:barChart>
        <c:barDir val="bar"/>
        <c:grouping val="clustered"/>
        <c:varyColors val="0"/>
        <c:ser>
          <c:idx val="0"/>
          <c:order val="0"/>
          <c:tx>
            <c:strRef>
              <c:f>Sheet1!$B$1</c:f>
              <c:strCache>
                <c:ptCount val="1"/>
                <c:pt idx="0">
                  <c:v>Extremely understaffed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Independent</c:v>
                </c:pt>
                <c:pt idx="1">
                  <c:v>Chain</c:v>
                </c:pt>
              </c:strCache>
            </c:strRef>
          </c:cat>
          <c:val>
            <c:numRef>
              <c:f>Sheet1!$B$2:$B$3</c:f>
              <c:numCache>
                <c:formatCode>0%</c:formatCode>
                <c:ptCount val="2"/>
                <c:pt idx="0">
                  <c:v>0.31</c:v>
                </c:pt>
                <c:pt idx="1">
                  <c:v>0.19</c:v>
                </c:pt>
              </c:numCache>
            </c:numRef>
          </c:val>
          <c:extLst>
            <c:ext xmlns:c16="http://schemas.microsoft.com/office/drawing/2014/chart" uri="{C3380CC4-5D6E-409C-BE32-E72D297353CC}">
              <c16:uniqueId val="{00000000-B21F-4C33-BECF-585FA26719E3}"/>
            </c:ext>
          </c:extLst>
        </c:ser>
        <c:ser>
          <c:idx val="1"/>
          <c:order val="1"/>
          <c:tx>
            <c:strRef>
              <c:f>Sheet1!$C$1</c:f>
              <c:strCache>
                <c:ptCount val="1"/>
                <c:pt idx="0">
                  <c:v>Somewhat understaffed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Independent</c:v>
                </c:pt>
                <c:pt idx="1">
                  <c:v>Chain</c:v>
                </c:pt>
              </c:strCache>
            </c:strRef>
          </c:cat>
          <c:val>
            <c:numRef>
              <c:f>Sheet1!$C$2:$C$3</c:f>
              <c:numCache>
                <c:formatCode>0%</c:formatCode>
                <c:ptCount val="2"/>
                <c:pt idx="0">
                  <c:v>0.42</c:v>
                </c:pt>
                <c:pt idx="1">
                  <c:v>0.57999999999999996</c:v>
                </c:pt>
              </c:numCache>
            </c:numRef>
          </c:val>
          <c:extLst>
            <c:ext xmlns:c16="http://schemas.microsoft.com/office/drawing/2014/chart" uri="{C3380CC4-5D6E-409C-BE32-E72D297353CC}">
              <c16:uniqueId val="{00000001-B21F-4C33-BECF-585FA26719E3}"/>
            </c:ext>
          </c:extLst>
        </c:ser>
        <c:ser>
          <c:idx val="2"/>
          <c:order val="2"/>
          <c:tx>
            <c:strRef>
              <c:f>Sheet1!$D$1</c:f>
              <c:strCache>
                <c:ptCount val="1"/>
                <c:pt idx="0">
                  <c:v>The right amount of staff</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Independent</c:v>
                </c:pt>
                <c:pt idx="1">
                  <c:v>Chain</c:v>
                </c:pt>
              </c:strCache>
            </c:strRef>
          </c:cat>
          <c:val>
            <c:numRef>
              <c:f>Sheet1!$D$2:$D$3</c:f>
              <c:numCache>
                <c:formatCode>0%</c:formatCode>
                <c:ptCount val="2"/>
                <c:pt idx="0">
                  <c:v>0.25</c:v>
                </c:pt>
                <c:pt idx="1">
                  <c:v>0.22</c:v>
                </c:pt>
              </c:numCache>
            </c:numRef>
          </c:val>
          <c:extLst>
            <c:ext xmlns:c16="http://schemas.microsoft.com/office/drawing/2014/chart" uri="{C3380CC4-5D6E-409C-BE32-E72D297353CC}">
              <c16:uniqueId val="{00000002-B21F-4C33-BECF-585FA26719E3}"/>
            </c:ext>
          </c:extLst>
        </c:ser>
        <c:dLbls>
          <c:showLegendKey val="0"/>
          <c:showVal val="0"/>
          <c:showCatName val="0"/>
          <c:showSerName val="0"/>
          <c:showPercent val="0"/>
          <c:showBubbleSize val="0"/>
        </c:dLbls>
        <c:gapWidth val="182"/>
        <c:axId val="254085600"/>
        <c:axId val="251572048"/>
      </c:barChart>
      <c:catAx>
        <c:axId val="25408560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1572048"/>
        <c:crosses val="autoZero"/>
        <c:auto val="1"/>
        <c:lblAlgn val="ctr"/>
        <c:lblOffset val="100"/>
        <c:noMultiLvlLbl val="0"/>
      </c:catAx>
      <c:valAx>
        <c:axId val="251572048"/>
        <c:scaling>
          <c:orientation val="minMax"/>
        </c:scaling>
        <c:delete val="1"/>
        <c:axPos val="t"/>
        <c:numFmt formatCode="0%" sourceLinked="1"/>
        <c:majorTickMark val="out"/>
        <c:minorTickMark val="none"/>
        <c:tickLblPos val="nextTo"/>
        <c:crossAx val="254085600"/>
        <c:crosses val="autoZero"/>
        <c:crossBetween val="between"/>
      </c:valAx>
      <c:spPr>
        <a:noFill/>
        <a:ln>
          <a:noFill/>
        </a:ln>
        <a:effectLst/>
      </c:spPr>
    </c:plotArea>
    <c:legend>
      <c:legendPos val="r"/>
      <c:layout>
        <c:manualLayout>
          <c:xMode val="edge"/>
          <c:yMode val="edge"/>
          <c:x val="3.0657512109336163E-2"/>
          <c:y val="0.80987090648911675"/>
          <c:w val="0.44912281308197188"/>
          <c:h val="0.169065409309179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22070318407492"/>
          <c:y val="3.875886675444932E-3"/>
          <c:w val="0.31022484416367135"/>
          <c:h val="0.93061343288178255"/>
        </c:manualLayout>
      </c:layout>
      <c:barChart>
        <c:barDir val="bar"/>
        <c:grouping val="clustered"/>
        <c:varyColors val="0"/>
        <c:ser>
          <c:idx val="0"/>
          <c:order val="0"/>
          <c:tx>
            <c:strRef>
              <c:f>Sheet1!$B$1</c:f>
              <c:strCache>
                <c:ptCount val="1"/>
                <c:pt idx="0">
                  <c:v>Extremely understaffed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Self-operated</c:v>
                </c:pt>
                <c:pt idx="1">
                  <c:v>Managed</c:v>
                </c:pt>
              </c:strCache>
            </c:strRef>
          </c:cat>
          <c:val>
            <c:numRef>
              <c:f>Sheet1!$B$2:$B$3</c:f>
              <c:numCache>
                <c:formatCode>0%</c:formatCode>
                <c:ptCount val="2"/>
                <c:pt idx="0">
                  <c:v>0.31</c:v>
                </c:pt>
                <c:pt idx="1">
                  <c:v>0.14000000000000001</c:v>
                </c:pt>
              </c:numCache>
            </c:numRef>
          </c:val>
          <c:extLst>
            <c:ext xmlns:c16="http://schemas.microsoft.com/office/drawing/2014/chart" uri="{C3380CC4-5D6E-409C-BE32-E72D297353CC}">
              <c16:uniqueId val="{00000000-0CBA-4244-A73E-3C3CCDE4695E}"/>
            </c:ext>
          </c:extLst>
        </c:ser>
        <c:ser>
          <c:idx val="1"/>
          <c:order val="1"/>
          <c:tx>
            <c:strRef>
              <c:f>Sheet1!$C$1</c:f>
              <c:strCache>
                <c:ptCount val="1"/>
                <c:pt idx="0">
                  <c:v>Somewhat understaffed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Self-operated</c:v>
                </c:pt>
                <c:pt idx="1">
                  <c:v>Managed</c:v>
                </c:pt>
              </c:strCache>
            </c:strRef>
          </c:cat>
          <c:val>
            <c:numRef>
              <c:f>Sheet1!$C$2:$C$3</c:f>
              <c:numCache>
                <c:formatCode>0%</c:formatCode>
                <c:ptCount val="2"/>
                <c:pt idx="0">
                  <c:v>0.42</c:v>
                </c:pt>
                <c:pt idx="1">
                  <c:v>0.67</c:v>
                </c:pt>
              </c:numCache>
            </c:numRef>
          </c:val>
          <c:extLst>
            <c:ext xmlns:c16="http://schemas.microsoft.com/office/drawing/2014/chart" uri="{C3380CC4-5D6E-409C-BE32-E72D297353CC}">
              <c16:uniqueId val="{00000001-0CBA-4244-A73E-3C3CCDE4695E}"/>
            </c:ext>
          </c:extLst>
        </c:ser>
        <c:ser>
          <c:idx val="2"/>
          <c:order val="2"/>
          <c:tx>
            <c:strRef>
              <c:f>Sheet1!$D$1</c:f>
              <c:strCache>
                <c:ptCount val="1"/>
                <c:pt idx="0">
                  <c:v>The right amount of staff</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Self-operated</c:v>
                </c:pt>
                <c:pt idx="1">
                  <c:v>Managed</c:v>
                </c:pt>
              </c:strCache>
            </c:strRef>
          </c:cat>
          <c:val>
            <c:numRef>
              <c:f>Sheet1!$D$2:$D$3</c:f>
              <c:numCache>
                <c:formatCode>0%</c:formatCode>
                <c:ptCount val="2"/>
                <c:pt idx="0">
                  <c:v>0.25</c:v>
                </c:pt>
                <c:pt idx="1">
                  <c:v>0.19</c:v>
                </c:pt>
              </c:numCache>
            </c:numRef>
          </c:val>
          <c:extLst>
            <c:ext xmlns:c16="http://schemas.microsoft.com/office/drawing/2014/chart" uri="{C3380CC4-5D6E-409C-BE32-E72D297353CC}">
              <c16:uniqueId val="{00000002-0CBA-4244-A73E-3C3CCDE4695E}"/>
            </c:ext>
          </c:extLst>
        </c:ser>
        <c:dLbls>
          <c:showLegendKey val="0"/>
          <c:showVal val="0"/>
          <c:showCatName val="0"/>
          <c:showSerName val="0"/>
          <c:showPercent val="0"/>
          <c:showBubbleSize val="0"/>
        </c:dLbls>
        <c:gapWidth val="182"/>
        <c:axId val="251566608"/>
        <c:axId val="251573136"/>
      </c:barChart>
      <c:catAx>
        <c:axId val="2515666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1573136"/>
        <c:crosses val="autoZero"/>
        <c:auto val="1"/>
        <c:lblAlgn val="ctr"/>
        <c:lblOffset val="100"/>
        <c:noMultiLvlLbl val="0"/>
      </c:catAx>
      <c:valAx>
        <c:axId val="251573136"/>
        <c:scaling>
          <c:orientation val="minMax"/>
        </c:scaling>
        <c:delete val="1"/>
        <c:axPos val="t"/>
        <c:numFmt formatCode="0%" sourceLinked="1"/>
        <c:majorTickMark val="out"/>
        <c:minorTickMark val="none"/>
        <c:tickLblPos val="nextTo"/>
        <c:crossAx val="251566608"/>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31022484416367135"/>
          <c:h val="0.93061343288178255"/>
        </c:manualLayout>
      </c:layout>
      <c:barChart>
        <c:barDir val="bar"/>
        <c:grouping val="clustered"/>
        <c:varyColors val="0"/>
        <c:ser>
          <c:idx val="0"/>
          <c:order val="0"/>
          <c:tx>
            <c:strRef>
              <c:f>Sheet1!$B$1</c:f>
              <c:strCache>
                <c:ptCount val="1"/>
                <c:pt idx="0">
                  <c:v>Profit &amp; loss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Independent Living </c:v>
                </c:pt>
                <c:pt idx="2">
                  <c:v>Assisted Living</c:v>
                </c:pt>
                <c:pt idx="3">
                  <c:v>Long-Term/Acute Care</c:v>
                </c:pt>
                <c:pt idx="4">
                  <c:v>Self-operated</c:v>
                </c:pt>
                <c:pt idx="5">
                  <c:v>Managed </c:v>
                </c:pt>
              </c:strCache>
            </c:strRef>
          </c:cat>
          <c:val>
            <c:numRef>
              <c:f>Sheet1!$B$2:$B$7</c:f>
              <c:numCache>
                <c:formatCode>0%</c:formatCode>
                <c:ptCount val="6"/>
                <c:pt idx="0">
                  <c:v>0.39</c:v>
                </c:pt>
                <c:pt idx="1">
                  <c:v>0.4</c:v>
                </c:pt>
                <c:pt idx="2">
                  <c:v>0.31</c:v>
                </c:pt>
                <c:pt idx="3">
                  <c:v>0.38</c:v>
                </c:pt>
                <c:pt idx="4">
                  <c:v>0.4</c:v>
                </c:pt>
                <c:pt idx="5">
                  <c:v>0.33</c:v>
                </c:pt>
              </c:numCache>
            </c:numRef>
          </c:val>
          <c:extLst>
            <c:ext xmlns:c16="http://schemas.microsoft.com/office/drawing/2014/chart" uri="{C3380CC4-5D6E-409C-BE32-E72D297353CC}">
              <c16:uniqueId val="{00000000-0698-480E-9B67-DA1732414E71}"/>
            </c:ext>
          </c:extLst>
        </c:ser>
        <c:ser>
          <c:idx val="1"/>
          <c:order val="1"/>
          <c:tx>
            <c:strRef>
              <c:f>Sheet1!$C$1</c:f>
              <c:strCache>
                <c:ptCount val="1"/>
                <c:pt idx="0">
                  <c:v>Breakeven</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2-0698-480E-9B67-DA1732414E71}"/>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Independent Living </c:v>
                </c:pt>
                <c:pt idx="2">
                  <c:v>Assisted Living</c:v>
                </c:pt>
                <c:pt idx="3">
                  <c:v>Long-Term/Acute Care</c:v>
                </c:pt>
                <c:pt idx="4">
                  <c:v>Self-operated</c:v>
                </c:pt>
                <c:pt idx="5">
                  <c:v>Managed </c:v>
                </c:pt>
              </c:strCache>
            </c:strRef>
          </c:cat>
          <c:val>
            <c:numRef>
              <c:f>Sheet1!$C$2:$C$7</c:f>
              <c:numCache>
                <c:formatCode>0%</c:formatCode>
                <c:ptCount val="6"/>
                <c:pt idx="0">
                  <c:v>0.37</c:v>
                </c:pt>
                <c:pt idx="1">
                  <c:v>0.32</c:v>
                </c:pt>
                <c:pt idx="2">
                  <c:v>0.54</c:v>
                </c:pt>
                <c:pt idx="3">
                  <c:v>0.28000000000000003</c:v>
                </c:pt>
                <c:pt idx="4">
                  <c:v>0.34</c:v>
                </c:pt>
                <c:pt idx="5">
                  <c:v>0.55000000000000004</c:v>
                </c:pt>
              </c:numCache>
            </c:numRef>
          </c:val>
          <c:extLst>
            <c:ext xmlns:c16="http://schemas.microsoft.com/office/drawing/2014/chart" uri="{C3380CC4-5D6E-409C-BE32-E72D297353CC}">
              <c16:uniqueId val="{00000003-0698-480E-9B67-DA1732414E71}"/>
            </c:ext>
          </c:extLst>
        </c:ser>
        <c:ser>
          <c:idx val="2"/>
          <c:order val="2"/>
          <c:tx>
            <c:strRef>
              <c:f>Sheet1!$D$1</c:f>
              <c:strCache>
                <c:ptCount val="1"/>
                <c:pt idx="0">
                  <c:v>Subsidized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Independent Living </c:v>
                </c:pt>
                <c:pt idx="2">
                  <c:v>Assisted Living</c:v>
                </c:pt>
                <c:pt idx="3">
                  <c:v>Long-Term/Acute Care</c:v>
                </c:pt>
                <c:pt idx="4">
                  <c:v>Self-operated</c:v>
                </c:pt>
                <c:pt idx="5">
                  <c:v>Managed </c:v>
                </c:pt>
              </c:strCache>
            </c:strRef>
          </c:cat>
          <c:val>
            <c:numRef>
              <c:f>Sheet1!$D$2:$D$7</c:f>
              <c:numCache>
                <c:formatCode>0%</c:formatCode>
                <c:ptCount val="6"/>
                <c:pt idx="0">
                  <c:v>0.24</c:v>
                </c:pt>
                <c:pt idx="1">
                  <c:v>0.28000000000000003</c:v>
                </c:pt>
                <c:pt idx="2">
                  <c:v>0.15</c:v>
                </c:pt>
                <c:pt idx="3">
                  <c:v>0.34</c:v>
                </c:pt>
                <c:pt idx="4">
                  <c:v>0.26</c:v>
                </c:pt>
                <c:pt idx="5">
                  <c:v>0.12</c:v>
                </c:pt>
              </c:numCache>
            </c:numRef>
          </c:val>
          <c:extLst>
            <c:ext xmlns:c16="http://schemas.microsoft.com/office/drawing/2014/chart" uri="{C3380CC4-5D6E-409C-BE32-E72D297353CC}">
              <c16:uniqueId val="{00000004-0698-480E-9B67-DA1732414E71}"/>
            </c:ext>
          </c:extLst>
        </c:ser>
        <c:dLbls>
          <c:showLegendKey val="0"/>
          <c:showVal val="0"/>
          <c:showCatName val="0"/>
          <c:showSerName val="0"/>
          <c:showPercent val="0"/>
          <c:showBubbleSize val="0"/>
        </c:dLbls>
        <c:gapWidth val="69"/>
        <c:overlap val="-12"/>
        <c:axId val="251568240"/>
        <c:axId val="251572592"/>
      </c:barChart>
      <c:catAx>
        <c:axId val="251568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1572592"/>
        <c:crosses val="autoZero"/>
        <c:auto val="1"/>
        <c:lblAlgn val="ctr"/>
        <c:lblOffset val="100"/>
        <c:noMultiLvlLbl val="0"/>
      </c:catAx>
      <c:valAx>
        <c:axId val="251572592"/>
        <c:scaling>
          <c:orientation val="minMax"/>
        </c:scaling>
        <c:delete val="1"/>
        <c:axPos val="t"/>
        <c:numFmt formatCode="0%" sourceLinked="1"/>
        <c:majorTickMark val="out"/>
        <c:minorTickMark val="none"/>
        <c:tickLblPos val="nextTo"/>
        <c:crossAx val="251568240"/>
        <c:crosses val="autoZero"/>
        <c:crossBetween val="between"/>
      </c:valAx>
      <c:spPr>
        <a:noFill/>
        <a:ln>
          <a:noFill/>
        </a:ln>
        <a:effectLst/>
      </c:spPr>
    </c:plotArea>
    <c:legend>
      <c:legendPos val="r"/>
      <c:layout>
        <c:manualLayout>
          <c:xMode val="edge"/>
          <c:yMode val="edge"/>
          <c:x val="0.73277389504362389"/>
          <c:y val="0.39734279068157469"/>
          <c:w val="0.20113102003334132"/>
          <c:h val="0.184867741932887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79555683891915"/>
          <c:y val="5.3009373506180334E-4"/>
          <c:w val="0.27949104937908903"/>
          <c:h val="0.93061343288178255"/>
        </c:manualLayout>
      </c:layout>
      <c:barChart>
        <c:barDir val="bar"/>
        <c:grouping val="clustered"/>
        <c:varyColors val="0"/>
        <c:ser>
          <c:idx val="0"/>
          <c:order val="0"/>
          <c:tx>
            <c:strRef>
              <c:f>Sheet1!$B$1</c:f>
              <c:strCache>
                <c:ptCount val="1"/>
                <c:pt idx="0">
                  <c:v>Mean</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8A1-4DCA-8755-8E1DD271A282}"/>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Total</c:v>
                </c:pt>
                <c:pt idx="1">
                  <c:v>Independent Living</c:v>
                </c:pt>
                <c:pt idx="2">
                  <c:v>Assisted Living</c:v>
                </c:pt>
                <c:pt idx="3">
                  <c:v>Long-Term/Acute Care </c:v>
                </c:pt>
                <c:pt idx="4">
                  <c:v>Rehab</c:v>
                </c:pt>
                <c:pt idx="5">
                  <c:v>Memory Care</c:v>
                </c:pt>
                <c:pt idx="6">
                  <c:v>Independent</c:v>
                </c:pt>
                <c:pt idx="7">
                  <c:v>Chain</c:v>
                </c:pt>
                <c:pt idx="8">
                  <c:v>Self-operated</c:v>
                </c:pt>
                <c:pt idx="9">
                  <c:v>Managed </c:v>
                </c:pt>
              </c:strCache>
            </c:strRef>
          </c:cat>
          <c:val>
            <c:numRef>
              <c:f>Sheet1!$B$2:$B$11</c:f>
              <c:numCache>
                <c:formatCode>"$"#,##0</c:formatCode>
                <c:ptCount val="10"/>
                <c:pt idx="0">
                  <c:v>16.71</c:v>
                </c:pt>
                <c:pt idx="1">
                  <c:v>21.41</c:v>
                </c:pt>
                <c:pt idx="2">
                  <c:v>13.55</c:v>
                </c:pt>
                <c:pt idx="3">
                  <c:v>14.38</c:v>
                </c:pt>
                <c:pt idx="4">
                  <c:v>15.8</c:v>
                </c:pt>
                <c:pt idx="5">
                  <c:v>16.16</c:v>
                </c:pt>
                <c:pt idx="6">
                  <c:v>17.72</c:v>
                </c:pt>
                <c:pt idx="7">
                  <c:v>13</c:v>
                </c:pt>
                <c:pt idx="8">
                  <c:v>17.329999999999998</c:v>
                </c:pt>
                <c:pt idx="9">
                  <c:v>12.9</c:v>
                </c:pt>
              </c:numCache>
            </c:numRef>
          </c:val>
          <c:extLst>
            <c:ext xmlns:c16="http://schemas.microsoft.com/office/drawing/2014/chart" uri="{C3380CC4-5D6E-409C-BE32-E72D297353CC}">
              <c16:uniqueId val="{00000002-38A1-4DCA-8755-8E1DD271A282}"/>
            </c:ext>
          </c:extLst>
        </c:ser>
        <c:ser>
          <c:idx val="1"/>
          <c:order val="1"/>
          <c:tx>
            <c:strRef>
              <c:f>Sheet1!$C$1</c:f>
              <c:strCache>
                <c:ptCount val="1"/>
                <c:pt idx="0">
                  <c:v>Median</c:v>
                </c:pt>
              </c:strCache>
            </c:strRef>
          </c:tx>
          <c:spPr>
            <a:solidFill>
              <a:schemeClr val="accent2"/>
            </a:solidFill>
            <a:ln>
              <a:noFill/>
            </a:ln>
            <a:effectLst/>
          </c:spPr>
          <c:invertIfNegative val="0"/>
          <c:cat>
            <c:strRef>
              <c:f>Sheet1!$A$2:$A$11</c:f>
              <c:strCache>
                <c:ptCount val="10"/>
                <c:pt idx="0">
                  <c:v>Total</c:v>
                </c:pt>
                <c:pt idx="1">
                  <c:v>Independent Living</c:v>
                </c:pt>
                <c:pt idx="2">
                  <c:v>Assisted Living</c:v>
                </c:pt>
                <c:pt idx="3">
                  <c:v>Long-Term/Acute Care </c:v>
                </c:pt>
                <c:pt idx="4">
                  <c:v>Rehab</c:v>
                </c:pt>
                <c:pt idx="5">
                  <c:v>Memory Care</c:v>
                </c:pt>
                <c:pt idx="6">
                  <c:v>Independent</c:v>
                </c:pt>
                <c:pt idx="7">
                  <c:v>Chain</c:v>
                </c:pt>
                <c:pt idx="8">
                  <c:v>Self-operated</c:v>
                </c:pt>
                <c:pt idx="9">
                  <c:v>Managed </c:v>
                </c:pt>
              </c:strCache>
            </c:strRef>
          </c:cat>
          <c:val>
            <c:numRef>
              <c:f>Sheet1!$C$2:$C$11</c:f>
            </c:numRef>
          </c:val>
          <c:extLst>
            <c:ext xmlns:c16="http://schemas.microsoft.com/office/drawing/2014/chart" uri="{C3380CC4-5D6E-409C-BE32-E72D297353CC}">
              <c16:uniqueId val="{00000002-AE62-48DE-B223-08459D18B792}"/>
            </c:ext>
          </c:extLst>
        </c:ser>
        <c:dLbls>
          <c:showLegendKey val="0"/>
          <c:showVal val="0"/>
          <c:showCatName val="0"/>
          <c:showSerName val="0"/>
          <c:showPercent val="0"/>
          <c:showBubbleSize val="0"/>
        </c:dLbls>
        <c:gapWidth val="182"/>
        <c:axId val="251575312"/>
        <c:axId val="205757072"/>
      </c:barChart>
      <c:catAx>
        <c:axId val="2515753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5757072"/>
        <c:crosses val="autoZero"/>
        <c:auto val="1"/>
        <c:lblAlgn val="ctr"/>
        <c:lblOffset val="100"/>
        <c:noMultiLvlLbl val="0"/>
      </c:catAx>
      <c:valAx>
        <c:axId val="205757072"/>
        <c:scaling>
          <c:orientation val="minMax"/>
        </c:scaling>
        <c:delete val="1"/>
        <c:axPos val="t"/>
        <c:numFmt formatCode="&quot;$&quot;#,##0" sourceLinked="1"/>
        <c:majorTickMark val="out"/>
        <c:minorTickMark val="none"/>
        <c:tickLblPos val="nextTo"/>
        <c:crossAx val="25157531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44034802856943"/>
          <c:y val="4.8109861450131179E-2"/>
          <c:w val="0.31022484416367135"/>
          <c:h val="0.7993502298828794"/>
        </c:manualLayout>
      </c:layout>
      <c:barChart>
        <c:barDir val="bar"/>
        <c:grouping val="clustered"/>
        <c:varyColors val="0"/>
        <c:ser>
          <c:idx val="0"/>
          <c:order val="0"/>
          <c:tx>
            <c:strRef>
              <c:f>Sheet1!$B$1</c:f>
              <c:strCache>
                <c:ptCount val="1"/>
                <c:pt idx="0">
                  <c:v>Residents pay per / Residents purchase a meal plan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Independent Living</c:v>
                </c:pt>
                <c:pt idx="2">
                  <c:v>Assisted Living</c:v>
                </c:pt>
                <c:pt idx="3">
                  <c:v>Long-Term/Acute Care</c:v>
                </c:pt>
                <c:pt idx="4">
                  <c:v>Rehab</c:v>
                </c:pt>
                <c:pt idx="5">
                  <c:v>Memory Care</c:v>
                </c:pt>
              </c:strCache>
            </c:strRef>
          </c:cat>
          <c:val>
            <c:numRef>
              <c:f>Sheet1!$B$2:$B$7</c:f>
              <c:numCache>
                <c:formatCode>0%</c:formatCode>
                <c:ptCount val="6"/>
                <c:pt idx="0">
                  <c:v>0.24</c:v>
                </c:pt>
                <c:pt idx="1">
                  <c:v>0.27</c:v>
                </c:pt>
                <c:pt idx="2">
                  <c:v>0.27</c:v>
                </c:pt>
                <c:pt idx="3">
                  <c:v>0.2</c:v>
                </c:pt>
                <c:pt idx="4">
                  <c:v>0.16</c:v>
                </c:pt>
                <c:pt idx="5">
                  <c:v>0.12</c:v>
                </c:pt>
              </c:numCache>
            </c:numRef>
          </c:val>
          <c:extLst>
            <c:ext xmlns:c16="http://schemas.microsoft.com/office/drawing/2014/chart" uri="{C3380CC4-5D6E-409C-BE32-E72D297353CC}">
              <c16:uniqueId val="{00000000-B7A2-4F1F-B743-FF36E346DD0D}"/>
            </c:ext>
          </c:extLst>
        </c:ser>
        <c:ser>
          <c:idx val="1"/>
          <c:order val="1"/>
          <c:tx>
            <c:strRef>
              <c:f>Sheet1!$C$1</c:f>
              <c:strCache>
                <c:ptCount val="1"/>
                <c:pt idx="0">
                  <c:v>All meals and snacks are included in resident fee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B7A2-4F1F-B743-FF36E346DD0D}"/>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Independent Living</c:v>
                </c:pt>
                <c:pt idx="2">
                  <c:v>Assisted Living</c:v>
                </c:pt>
                <c:pt idx="3">
                  <c:v>Long-Term/Acute Care</c:v>
                </c:pt>
                <c:pt idx="4">
                  <c:v>Rehab</c:v>
                </c:pt>
                <c:pt idx="5">
                  <c:v>Memory Care</c:v>
                </c:pt>
              </c:strCache>
            </c:strRef>
          </c:cat>
          <c:val>
            <c:numRef>
              <c:f>Sheet1!$C$2:$C$7</c:f>
              <c:numCache>
                <c:formatCode>0%</c:formatCode>
                <c:ptCount val="6"/>
                <c:pt idx="0">
                  <c:v>0.76</c:v>
                </c:pt>
                <c:pt idx="1">
                  <c:v>0.73</c:v>
                </c:pt>
                <c:pt idx="2">
                  <c:v>0.73</c:v>
                </c:pt>
                <c:pt idx="3">
                  <c:v>0.8</c:v>
                </c:pt>
                <c:pt idx="4">
                  <c:v>0.84</c:v>
                </c:pt>
                <c:pt idx="5">
                  <c:v>0.88</c:v>
                </c:pt>
              </c:numCache>
            </c:numRef>
          </c:val>
          <c:extLst>
            <c:ext xmlns:c16="http://schemas.microsoft.com/office/drawing/2014/chart" uri="{C3380CC4-5D6E-409C-BE32-E72D297353CC}">
              <c16:uniqueId val="{00000003-B7A2-4F1F-B743-FF36E346DD0D}"/>
            </c:ext>
          </c:extLst>
        </c:ser>
        <c:dLbls>
          <c:showLegendKey val="0"/>
          <c:showVal val="0"/>
          <c:showCatName val="0"/>
          <c:showSerName val="0"/>
          <c:showPercent val="0"/>
          <c:showBubbleSize val="0"/>
        </c:dLbls>
        <c:gapWidth val="182"/>
        <c:axId val="205761424"/>
        <c:axId val="253802320"/>
      </c:barChart>
      <c:catAx>
        <c:axId val="2057614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3802320"/>
        <c:crosses val="autoZero"/>
        <c:auto val="1"/>
        <c:lblAlgn val="ctr"/>
        <c:lblOffset val="100"/>
        <c:noMultiLvlLbl val="0"/>
      </c:catAx>
      <c:valAx>
        <c:axId val="253802320"/>
        <c:scaling>
          <c:orientation val="minMax"/>
        </c:scaling>
        <c:delete val="1"/>
        <c:axPos val="t"/>
        <c:numFmt formatCode="0%" sourceLinked="1"/>
        <c:majorTickMark val="out"/>
        <c:minorTickMark val="none"/>
        <c:tickLblPos val="nextTo"/>
        <c:crossAx val="20576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6448917307894"/>
          <c:y val="2.1857164082106247E-2"/>
          <c:w val="0.4272036436847812"/>
          <c:h val="0.93061343288178255"/>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2C58-419F-940A-220D81204B77}"/>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Cafeteria</c:v>
                </c:pt>
                <c:pt idx="1">
                  <c:v>Patient/resident room service</c:v>
                </c:pt>
                <c:pt idx="2">
                  <c:v>Patient tray service</c:v>
                </c:pt>
                <c:pt idx="3">
                  <c:v>Vending</c:v>
                </c:pt>
                <c:pt idx="4">
                  <c:v>Meals on wheels</c:v>
                </c:pt>
                <c:pt idx="5">
                  <c:v>Snack shop (separate from cafeteria)</c:v>
                </c:pt>
                <c:pt idx="6">
                  <c:v>Convenience store</c:v>
                </c:pt>
                <c:pt idx="7">
                  <c:v>Catering service</c:v>
                </c:pt>
                <c:pt idx="8">
                  <c:v>Food or beverage cart/kiosk 
(has own register, separate from cafeteria)</c:v>
                </c:pt>
                <c:pt idx="9">
                  <c:v>Dining room with waitstaff</c:v>
                </c:pt>
              </c:strCache>
            </c:strRef>
          </c:cat>
          <c:val>
            <c:numRef>
              <c:f>Sheet1!$B$2:$B$11</c:f>
              <c:numCache>
                <c:formatCode>0%</c:formatCode>
                <c:ptCount val="10"/>
                <c:pt idx="0">
                  <c:v>0.92</c:v>
                </c:pt>
                <c:pt idx="1">
                  <c:v>0.88</c:v>
                </c:pt>
                <c:pt idx="2">
                  <c:v>0.71</c:v>
                </c:pt>
                <c:pt idx="3">
                  <c:v>0.69</c:v>
                </c:pt>
                <c:pt idx="4">
                  <c:v>0.52</c:v>
                </c:pt>
                <c:pt idx="5">
                  <c:v>0.41</c:v>
                </c:pt>
                <c:pt idx="6">
                  <c:v>0.36</c:v>
                </c:pt>
                <c:pt idx="7">
                  <c:v>0.34</c:v>
                </c:pt>
                <c:pt idx="8">
                  <c:v>0.32</c:v>
                </c:pt>
                <c:pt idx="9">
                  <c:v>0.22</c:v>
                </c:pt>
              </c:numCache>
            </c:numRef>
          </c:val>
          <c:extLst>
            <c:ext xmlns:c16="http://schemas.microsoft.com/office/drawing/2014/chart" uri="{C3380CC4-5D6E-409C-BE32-E72D297353CC}">
              <c16:uniqueId val="{00000002-2C58-419F-940A-220D81204B77}"/>
            </c:ext>
          </c:extLst>
        </c:ser>
        <c:ser>
          <c:idx val="1"/>
          <c:order val="1"/>
          <c:tx>
            <c:strRef>
              <c:f>Sheet1!$C$1</c:f>
              <c:strCache>
                <c:ptCount val="1"/>
                <c:pt idx="0">
                  <c:v>Independent Living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Cafeteria</c:v>
                </c:pt>
                <c:pt idx="1">
                  <c:v>Patient/resident room service</c:v>
                </c:pt>
                <c:pt idx="2">
                  <c:v>Patient tray service</c:v>
                </c:pt>
                <c:pt idx="3">
                  <c:v>Vending</c:v>
                </c:pt>
                <c:pt idx="4">
                  <c:v>Meals on wheels</c:v>
                </c:pt>
                <c:pt idx="5">
                  <c:v>Snack shop (separate from cafeteria)</c:v>
                </c:pt>
                <c:pt idx="6">
                  <c:v>Convenience store</c:v>
                </c:pt>
                <c:pt idx="7">
                  <c:v>Catering service</c:v>
                </c:pt>
                <c:pt idx="8">
                  <c:v>Food or beverage cart/kiosk 
(has own register, separate from cafeteria)</c:v>
                </c:pt>
                <c:pt idx="9">
                  <c:v>Dining room with waitstaff</c:v>
                </c:pt>
              </c:strCache>
            </c:strRef>
          </c:cat>
          <c:val>
            <c:numRef>
              <c:f>Sheet1!$C$2:$C$11</c:f>
              <c:numCache>
                <c:formatCode>0%</c:formatCode>
                <c:ptCount val="10"/>
                <c:pt idx="0">
                  <c:v>0.91</c:v>
                </c:pt>
                <c:pt idx="1">
                  <c:v>0.93</c:v>
                </c:pt>
                <c:pt idx="2">
                  <c:v>0.26</c:v>
                </c:pt>
                <c:pt idx="3">
                  <c:v>0.57999999999999996</c:v>
                </c:pt>
                <c:pt idx="4">
                  <c:v>0.48</c:v>
                </c:pt>
                <c:pt idx="5">
                  <c:v>0.5</c:v>
                </c:pt>
                <c:pt idx="6">
                  <c:v>0.4</c:v>
                </c:pt>
                <c:pt idx="7">
                  <c:v>0.37</c:v>
                </c:pt>
                <c:pt idx="8">
                  <c:v>0.38</c:v>
                </c:pt>
                <c:pt idx="9">
                  <c:v>0.14000000000000001</c:v>
                </c:pt>
              </c:numCache>
            </c:numRef>
          </c:val>
          <c:extLst>
            <c:ext xmlns:c16="http://schemas.microsoft.com/office/drawing/2014/chart" uri="{C3380CC4-5D6E-409C-BE32-E72D297353CC}">
              <c16:uniqueId val="{00000002-336A-46DF-9971-59283DA5A8A4}"/>
            </c:ext>
          </c:extLst>
        </c:ser>
        <c:ser>
          <c:idx val="2"/>
          <c:order val="2"/>
          <c:tx>
            <c:strRef>
              <c:f>Sheet1!$D$1</c:f>
              <c:strCache>
                <c:ptCount val="1"/>
                <c:pt idx="0">
                  <c:v>Assisted Living</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Cafeteria</c:v>
                </c:pt>
                <c:pt idx="1">
                  <c:v>Patient/resident room service</c:v>
                </c:pt>
                <c:pt idx="2">
                  <c:v>Patient tray service</c:v>
                </c:pt>
                <c:pt idx="3">
                  <c:v>Vending</c:v>
                </c:pt>
                <c:pt idx="4">
                  <c:v>Meals on wheels</c:v>
                </c:pt>
                <c:pt idx="5">
                  <c:v>Snack shop (separate from cafeteria)</c:v>
                </c:pt>
                <c:pt idx="6">
                  <c:v>Convenience store</c:v>
                </c:pt>
                <c:pt idx="7">
                  <c:v>Catering service</c:v>
                </c:pt>
                <c:pt idx="8">
                  <c:v>Food or beverage cart/kiosk 
(has own register, separate from cafeteria)</c:v>
                </c:pt>
                <c:pt idx="9">
                  <c:v>Dining room with waitstaff</c:v>
                </c:pt>
              </c:strCache>
            </c:strRef>
          </c:cat>
          <c:val>
            <c:numRef>
              <c:f>Sheet1!$D$2:$D$11</c:f>
              <c:numCache>
                <c:formatCode>0%</c:formatCode>
                <c:ptCount val="10"/>
                <c:pt idx="0">
                  <c:v>0.93</c:v>
                </c:pt>
                <c:pt idx="1">
                  <c:v>0.89</c:v>
                </c:pt>
                <c:pt idx="2">
                  <c:v>0.94</c:v>
                </c:pt>
                <c:pt idx="3">
                  <c:v>0.66</c:v>
                </c:pt>
                <c:pt idx="4">
                  <c:v>0.54</c:v>
                </c:pt>
                <c:pt idx="5">
                  <c:v>0.15</c:v>
                </c:pt>
                <c:pt idx="6">
                  <c:v>0.1</c:v>
                </c:pt>
                <c:pt idx="7">
                  <c:v>0.47</c:v>
                </c:pt>
                <c:pt idx="8">
                  <c:v>0.1</c:v>
                </c:pt>
                <c:pt idx="9">
                  <c:v>0.39</c:v>
                </c:pt>
              </c:numCache>
            </c:numRef>
          </c:val>
          <c:extLst>
            <c:ext xmlns:c16="http://schemas.microsoft.com/office/drawing/2014/chart" uri="{C3380CC4-5D6E-409C-BE32-E72D297353CC}">
              <c16:uniqueId val="{00000003-336A-46DF-9971-59283DA5A8A4}"/>
            </c:ext>
          </c:extLst>
        </c:ser>
        <c:ser>
          <c:idx val="3"/>
          <c:order val="3"/>
          <c:tx>
            <c:strRef>
              <c:f>Sheet1!$E$1</c:f>
              <c:strCache>
                <c:ptCount val="1"/>
                <c:pt idx="0">
                  <c:v>Long-Term/Acute Care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Cafeteria</c:v>
                </c:pt>
                <c:pt idx="1">
                  <c:v>Patient/resident room service</c:v>
                </c:pt>
                <c:pt idx="2">
                  <c:v>Patient tray service</c:v>
                </c:pt>
                <c:pt idx="3">
                  <c:v>Vending</c:v>
                </c:pt>
                <c:pt idx="4">
                  <c:v>Meals on wheels</c:v>
                </c:pt>
                <c:pt idx="5">
                  <c:v>Snack shop (separate from cafeteria)</c:v>
                </c:pt>
                <c:pt idx="6">
                  <c:v>Convenience store</c:v>
                </c:pt>
                <c:pt idx="7">
                  <c:v>Catering service</c:v>
                </c:pt>
                <c:pt idx="8">
                  <c:v>Food or beverage cart/kiosk 
(has own register, separate from cafeteria)</c:v>
                </c:pt>
                <c:pt idx="9">
                  <c:v>Dining room with waitstaff</c:v>
                </c:pt>
              </c:strCache>
            </c:strRef>
          </c:cat>
          <c:val>
            <c:numRef>
              <c:f>Sheet1!$E$2:$E$11</c:f>
              <c:numCache>
                <c:formatCode>0%</c:formatCode>
                <c:ptCount val="10"/>
                <c:pt idx="0">
                  <c:v>0.98</c:v>
                </c:pt>
                <c:pt idx="1">
                  <c:v>0.76</c:v>
                </c:pt>
                <c:pt idx="2">
                  <c:v>0.94</c:v>
                </c:pt>
                <c:pt idx="3">
                  <c:v>0.84</c:v>
                </c:pt>
                <c:pt idx="4">
                  <c:v>0.6</c:v>
                </c:pt>
                <c:pt idx="5">
                  <c:v>0.6</c:v>
                </c:pt>
                <c:pt idx="6">
                  <c:v>0.7</c:v>
                </c:pt>
                <c:pt idx="7">
                  <c:v>0.14000000000000001</c:v>
                </c:pt>
                <c:pt idx="8">
                  <c:v>0.6</c:v>
                </c:pt>
                <c:pt idx="9">
                  <c:v>0.14000000000000001</c:v>
                </c:pt>
              </c:numCache>
            </c:numRef>
          </c:val>
          <c:extLst>
            <c:ext xmlns:c16="http://schemas.microsoft.com/office/drawing/2014/chart" uri="{C3380CC4-5D6E-409C-BE32-E72D297353CC}">
              <c16:uniqueId val="{00000004-336A-46DF-9971-59283DA5A8A4}"/>
            </c:ext>
          </c:extLst>
        </c:ser>
        <c:dLbls>
          <c:showLegendKey val="0"/>
          <c:showVal val="0"/>
          <c:showCatName val="0"/>
          <c:showSerName val="0"/>
          <c:showPercent val="0"/>
          <c:showBubbleSize val="0"/>
        </c:dLbls>
        <c:gapWidth val="182"/>
        <c:axId val="1887382800"/>
        <c:axId val="470770688"/>
      </c:barChart>
      <c:catAx>
        <c:axId val="188738280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770688"/>
        <c:crosses val="autoZero"/>
        <c:auto val="1"/>
        <c:lblAlgn val="ctr"/>
        <c:lblOffset val="100"/>
        <c:noMultiLvlLbl val="0"/>
      </c:catAx>
      <c:valAx>
        <c:axId val="470770688"/>
        <c:scaling>
          <c:orientation val="minMax"/>
        </c:scaling>
        <c:delete val="1"/>
        <c:axPos val="t"/>
        <c:numFmt formatCode="0%" sourceLinked="1"/>
        <c:majorTickMark val="out"/>
        <c:minorTickMark val="none"/>
        <c:tickLblPos val="nextTo"/>
        <c:crossAx val="1887382800"/>
        <c:crosses val="autoZero"/>
        <c:crossBetween val="between"/>
      </c:valAx>
      <c:spPr>
        <a:noFill/>
        <a:ln>
          <a:noFill/>
        </a:ln>
        <a:effectLst/>
      </c:spPr>
    </c:plotArea>
    <c:legend>
      <c:legendPos val="r"/>
      <c:layout>
        <c:manualLayout>
          <c:xMode val="edge"/>
          <c:yMode val="edge"/>
          <c:x val="0.76960202475680495"/>
          <c:y val="0.72185770163698293"/>
          <c:w val="0.2177344893744006"/>
          <c:h val="0.217342914656756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14782315997293743"/>
          <c:h val="0.93061343288178255"/>
        </c:manualLayout>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&amp; Beverage Manager/Director</c:v>
                </c:pt>
                <c:pt idx="1">
                  <c:v>Foodservice Manager/Director</c:v>
                </c:pt>
                <c:pt idx="2">
                  <c:v>Registered Dietitian</c:v>
                </c:pt>
                <c:pt idx="3">
                  <c:v>Executive Chef</c:v>
                </c:pt>
                <c:pt idx="4">
                  <c:v>Nutritionist</c:v>
                </c:pt>
              </c:strCache>
            </c:strRef>
          </c:cat>
          <c:val>
            <c:numRef>
              <c:f>Sheet1!$B$2:$B$6</c:f>
              <c:numCache>
                <c:formatCode>0%</c:formatCode>
                <c:ptCount val="5"/>
                <c:pt idx="0">
                  <c:v>0.3</c:v>
                </c:pt>
                <c:pt idx="1">
                  <c:v>0.28000000000000003</c:v>
                </c:pt>
                <c:pt idx="2">
                  <c:v>0.17</c:v>
                </c:pt>
                <c:pt idx="3">
                  <c:v>0.15</c:v>
                </c:pt>
                <c:pt idx="4">
                  <c:v>0.15</c:v>
                </c:pt>
              </c:numCache>
            </c:numRef>
          </c:val>
          <c:extLst>
            <c:ext xmlns:c16="http://schemas.microsoft.com/office/drawing/2014/chart" uri="{C3380CC4-5D6E-409C-BE32-E72D297353CC}">
              <c16:uniqueId val="{00000000-7177-4DC2-8AE2-6BBEE5D3AAA4}"/>
            </c:ext>
          </c:extLst>
        </c:ser>
        <c:dLbls>
          <c:showLegendKey val="0"/>
          <c:showVal val="0"/>
          <c:showCatName val="0"/>
          <c:showSerName val="0"/>
          <c:showPercent val="0"/>
          <c:showBubbleSize val="0"/>
        </c:dLbls>
        <c:gapWidth val="182"/>
        <c:axId val="253801232"/>
        <c:axId val="253801776"/>
      </c:barChart>
      <c:catAx>
        <c:axId val="253801232"/>
        <c:scaling>
          <c:orientation val="maxMin"/>
        </c:scaling>
        <c:delete val="0"/>
        <c:axPos val="l"/>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3801776"/>
        <c:crosses val="autoZero"/>
        <c:auto val="1"/>
        <c:lblAlgn val="ctr"/>
        <c:lblOffset val="100"/>
        <c:noMultiLvlLbl val="0"/>
      </c:catAx>
      <c:valAx>
        <c:axId val="253801776"/>
        <c:scaling>
          <c:orientation val="minMax"/>
        </c:scaling>
        <c:delete val="1"/>
        <c:axPos val="t"/>
        <c:numFmt formatCode="0%" sourceLinked="1"/>
        <c:majorTickMark val="out"/>
        <c:minorTickMark val="none"/>
        <c:tickLblPos val="nextTo"/>
        <c:crossAx val="25380123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31022484416367135"/>
          <c:h val="0.93061343288178255"/>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Branded concepts</c:v>
                </c:pt>
                <c:pt idx="1">
                  <c:v>Tray line</c:v>
                </c:pt>
                <c:pt idx="2">
                  <c:v>“Action Stations” where meals are made to order in front of you</c:v>
                </c:pt>
                <c:pt idx="3">
                  <c:v>Salad bar</c:v>
                </c:pt>
              </c:strCache>
            </c:strRef>
          </c:cat>
          <c:val>
            <c:numRef>
              <c:f>Sheet1!$B$2:$B$5</c:f>
              <c:numCache>
                <c:formatCode>0%</c:formatCode>
                <c:ptCount val="4"/>
                <c:pt idx="0">
                  <c:v>0.57999999999999996</c:v>
                </c:pt>
                <c:pt idx="1">
                  <c:v>0.5</c:v>
                </c:pt>
                <c:pt idx="2">
                  <c:v>0.45</c:v>
                </c:pt>
                <c:pt idx="3">
                  <c:v>0.17</c:v>
                </c:pt>
              </c:numCache>
            </c:numRef>
          </c:val>
          <c:extLst>
            <c:ext xmlns:c16="http://schemas.microsoft.com/office/drawing/2014/chart" uri="{C3380CC4-5D6E-409C-BE32-E72D297353CC}">
              <c16:uniqueId val="{00000000-EF5E-4BEC-AD3F-9F585513389F}"/>
            </c:ext>
          </c:extLst>
        </c:ser>
        <c:ser>
          <c:idx val="1"/>
          <c:order val="1"/>
          <c:tx>
            <c:strRef>
              <c:f>Sheet1!$C$1</c:f>
              <c:strCache>
                <c:ptCount val="1"/>
                <c:pt idx="0">
                  <c:v>Independent Living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Branded concepts</c:v>
                </c:pt>
                <c:pt idx="1">
                  <c:v>Tray line</c:v>
                </c:pt>
                <c:pt idx="2">
                  <c:v>“Action Stations” where meals are made to order in front of you</c:v>
                </c:pt>
                <c:pt idx="3">
                  <c:v>Salad bar</c:v>
                </c:pt>
              </c:strCache>
            </c:strRef>
          </c:cat>
          <c:val>
            <c:numRef>
              <c:f>Sheet1!$C$2:$C$5</c:f>
              <c:numCache>
                <c:formatCode>0%</c:formatCode>
                <c:ptCount val="4"/>
                <c:pt idx="0">
                  <c:v>0.49</c:v>
                </c:pt>
                <c:pt idx="1">
                  <c:v>0.38</c:v>
                </c:pt>
                <c:pt idx="2">
                  <c:v>0.65</c:v>
                </c:pt>
                <c:pt idx="3">
                  <c:v>0.18</c:v>
                </c:pt>
              </c:numCache>
            </c:numRef>
          </c:val>
          <c:extLst>
            <c:ext xmlns:c16="http://schemas.microsoft.com/office/drawing/2014/chart" uri="{C3380CC4-5D6E-409C-BE32-E72D297353CC}">
              <c16:uniqueId val="{00000000-F251-4F3F-BAE2-55D60DFAB401}"/>
            </c:ext>
          </c:extLst>
        </c:ser>
        <c:ser>
          <c:idx val="2"/>
          <c:order val="2"/>
          <c:tx>
            <c:strRef>
              <c:f>Sheet1!$D$1</c:f>
              <c:strCache>
                <c:ptCount val="1"/>
                <c:pt idx="0">
                  <c:v>Assisted Living</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Branded concepts</c:v>
                </c:pt>
                <c:pt idx="1">
                  <c:v>Tray line</c:v>
                </c:pt>
                <c:pt idx="2">
                  <c:v>“Action Stations” where meals are made to order in front of you</c:v>
                </c:pt>
                <c:pt idx="3">
                  <c:v>Salad bar</c:v>
                </c:pt>
              </c:strCache>
            </c:strRef>
          </c:cat>
          <c:val>
            <c:numRef>
              <c:f>Sheet1!$D$2:$D$5</c:f>
              <c:numCache>
                <c:formatCode>0%</c:formatCode>
                <c:ptCount val="4"/>
                <c:pt idx="0">
                  <c:v>0.56000000000000005</c:v>
                </c:pt>
                <c:pt idx="1">
                  <c:v>0.62</c:v>
                </c:pt>
                <c:pt idx="2">
                  <c:v>0.27</c:v>
                </c:pt>
                <c:pt idx="3">
                  <c:v>0.17</c:v>
                </c:pt>
              </c:numCache>
            </c:numRef>
          </c:val>
          <c:extLst>
            <c:ext xmlns:c16="http://schemas.microsoft.com/office/drawing/2014/chart" uri="{C3380CC4-5D6E-409C-BE32-E72D297353CC}">
              <c16:uniqueId val="{00000001-F251-4F3F-BAE2-55D60DFAB401}"/>
            </c:ext>
          </c:extLst>
        </c:ser>
        <c:ser>
          <c:idx val="3"/>
          <c:order val="3"/>
          <c:tx>
            <c:strRef>
              <c:f>Sheet1!$E$1</c:f>
              <c:strCache>
                <c:ptCount val="1"/>
                <c:pt idx="0">
                  <c:v>Long-Term/Acute Care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Branded concepts</c:v>
                </c:pt>
                <c:pt idx="1">
                  <c:v>Tray line</c:v>
                </c:pt>
                <c:pt idx="2">
                  <c:v>“Action Stations” where meals are made to order in front of you</c:v>
                </c:pt>
                <c:pt idx="3">
                  <c:v>Salad bar</c:v>
                </c:pt>
              </c:strCache>
            </c:strRef>
          </c:cat>
          <c:val>
            <c:numRef>
              <c:f>Sheet1!$E$2:$E$5</c:f>
              <c:numCache>
                <c:formatCode>0%</c:formatCode>
                <c:ptCount val="4"/>
                <c:pt idx="0">
                  <c:v>0.65</c:v>
                </c:pt>
                <c:pt idx="1">
                  <c:v>0.51</c:v>
                </c:pt>
                <c:pt idx="2">
                  <c:v>0.41</c:v>
                </c:pt>
                <c:pt idx="3">
                  <c:v>0.16</c:v>
                </c:pt>
              </c:numCache>
            </c:numRef>
          </c:val>
          <c:extLst>
            <c:ext xmlns:c16="http://schemas.microsoft.com/office/drawing/2014/chart" uri="{C3380CC4-5D6E-409C-BE32-E72D297353CC}">
              <c16:uniqueId val="{00000002-F251-4F3F-BAE2-55D60DFAB401}"/>
            </c:ext>
          </c:extLst>
        </c:ser>
        <c:dLbls>
          <c:showLegendKey val="0"/>
          <c:showVal val="0"/>
          <c:showCatName val="0"/>
          <c:showSerName val="0"/>
          <c:showPercent val="0"/>
          <c:showBubbleSize val="0"/>
        </c:dLbls>
        <c:gapWidth val="182"/>
        <c:axId val="470772864"/>
        <c:axId val="470766336"/>
      </c:barChart>
      <c:catAx>
        <c:axId val="470772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766336"/>
        <c:crosses val="autoZero"/>
        <c:auto val="1"/>
        <c:lblAlgn val="ctr"/>
        <c:lblOffset val="100"/>
        <c:noMultiLvlLbl val="0"/>
      </c:catAx>
      <c:valAx>
        <c:axId val="470766336"/>
        <c:scaling>
          <c:orientation val="minMax"/>
        </c:scaling>
        <c:delete val="1"/>
        <c:axPos val="t"/>
        <c:numFmt formatCode="0%" sourceLinked="1"/>
        <c:majorTickMark val="out"/>
        <c:minorTickMark val="none"/>
        <c:tickLblPos val="nextTo"/>
        <c:crossAx val="470772864"/>
        <c:crosses val="autoZero"/>
        <c:crossBetween val="between"/>
      </c:valAx>
      <c:spPr>
        <a:noFill/>
        <a:ln>
          <a:noFill/>
        </a:ln>
        <a:effectLst/>
      </c:spPr>
    </c:plotArea>
    <c:legend>
      <c:legendPos val="r"/>
      <c:layout>
        <c:manualLayout>
          <c:xMode val="edge"/>
          <c:yMode val="edge"/>
          <c:x val="0.63250075127128536"/>
          <c:y val="0.51638021817879109"/>
          <c:w val="0.28647946721015616"/>
          <c:h val="0.319638038893529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54956124078113"/>
          <c:y val="1.3642070619223224E-2"/>
          <c:w val="0.23346926167240542"/>
          <c:h val="0.93061343288178255"/>
        </c:manualLayout>
      </c:layout>
      <c:pieChart>
        <c:varyColors val="1"/>
        <c:ser>
          <c:idx val="0"/>
          <c:order val="0"/>
          <c:tx>
            <c:strRef>
              <c:f>Sheet1!$B$1</c:f>
              <c:strCache>
                <c:ptCount val="1"/>
                <c:pt idx="0">
                  <c:v>Total</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ADE-429E-8CEE-8AB7B94162B8}"/>
              </c:ext>
            </c:extLst>
          </c:dPt>
          <c:dPt>
            <c:idx val="1"/>
            <c:bubble3D val="0"/>
            <c:spPr>
              <a:solidFill>
                <a:srgbClr val="00B0F0"/>
              </a:solidFill>
              <a:ln w="19050">
                <a:noFill/>
              </a:ln>
              <a:effectLst/>
            </c:spPr>
            <c:extLst>
              <c:ext xmlns:c16="http://schemas.microsoft.com/office/drawing/2014/chart" uri="{C3380CC4-5D6E-409C-BE32-E72D297353CC}">
                <c16:uniqueId val="{00000003-AADE-429E-8CEE-8AB7B94162B8}"/>
              </c:ext>
            </c:extLst>
          </c:dPt>
          <c:dPt>
            <c:idx val="2"/>
            <c:bubble3D val="0"/>
            <c:spPr>
              <a:solidFill>
                <a:schemeClr val="accent3"/>
              </a:solidFill>
              <a:ln w="19050">
                <a:noFill/>
              </a:ln>
              <a:effectLst/>
            </c:spPr>
            <c:extLst>
              <c:ext xmlns:c16="http://schemas.microsoft.com/office/drawing/2014/chart" uri="{C3380CC4-5D6E-409C-BE32-E72D297353CC}">
                <c16:uniqueId val="{00000005-AADE-429E-8CEE-8AB7B94162B8}"/>
              </c:ext>
            </c:extLst>
          </c:dPt>
          <c:dPt>
            <c:idx val="3"/>
            <c:bubble3D val="0"/>
            <c:spPr>
              <a:solidFill>
                <a:schemeClr val="accent4"/>
              </a:solidFill>
              <a:ln w="19050">
                <a:noFill/>
              </a:ln>
              <a:effectLst/>
            </c:spPr>
            <c:extLst>
              <c:ext xmlns:c16="http://schemas.microsoft.com/office/drawing/2014/chart" uri="{C3380CC4-5D6E-409C-BE32-E72D297353CC}">
                <c16:uniqueId val="{00000007-AADE-429E-8CEE-8AB7B94162B8}"/>
              </c:ext>
            </c:extLst>
          </c:dPt>
          <c:dLbls>
            <c:dLbl>
              <c:idx val="0"/>
              <c:layout>
                <c:manualLayout>
                  <c:x val="3.6961889817770607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DE-429E-8CEE-8AB7B94162B8}"/>
                </c:ext>
              </c:extLst>
            </c:dLbl>
            <c:dLbl>
              <c:idx val="2"/>
              <c:layout>
                <c:manualLayout>
                  <c:x val="-3.8809984308659173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DE-429E-8CEE-8AB7B94162B8}"/>
                </c:ext>
              </c:extLst>
            </c:dLbl>
            <c:dLbl>
              <c:idx val="3"/>
              <c:layout>
                <c:manualLayout>
                  <c:x val="3.6961889817770607E-3"/>
                  <c:y val="-2.62226572017327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DE-429E-8CEE-8AB7B94162B8}"/>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Breakfast</c:v>
                </c:pt>
                <c:pt idx="1">
                  <c:v>Lunch</c:v>
                </c:pt>
                <c:pt idx="2">
                  <c:v>Dinner</c:v>
                </c:pt>
                <c:pt idx="3">
                  <c:v>Snacks</c:v>
                </c:pt>
              </c:strCache>
            </c:strRef>
          </c:cat>
          <c:val>
            <c:numRef>
              <c:f>Sheet1!$B$2:$B$5</c:f>
              <c:numCache>
                <c:formatCode>0%</c:formatCode>
                <c:ptCount val="4"/>
                <c:pt idx="0">
                  <c:v>0.28000000000000003</c:v>
                </c:pt>
                <c:pt idx="1">
                  <c:v>0.34</c:v>
                </c:pt>
                <c:pt idx="2">
                  <c:v>0.31</c:v>
                </c:pt>
                <c:pt idx="3">
                  <c:v>7.0000000000000007E-2</c:v>
                </c:pt>
              </c:numCache>
            </c:numRef>
          </c:val>
          <c:extLst>
            <c:ext xmlns:c16="http://schemas.microsoft.com/office/drawing/2014/chart" uri="{C3380CC4-5D6E-409C-BE32-E72D297353CC}">
              <c16:uniqueId val="{00000000-E3C0-4A90-A508-C49136A05D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08149992361382"/>
          <c:y val="2.1857164082106247E-2"/>
          <c:w val="0.3592631329775357"/>
          <c:h val="0.95810739395052757"/>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Foodbuy (part of Compass)</c:v>
                </c:pt>
                <c:pt idx="1">
                  <c:v>Amerinet</c:v>
                </c:pt>
                <c:pt idx="2">
                  <c:v>Entegra (part of Sodexo)</c:v>
                </c:pt>
                <c:pt idx="3">
                  <c:v>Premier</c:v>
                </c:pt>
                <c:pt idx="4">
                  <c:v>MedAssets Supply Chain Systems</c:v>
                </c:pt>
                <c:pt idx="5">
                  <c:v>Avendra</c:v>
                </c:pt>
                <c:pt idx="6">
                  <c:v>Novation/VHA</c:v>
                </c:pt>
                <c:pt idx="7">
                  <c:v>CURB (College &amp; Univ. Resource Board)</c:v>
                </c:pt>
                <c:pt idx="8">
                  <c:v>UHF Purchasing</c:v>
                </c:pt>
                <c:pt idx="9">
                  <c:v>Consorta</c:v>
                </c:pt>
                <c:pt idx="10">
                  <c:v>H.P.S.I.</c:v>
                </c:pt>
                <c:pt idx="11">
                  <c:v>Hospital Purchasing Service</c:v>
                </c:pt>
                <c:pt idx="12">
                  <c:v>State-run group</c:v>
                </c:pt>
              </c:strCache>
            </c:strRef>
          </c:cat>
          <c:val>
            <c:numRef>
              <c:f>Sheet1!$B$2:$B$14</c:f>
              <c:numCache>
                <c:formatCode>0%</c:formatCode>
                <c:ptCount val="13"/>
                <c:pt idx="0">
                  <c:v>0.17</c:v>
                </c:pt>
                <c:pt idx="1">
                  <c:v>0.17</c:v>
                </c:pt>
                <c:pt idx="2">
                  <c:v>0.15</c:v>
                </c:pt>
                <c:pt idx="3">
                  <c:v>0.13</c:v>
                </c:pt>
                <c:pt idx="4">
                  <c:v>0.13</c:v>
                </c:pt>
                <c:pt idx="5">
                  <c:v>0.11</c:v>
                </c:pt>
                <c:pt idx="6">
                  <c:v>7.0000000000000007E-2</c:v>
                </c:pt>
                <c:pt idx="7">
                  <c:v>0.06</c:v>
                </c:pt>
                <c:pt idx="8">
                  <c:v>0.06</c:v>
                </c:pt>
                <c:pt idx="9">
                  <c:v>0.06</c:v>
                </c:pt>
                <c:pt idx="10">
                  <c:v>0.03</c:v>
                </c:pt>
                <c:pt idx="11">
                  <c:v>0.01</c:v>
                </c:pt>
                <c:pt idx="12">
                  <c:v>0.01</c:v>
                </c:pt>
              </c:numCache>
            </c:numRef>
          </c:val>
          <c:extLst>
            <c:ext xmlns:c16="http://schemas.microsoft.com/office/drawing/2014/chart" uri="{C3380CC4-5D6E-409C-BE32-E72D297353CC}">
              <c16:uniqueId val="{00000002-5099-4225-9846-B46721275B55}"/>
            </c:ext>
          </c:extLst>
        </c:ser>
        <c:dLbls>
          <c:dLblPos val="outEnd"/>
          <c:showLegendKey val="0"/>
          <c:showVal val="1"/>
          <c:showCatName val="0"/>
          <c:showSerName val="0"/>
          <c:showPercent val="0"/>
          <c:showBubbleSize val="0"/>
        </c:dLbls>
        <c:gapWidth val="111"/>
        <c:overlap val="-27"/>
        <c:axId val="470766880"/>
        <c:axId val="470771232"/>
      </c:barChart>
      <c:catAx>
        <c:axId val="4707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771232"/>
        <c:crosses val="autoZero"/>
        <c:auto val="1"/>
        <c:lblAlgn val="ctr"/>
        <c:lblOffset val="100"/>
        <c:noMultiLvlLbl val="0"/>
      </c:catAx>
      <c:valAx>
        <c:axId val="470771232"/>
        <c:scaling>
          <c:orientation val="minMax"/>
        </c:scaling>
        <c:delete val="1"/>
        <c:axPos val="t"/>
        <c:numFmt formatCode="0%" sourceLinked="1"/>
        <c:majorTickMark val="out"/>
        <c:minorTickMark val="none"/>
        <c:tickLblPos val="nextTo"/>
        <c:crossAx val="4707668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29530014756814738"/>
          <c:h val="0.93061343288178255"/>
        </c:manualLayout>
      </c:layout>
      <c:barChart>
        <c:barDir val="bar"/>
        <c:grouping val="clustered"/>
        <c:varyColors val="0"/>
        <c:ser>
          <c:idx val="0"/>
          <c:order val="0"/>
          <c:tx>
            <c:strRef>
              <c:f>Sheet1!$B$1</c:f>
              <c:strCache>
                <c:ptCount val="1"/>
                <c:pt idx="0">
                  <c:v>Mean</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DBC-4627-8DA4-3EE3F3241FF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Assistant Living</c:v>
                </c:pt>
                <c:pt idx="2">
                  <c:v>Long-Term/Acute Care</c:v>
                </c:pt>
                <c:pt idx="3">
                  <c:v>Independent Living</c:v>
                </c:pt>
              </c:strCache>
            </c:strRef>
          </c:cat>
          <c:val>
            <c:numRef>
              <c:f>Sheet1!$B$2:$B$5</c:f>
              <c:numCache>
                <c:formatCode>0%</c:formatCode>
                <c:ptCount val="4"/>
                <c:pt idx="0">
                  <c:v>0.24</c:v>
                </c:pt>
                <c:pt idx="1">
                  <c:v>0.5</c:v>
                </c:pt>
                <c:pt idx="2">
                  <c:v>0.14000000000000001</c:v>
                </c:pt>
                <c:pt idx="3">
                  <c:v>0.09</c:v>
                </c:pt>
              </c:numCache>
            </c:numRef>
          </c:val>
          <c:extLst>
            <c:ext xmlns:c16="http://schemas.microsoft.com/office/drawing/2014/chart" uri="{C3380CC4-5D6E-409C-BE32-E72D297353CC}">
              <c16:uniqueId val="{00000002-DDBC-4627-8DA4-3EE3F3241FFF}"/>
            </c:ext>
          </c:extLst>
        </c:ser>
        <c:dLbls>
          <c:showLegendKey val="0"/>
          <c:showVal val="0"/>
          <c:showCatName val="0"/>
          <c:showSerName val="0"/>
          <c:showPercent val="0"/>
          <c:showBubbleSize val="0"/>
        </c:dLbls>
        <c:gapWidth val="182"/>
        <c:axId val="470767968"/>
        <c:axId val="470764704"/>
      </c:barChart>
      <c:catAx>
        <c:axId val="4707679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764704"/>
        <c:crosses val="autoZero"/>
        <c:auto val="1"/>
        <c:lblAlgn val="ctr"/>
        <c:lblOffset val="100"/>
        <c:noMultiLvlLbl val="0"/>
      </c:catAx>
      <c:valAx>
        <c:axId val="470764704"/>
        <c:scaling>
          <c:orientation val="minMax"/>
        </c:scaling>
        <c:delete val="1"/>
        <c:axPos val="t"/>
        <c:numFmt formatCode="0%" sourceLinked="1"/>
        <c:majorTickMark val="out"/>
        <c:minorTickMark val="none"/>
        <c:tickLblPos val="nextTo"/>
        <c:crossAx val="470767968"/>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39527709999699"/>
          <c:y val="3.8287063060778684E-2"/>
          <c:w val="0.48960472290000301"/>
          <c:h val="0.93061343288178255"/>
        </c:manualLayout>
      </c:layout>
      <c:barChart>
        <c:barDir val="bar"/>
        <c:grouping val="clustered"/>
        <c:varyColors val="0"/>
        <c:ser>
          <c:idx val="0"/>
          <c:order val="0"/>
          <c:tx>
            <c:strRef>
              <c:f>Sheet1!$B$1</c:f>
              <c:strCache>
                <c:ptCount val="1"/>
                <c:pt idx="0">
                  <c:v>%</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153-4CD5-AAF2-D3E50AA4A119}"/>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634B-488B-8130-387CDAC76872}"/>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Total</c:v>
                </c:pt>
                <c:pt idx="1">
                  <c:v>Disposables</c:v>
                </c:pt>
                <c:pt idx="2">
                  <c:v>Frozen foods</c:v>
                </c:pt>
                <c:pt idx="3">
                  <c:v>Supplies</c:v>
                </c:pt>
                <c:pt idx="4">
                  <c:v>Packaged foods</c:v>
                </c:pt>
                <c:pt idx="5">
                  <c:v>Chemicals</c:v>
                </c:pt>
                <c:pt idx="6">
                  <c:v>Equipment</c:v>
                </c:pt>
                <c:pt idx="7">
                  <c:v>Fresh foods (e.g., meat, dairy, fruits, vegetables)</c:v>
                </c:pt>
                <c:pt idx="8">
                  <c:v>Non-alcohol beverages</c:v>
                </c:pt>
                <c:pt idx="9">
                  <c:v>Alcohol beverages</c:v>
                </c:pt>
                <c:pt idx="10">
                  <c:v>Other</c:v>
                </c:pt>
              </c:strCache>
            </c:strRef>
          </c:cat>
          <c:val>
            <c:numRef>
              <c:f>Sheet1!$B$2:$B$12</c:f>
              <c:numCache>
                <c:formatCode>0%</c:formatCode>
                <c:ptCount val="11"/>
                <c:pt idx="0">
                  <c:v>0.69</c:v>
                </c:pt>
                <c:pt idx="1">
                  <c:v>0.77</c:v>
                </c:pt>
                <c:pt idx="2">
                  <c:v>0.74</c:v>
                </c:pt>
                <c:pt idx="3">
                  <c:v>0.74</c:v>
                </c:pt>
                <c:pt idx="4">
                  <c:v>0.73</c:v>
                </c:pt>
                <c:pt idx="5">
                  <c:v>0.73</c:v>
                </c:pt>
                <c:pt idx="6">
                  <c:v>0.7</c:v>
                </c:pt>
                <c:pt idx="7">
                  <c:v>0.67</c:v>
                </c:pt>
                <c:pt idx="8">
                  <c:v>0.66</c:v>
                </c:pt>
                <c:pt idx="9">
                  <c:v>0.57999999999999996</c:v>
                </c:pt>
                <c:pt idx="10">
                  <c:v>0.37</c:v>
                </c:pt>
              </c:numCache>
            </c:numRef>
          </c:val>
          <c:extLst>
            <c:ext xmlns:c16="http://schemas.microsoft.com/office/drawing/2014/chart" uri="{C3380CC4-5D6E-409C-BE32-E72D297353CC}">
              <c16:uniqueId val="{00000002-0153-4CD5-AAF2-D3E50AA4A119}"/>
            </c:ext>
          </c:extLst>
        </c:ser>
        <c:dLbls>
          <c:showLegendKey val="0"/>
          <c:showVal val="0"/>
          <c:showCatName val="0"/>
          <c:showSerName val="0"/>
          <c:showPercent val="0"/>
          <c:showBubbleSize val="0"/>
        </c:dLbls>
        <c:gapWidth val="182"/>
        <c:axId val="470771776"/>
        <c:axId val="470763072"/>
      </c:barChart>
      <c:catAx>
        <c:axId val="470771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763072"/>
        <c:crosses val="autoZero"/>
        <c:auto val="1"/>
        <c:lblAlgn val="ctr"/>
        <c:lblOffset val="100"/>
        <c:noMultiLvlLbl val="0"/>
      </c:catAx>
      <c:valAx>
        <c:axId val="470763072"/>
        <c:scaling>
          <c:orientation val="minMax"/>
        </c:scaling>
        <c:delete val="1"/>
        <c:axPos val="t"/>
        <c:numFmt formatCode="0%" sourceLinked="1"/>
        <c:majorTickMark val="out"/>
        <c:minorTickMark val="none"/>
        <c:tickLblPos val="nextTo"/>
        <c:crossAx val="47077177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88906367254978"/>
          <c:y val="2.1857164082106247E-2"/>
          <c:w val="0.37845202860035221"/>
          <c:h val="0.93061343288178255"/>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Weekly</c:v>
                </c:pt>
                <c:pt idx="1">
                  <c:v>Once every couple of weeks</c:v>
                </c:pt>
                <c:pt idx="2">
                  <c:v>Monthly</c:v>
                </c:pt>
                <c:pt idx="3">
                  <c:v>Once every couple of months</c:v>
                </c:pt>
                <c:pt idx="4">
                  <c:v>Quarterly</c:v>
                </c:pt>
              </c:strCache>
            </c:strRef>
          </c:cat>
          <c:val>
            <c:numRef>
              <c:f>Sheet1!$B$2:$B$6</c:f>
              <c:numCache>
                <c:formatCode>0%</c:formatCode>
                <c:ptCount val="5"/>
                <c:pt idx="0">
                  <c:v>0.08</c:v>
                </c:pt>
                <c:pt idx="1">
                  <c:v>0.28999999999999998</c:v>
                </c:pt>
                <c:pt idx="2">
                  <c:v>0.39</c:v>
                </c:pt>
                <c:pt idx="3">
                  <c:v>0.11</c:v>
                </c:pt>
                <c:pt idx="4">
                  <c:v>0.13</c:v>
                </c:pt>
              </c:numCache>
            </c:numRef>
          </c:val>
          <c:extLst>
            <c:ext xmlns:c16="http://schemas.microsoft.com/office/drawing/2014/chart" uri="{C3380CC4-5D6E-409C-BE32-E72D297353CC}">
              <c16:uniqueId val="{00000000-99B5-48C1-A6D1-B0799BD668AA}"/>
            </c:ext>
          </c:extLst>
        </c:ser>
        <c:dLbls>
          <c:showLegendKey val="0"/>
          <c:showVal val="0"/>
          <c:showCatName val="0"/>
          <c:showSerName val="0"/>
          <c:showPercent val="0"/>
          <c:showBubbleSize val="0"/>
        </c:dLbls>
        <c:gapWidth val="182"/>
        <c:axId val="470772320"/>
        <c:axId val="470763616"/>
      </c:barChart>
      <c:catAx>
        <c:axId val="4707723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763616"/>
        <c:crosses val="autoZero"/>
        <c:auto val="1"/>
        <c:lblAlgn val="ctr"/>
        <c:lblOffset val="100"/>
        <c:noMultiLvlLbl val="0"/>
      </c:catAx>
      <c:valAx>
        <c:axId val="470763616"/>
        <c:scaling>
          <c:orientation val="minMax"/>
        </c:scaling>
        <c:delete val="1"/>
        <c:axPos val="t"/>
        <c:numFmt formatCode="0%" sourceLinked="1"/>
        <c:majorTickMark val="out"/>
        <c:minorTickMark val="none"/>
        <c:tickLblPos val="nextTo"/>
        <c:crossAx val="470772320"/>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8692821539913"/>
          <c:y val="2.1857068099741712E-2"/>
          <c:w val="0.38698042665493732"/>
          <c:h val="0.93061343288178255"/>
        </c:manualLayout>
      </c:layout>
      <c:barChart>
        <c:barDir val="bar"/>
        <c:grouping val="clustered"/>
        <c:varyColors val="0"/>
        <c:ser>
          <c:idx val="0"/>
          <c:order val="0"/>
          <c:tx>
            <c:strRef>
              <c:f>Sheet1!$B$1</c:f>
              <c:strCache>
                <c:ptCount val="1"/>
                <c:pt idx="0">
                  <c:v>Top 2 Box</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E6B-4778-B86F-BEF7F48019F1}"/>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Independent Living</c:v>
                </c:pt>
                <c:pt idx="2">
                  <c:v>Assisted Living</c:v>
                </c:pt>
                <c:pt idx="3">
                  <c:v>Long-Term/Acute Care </c:v>
                </c:pt>
              </c:strCache>
            </c:strRef>
          </c:cat>
          <c:val>
            <c:numRef>
              <c:f>Sheet1!$B$2:$B$5</c:f>
              <c:numCache>
                <c:formatCode>0%</c:formatCode>
                <c:ptCount val="4"/>
                <c:pt idx="0">
                  <c:v>0.77</c:v>
                </c:pt>
                <c:pt idx="1">
                  <c:v>0.78</c:v>
                </c:pt>
                <c:pt idx="2">
                  <c:v>0.73</c:v>
                </c:pt>
                <c:pt idx="3">
                  <c:v>0.82</c:v>
                </c:pt>
              </c:numCache>
            </c:numRef>
          </c:val>
          <c:extLst>
            <c:ext xmlns:c16="http://schemas.microsoft.com/office/drawing/2014/chart" uri="{C3380CC4-5D6E-409C-BE32-E72D297353CC}">
              <c16:uniqueId val="{00000002-5E6B-4778-B86F-BEF7F48019F1}"/>
            </c:ext>
          </c:extLst>
        </c:ser>
        <c:dLbls>
          <c:showLegendKey val="0"/>
          <c:showVal val="0"/>
          <c:showCatName val="0"/>
          <c:showSerName val="0"/>
          <c:showPercent val="0"/>
          <c:showBubbleSize val="0"/>
        </c:dLbls>
        <c:gapWidth val="182"/>
        <c:axId val="470765792"/>
        <c:axId val="470773952"/>
      </c:barChart>
      <c:catAx>
        <c:axId val="4707657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773952"/>
        <c:crosses val="autoZero"/>
        <c:auto val="1"/>
        <c:lblAlgn val="ctr"/>
        <c:lblOffset val="100"/>
        <c:noMultiLvlLbl val="0"/>
      </c:catAx>
      <c:valAx>
        <c:axId val="470773952"/>
        <c:scaling>
          <c:orientation val="minMax"/>
        </c:scaling>
        <c:delete val="1"/>
        <c:axPos val="t"/>
        <c:numFmt formatCode="0%" sourceLinked="1"/>
        <c:majorTickMark val="out"/>
        <c:minorTickMark val="none"/>
        <c:tickLblPos val="nextTo"/>
        <c:crossAx val="47076579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39337672519587613"/>
          <c:h val="0.93061343288178255"/>
        </c:manualLayout>
      </c:layout>
      <c:barChart>
        <c:barDir val="bar"/>
        <c:grouping val="clustered"/>
        <c:varyColors val="0"/>
        <c:ser>
          <c:idx val="0"/>
          <c:order val="0"/>
          <c:tx>
            <c:strRef>
              <c:f>Sheet1!$B$1</c:f>
              <c:strCache>
                <c:ptCount val="1"/>
                <c:pt idx="0">
                  <c:v>Mean</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108-4F21-90F0-C97921F01F31}"/>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Independent Living</c:v>
                </c:pt>
                <c:pt idx="2">
                  <c:v>Long-Term/Acute Care  </c:v>
                </c:pt>
                <c:pt idx="3">
                  <c:v>Assistant Living</c:v>
                </c:pt>
              </c:strCache>
            </c:strRef>
          </c:cat>
          <c:val>
            <c:numRef>
              <c:f>Sheet1!$B$2:$B$5</c:f>
              <c:numCache>
                <c:formatCode>0%</c:formatCode>
                <c:ptCount val="4"/>
                <c:pt idx="0">
                  <c:v>0.76</c:v>
                </c:pt>
                <c:pt idx="1">
                  <c:v>0.83</c:v>
                </c:pt>
                <c:pt idx="2">
                  <c:v>0.63</c:v>
                </c:pt>
                <c:pt idx="3">
                  <c:v>0.82</c:v>
                </c:pt>
              </c:numCache>
            </c:numRef>
          </c:val>
          <c:extLst>
            <c:ext xmlns:c16="http://schemas.microsoft.com/office/drawing/2014/chart" uri="{C3380CC4-5D6E-409C-BE32-E72D297353CC}">
              <c16:uniqueId val="{00000002-B108-4F21-90F0-C97921F01F31}"/>
            </c:ext>
          </c:extLst>
        </c:ser>
        <c:dLbls>
          <c:showLegendKey val="0"/>
          <c:showVal val="0"/>
          <c:showCatName val="0"/>
          <c:showSerName val="0"/>
          <c:showPercent val="0"/>
          <c:showBubbleSize val="0"/>
        </c:dLbls>
        <c:gapWidth val="182"/>
        <c:axId val="470758720"/>
        <c:axId val="470760352"/>
      </c:barChart>
      <c:catAx>
        <c:axId val="4707587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760352"/>
        <c:crosses val="autoZero"/>
        <c:auto val="1"/>
        <c:lblAlgn val="ctr"/>
        <c:lblOffset val="100"/>
        <c:noMultiLvlLbl val="0"/>
      </c:catAx>
      <c:valAx>
        <c:axId val="470760352"/>
        <c:scaling>
          <c:orientation val="minMax"/>
        </c:scaling>
        <c:delete val="1"/>
        <c:axPos val="t"/>
        <c:numFmt formatCode="0%" sourceLinked="1"/>
        <c:majorTickMark val="out"/>
        <c:minorTickMark val="none"/>
        <c:tickLblPos val="nextTo"/>
        <c:crossAx val="470758720"/>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31022484416367135"/>
          <c:h val="0.93061343288178255"/>
        </c:manualLayout>
      </c:layout>
      <c:barChart>
        <c:barDir val="bar"/>
        <c:grouping val="clustered"/>
        <c:varyColors val="0"/>
        <c:ser>
          <c:idx val="0"/>
          <c:order val="0"/>
          <c:tx>
            <c:strRef>
              <c:f>Sheet1!$B$1</c:f>
              <c:strCache>
                <c:ptCount val="1"/>
                <c:pt idx="0">
                  <c:v>Mean</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97E-4D7F-9869-06F21CECB97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Independent Living</c:v>
                </c:pt>
                <c:pt idx="2">
                  <c:v>Assisted Living</c:v>
                </c:pt>
                <c:pt idx="3">
                  <c:v>Long-Term/Acute Care</c:v>
                </c:pt>
                <c:pt idx="4">
                  <c:v>Rehab</c:v>
                </c:pt>
                <c:pt idx="5">
                  <c:v>Memory Care</c:v>
                </c:pt>
              </c:strCache>
            </c:strRef>
          </c:cat>
          <c:val>
            <c:numRef>
              <c:f>Sheet1!$B$2:$B$7</c:f>
              <c:numCache>
                <c:formatCode>0%</c:formatCode>
                <c:ptCount val="6"/>
                <c:pt idx="0">
                  <c:v>0.65</c:v>
                </c:pt>
                <c:pt idx="1">
                  <c:v>0.63</c:v>
                </c:pt>
                <c:pt idx="2">
                  <c:v>0.57999999999999996</c:v>
                </c:pt>
                <c:pt idx="3">
                  <c:v>0.8</c:v>
                </c:pt>
                <c:pt idx="4">
                  <c:v>0.6</c:v>
                </c:pt>
                <c:pt idx="5">
                  <c:v>0.76</c:v>
                </c:pt>
              </c:numCache>
            </c:numRef>
          </c:val>
          <c:extLst>
            <c:ext xmlns:c16="http://schemas.microsoft.com/office/drawing/2014/chart" uri="{C3380CC4-5D6E-409C-BE32-E72D297353CC}">
              <c16:uniqueId val="{00000002-197E-4D7F-9869-06F21CECB97C}"/>
            </c:ext>
          </c:extLst>
        </c:ser>
        <c:dLbls>
          <c:showLegendKey val="0"/>
          <c:showVal val="0"/>
          <c:showCatName val="0"/>
          <c:showSerName val="0"/>
          <c:showPercent val="0"/>
          <c:showBubbleSize val="0"/>
        </c:dLbls>
        <c:gapWidth val="182"/>
        <c:axId val="470759264"/>
        <c:axId val="470759808"/>
      </c:barChart>
      <c:catAx>
        <c:axId val="4707592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70759808"/>
        <c:crosses val="autoZero"/>
        <c:auto val="1"/>
        <c:lblAlgn val="ctr"/>
        <c:lblOffset val="100"/>
        <c:noMultiLvlLbl val="0"/>
      </c:catAx>
      <c:valAx>
        <c:axId val="470759808"/>
        <c:scaling>
          <c:orientation val="minMax"/>
        </c:scaling>
        <c:delete val="1"/>
        <c:axPos val="t"/>
        <c:numFmt formatCode="0%" sourceLinked="1"/>
        <c:majorTickMark val="out"/>
        <c:minorTickMark val="none"/>
        <c:tickLblPos val="nextTo"/>
        <c:crossAx val="47075926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1499343832021"/>
          <c:y val="0.16502561489114312"/>
          <c:w val="0.5790810704786874"/>
          <c:h val="0.60709332121335602"/>
        </c:manualLayout>
      </c:layout>
      <c:pieChart>
        <c:varyColors val="1"/>
        <c:ser>
          <c:idx val="0"/>
          <c:order val="0"/>
          <c:tx>
            <c:strRef>
              <c:f>Sheet1!$B$1</c:f>
              <c:strCache>
                <c:ptCount val="1"/>
                <c:pt idx="0">
                  <c:v>Snack Area</c:v>
                </c:pt>
              </c:strCache>
            </c:strRef>
          </c:tx>
          <c:spPr>
            <a:solidFill>
              <a:schemeClr val="accent3"/>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A566-4C1F-97C2-B18A9728244D}"/>
              </c:ext>
            </c:extLst>
          </c:dPt>
          <c:dPt>
            <c:idx val="1"/>
            <c:bubble3D val="0"/>
            <c:spPr>
              <a:solidFill>
                <a:schemeClr val="accent1"/>
              </a:solidFill>
              <a:ln w="19050">
                <a:noFill/>
              </a:ln>
              <a:effectLst/>
            </c:spPr>
            <c:extLst>
              <c:ext xmlns:c16="http://schemas.microsoft.com/office/drawing/2014/chart" uri="{C3380CC4-5D6E-409C-BE32-E72D297353CC}">
                <c16:uniqueId val="{00000001-D143-48CB-B070-9B14FD0358D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0.41</c:v>
                </c:pt>
                <c:pt idx="1">
                  <c:v>0.59</c:v>
                </c:pt>
              </c:numCache>
            </c:numRef>
          </c:val>
          <c:extLst>
            <c:ext xmlns:c16="http://schemas.microsoft.com/office/drawing/2014/chart" uri="{C3380CC4-5D6E-409C-BE32-E72D297353CC}">
              <c16:uniqueId val="{00000000-D143-48CB-B070-9B14FD0358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7861723177784817"/>
          <c:y val="0.81309546616832085"/>
          <c:w val="0.22312533361925896"/>
          <c:h val="7.022633355103535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29530014756814738"/>
          <c:h val="0.97626092125698516"/>
        </c:manualLayout>
      </c:layout>
      <c:barChart>
        <c:barDir val="bar"/>
        <c:grouping val="clustered"/>
        <c:varyColors val="0"/>
        <c:ser>
          <c:idx val="0"/>
          <c:order val="0"/>
          <c:tx>
            <c:strRef>
              <c:f>Sheet1!$B$1</c:f>
              <c:strCache>
                <c:ptCount val="1"/>
                <c:pt idx="0">
                  <c:v>Mean</c:v>
                </c:pt>
              </c:strCache>
            </c:strRef>
          </c:tx>
          <c:spPr>
            <a:solidFill>
              <a:schemeClr val="accent1"/>
            </a:solidFill>
            <a:ln>
              <a:noFill/>
            </a:ln>
            <a:effectLst/>
          </c:spPr>
          <c:invertIfNegative val="0"/>
          <c:dPt>
            <c:idx val="0"/>
            <c:invertIfNegative val="0"/>
            <c:bubble3D val="0"/>
            <c:spPr>
              <a:solidFill>
                <a:schemeClr val="accent3"/>
              </a:solidFill>
              <a:ln w="25400">
                <a:noFill/>
              </a:ln>
              <a:effectLst/>
            </c:spPr>
            <c:extLst>
              <c:ext xmlns:c16="http://schemas.microsoft.com/office/drawing/2014/chart" uri="{C3380CC4-5D6E-409C-BE32-E72D297353CC}">
                <c16:uniqueId val="{00000001-DDBC-4627-8DA4-3EE3F3241FF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Assistant Living</c:v>
                </c:pt>
                <c:pt idx="2">
                  <c:v>Rehab</c:v>
                </c:pt>
                <c:pt idx="3">
                  <c:v>Long-Term/Acute Care</c:v>
                </c:pt>
                <c:pt idx="4">
                  <c:v>Independent Living</c:v>
                </c:pt>
                <c:pt idx="5">
                  <c:v>Memory Care</c:v>
                </c:pt>
              </c:strCache>
            </c:strRef>
          </c:cat>
          <c:val>
            <c:numRef>
              <c:f>Sheet1!$B$2:$B$7</c:f>
              <c:numCache>
                <c:formatCode>0%</c:formatCode>
                <c:ptCount val="6"/>
                <c:pt idx="0">
                  <c:v>0.24</c:v>
                </c:pt>
                <c:pt idx="1">
                  <c:v>0.5</c:v>
                </c:pt>
                <c:pt idx="2">
                  <c:v>0.16</c:v>
                </c:pt>
                <c:pt idx="3">
                  <c:v>0.14000000000000001</c:v>
                </c:pt>
                <c:pt idx="4">
                  <c:v>0.09</c:v>
                </c:pt>
                <c:pt idx="5">
                  <c:v>0.08</c:v>
                </c:pt>
              </c:numCache>
            </c:numRef>
          </c:val>
          <c:extLst>
            <c:ext xmlns:c16="http://schemas.microsoft.com/office/drawing/2014/chart" uri="{C3380CC4-5D6E-409C-BE32-E72D297353CC}">
              <c16:uniqueId val="{00000002-DDBC-4627-8DA4-3EE3F3241FFF}"/>
            </c:ext>
          </c:extLst>
        </c:ser>
        <c:dLbls>
          <c:showLegendKey val="0"/>
          <c:showVal val="0"/>
          <c:showCatName val="0"/>
          <c:showSerName val="0"/>
          <c:showPercent val="0"/>
          <c:showBubbleSize val="0"/>
        </c:dLbls>
        <c:gapWidth val="182"/>
        <c:axId val="253806128"/>
        <c:axId val="253807216"/>
      </c:barChart>
      <c:catAx>
        <c:axId val="253806128"/>
        <c:scaling>
          <c:orientation val="maxMin"/>
        </c:scaling>
        <c:delete val="0"/>
        <c:axPos val="l"/>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3807216"/>
        <c:crosses val="autoZero"/>
        <c:auto val="1"/>
        <c:lblAlgn val="ctr"/>
        <c:lblOffset val="100"/>
        <c:noMultiLvlLbl val="0"/>
      </c:catAx>
      <c:valAx>
        <c:axId val="253807216"/>
        <c:scaling>
          <c:orientation val="minMax"/>
        </c:scaling>
        <c:delete val="1"/>
        <c:axPos val="t"/>
        <c:numFmt formatCode="0%" sourceLinked="1"/>
        <c:majorTickMark val="out"/>
        <c:minorTickMark val="none"/>
        <c:tickLblPos val="nextTo"/>
        <c:crossAx val="253806128"/>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01356704048042"/>
          <c:y val="2.1857164082106247E-2"/>
          <c:w val="0.32528919051883998"/>
          <c:h val="0.93061343288178255"/>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Pt>
            <c:idx val="8"/>
            <c:invertIfNegative val="0"/>
            <c:bubble3D val="0"/>
            <c:spPr>
              <a:solidFill>
                <a:schemeClr val="accent3"/>
              </a:solidFill>
              <a:ln>
                <a:noFill/>
              </a:ln>
              <a:effectLst/>
            </c:spPr>
            <c:extLst>
              <c:ext xmlns:c16="http://schemas.microsoft.com/office/drawing/2014/chart" uri="{C3380CC4-5D6E-409C-BE32-E72D297353CC}">
                <c16:uniqueId val="{00000001-5352-43B5-ACC5-E993C9DDFEC1}"/>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Yogurt parfaits</c:v>
                </c:pt>
                <c:pt idx="1">
                  <c:v>Snack boxes</c:v>
                </c:pt>
                <c:pt idx="2">
                  <c:v>Cookies</c:v>
                </c:pt>
                <c:pt idx="3">
                  <c:v>Cakes/pies</c:v>
                </c:pt>
                <c:pt idx="4">
                  <c:v>Donuts/pastries</c:v>
                </c:pt>
                <c:pt idx="5">
                  <c:v>Cut fruit and/or vegetables</c:v>
                </c:pt>
                <c:pt idx="6">
                  <c:v>Smoothies</c:v>
                </c:pt>
                <c:pt idx="7">
                  <c:v>Salads</c:v>
                </c:pt>
                <c:pt idx="8">
                  <c:v>Sandwiches</c:v>
                </c:pt>
              </c:strCache>
            </c:strRef>
          </c:cat>
          <c:val>
            <c:numRef>
              <c:f>Sheet1!$B$2:$B$10</c:f>
              <c:numCache>
                <c:formatCode>0%</c:formatCode>
                <c:ptCount val="9"/>
                <c:pt idx="0">
                  <c:v>0.77</c:v>
                </c:pt>
                <c:pt idx="1">
                  <c:v>0.68</c:v>
                </c:pt>
                <c:pt idx="2">
                  <c:v>0.67</c:v>
                </c:pt>
                <c:pt idx="3">
                  <c:v>0.65</c:v>
                </c:pt>
                <c:pt idx="4">
                  <c:v>0.61</c:v>
                </c:pt>
                <c:pt idx="5">
                  <c:v>0.43</c:v>
                </c:pt>
                <c:pt idx="6">
                  <c:v>0.26</c:v>
                </c:pt>
                <c:pt idx="7">
                  <c:v>0.23</c:v>
                </c:pt>
                <c:pt idx="8">
                  <c:v>0.15</c:v>
                </c:pt>
              </c:numCache>
            </c:numRef>
          </c:val>
          <c:extLst>
            <c:ext xmlns:c16="http://schemas.microsoft.com/office/drawing/2014/chart" uri="{C3380CC4-5D6E-409C-BE32-E72D297353CC}">
              <c16:uniqueId val="{00000002-D8E7-43EB-8479-FEBE5B860553}"/>
            </c:ext>
          </c:extLst>
        </c:ser>
        <c:dLbls>
          <c:showLegendKey val="0"/>
          <c:showVal val="0"/>
          <c:showCatName val="0"/>
          <c:showSerName val="0"/>
          <c:showPercent val="0"/>
          <c:showBubbleSize val="0"/>
        </c:dLbls>
        <c:gapWidth val="182"/>
        <c:axId val="470761984"/>
        <c:axId val="470762528"/>
      </c:barChart>
      <c:catAx>
        <c:axId val="4707619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762528"/>
        <c:crosses val="autoZero"/>
        <c:auto val="1"/>
        <c:lblAlgn val="ctr"/>
        <c:lblOffset val="100"/>
        <c:noMultiLvlLbl val="0"/>
      </c:catAx>
      <c:valAx>
        <c:axId val="470762528"/>
        <c:scaling>
          <c:orientation val="minMax"/>
        </c:scaling>
        <c:delete val="1"/>
        <c:axPos val="t"/>
        <c:numFmt formatCode="0%" sourceLinked="1"/>
        <c:majorTickMark val="out"/>
        <c:minorTickMark val="none"/>
        <c:tickLblPos val="nextTo"/>
        <c:crossAx val="470761984"/>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3.6618427022993456E-2"/>
          <c:w val="0.40830142179140011"/>
          <c:h val="0.91585205967675709"/>
        </c:manualLayout>
      </c:layout>
      <c:barChart>
        <c:barDir val="bar"/>
        <c:grouping val="clustered"/>
        <c:varyColors val="0"/>
        <c:ser>
          <c:idx val="0"/>
          <c:order val="0"/>
          <c:tx>
            <c:strRef>
              <c:f>Sheet1!$B$1</c:f>
              <c:strCache>
                <c:ptCount val="1"/>
                <c:pt idx="0">
                  <c:v>Top 2 Box</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A6B-471D-9E5C-4B7281CC648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Independent Living </c:v>
                </c:pt>
                <c:pt idx="2">
                  <c:v>Assisted Living</c:v>
                </c:pt>
                <c:pt idx="3">
                  <c:v>Long-Term/Acute Care</c:v>
                </c:pt>
              </c:strCache>
            </c:strRef>
          </c:cat>
          <c:val>
            <c:numRef>
              <c:f>Sheet1!$B$2:$B$5</c:f>
              <c:numCache>
                <c:formatCode>0%</c:formatCode>
                <c:ptCount val="4"/>
                <c:pt idx="0">
                  <c:v>0.43</c:v>
                </c:pt>
                <c:pt idx="1">
                  <c:v>0.23</c:v>
                </c:pt>
                <c:pt idx="2">
                  <c:v>0.64</c:v>
                </c:pt>
                <c:pt idx="3">
                  <c:v>0.44</c:v>
                </c:pt>
              </c:numCache>
            </c:numRef>
          </c:val>
          <c:extLst>
            <c:ext xmlns:c16="http://schemas.microsoft.com/office/drawing/2014/chart" uri="{C3380CC4-5D6E-409C-BE32-E72D297353CC}">
              <c16:uniqueId val="{00000002-FA6B-471D-9E5C-4B7281CC648E}"/>
            </c:ext>
          </c:extLst>
        </c:ser>
        <c:dLbls>
          <c:showLegendKey val="0"/>
          <c:showVal val="0"/>
          <c:showCatName val="0"/>
          <c:showSerName val="0"/>
          <c:showPercent val="0"/>
          <c:showBubbleSize val="0"/>
        </c:dLbls>
        <c:gapWidth val="182"/>
        <c:axId val="470764160"/>
        <c:axId val="470196128"/>
      </c:barChart>
      <c:catAx>
        <c:axId val="4707641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196128"/>
        <c:crosses val="autoZero"/>
        <c:auto val="1"/>
        <c:lblAlgn val="ctr"/>
        <c:lblOffset val="100"/>
        <c:noMultiLvlLbl val="0"/>
      </c:catAx>
      <c:valAx>
        <c:axId val="470196128"/>
        <c:scaling>
          <c:orientation val="minMax"/>
        </c:scaling>
        <c:delete val="1"/>
        <c:axPos val="t"/>
        <c:numFmt formatCode="0%" sourceLinked="1"/>
        <c:majorTickMark val="out"/>
        <c:minorTickMark val="none"/>
        <c:tickLblPos val="nextTo"/>
        <c:crossAx val="47076416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40830142179140011"/>
          <c:h val="0.93061343288178255"/>
        </c:manualLayout>
      </c:layout>
      <c:barChart>
        <c:barDir val="bar"/>
        <c:grouping val="clustered"/>
        <c:varyColors val="0"/>
        <c:ser>
          <c:idx val="0"/>
          <c:order val="0"/>
          <c:tx>
            <c:strRef>
              <c:f>Sheet1!$B$1</c:f>
              <c:strCache>
                <c:ptCount val="1"/>
                <c:pt idx="0">
                  <c:v>Top 2 Box</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CD6-4F37-8095-D144E5F8463D}"/>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Independent Living</c:v>
                </c:pt>
                <c:pt idx="2">
                  <c:v>Assisted Living</c:v>
                </c:pt>
                <c:pt idx="3">
                  <c:v>Long-Term/Acute Care</c:v>
                </c:pt>
                <c:pt idx="4">
                  <c:v>Rehab</c:v>
                </c:pt>
                <c:pt idx="5">
                  <c:v>Memory Care</c:v>
                </c:pt>
              </c:strCache>
            </c:strRef>
          </c:cat>
          <c:val>
            <c:numRef>
              <c:f>Sheet1!$B$2:$B$7</c:f>
              <c:numCache>
                <c:formatCode>0%</c:formatCode>
                <c:ptCount val="6"/>
                <c:pt idx="0">
                  <c:v>0.66</c:v>
                </c:pt>
                <c:pt idx="1">
                  <c:v>0.65</c:v>
                </c:pt>
                <c:pt idx="2">
                  <c:v>0.7</c:v>
                </c:pt>
                <c:pt idx="3">
                  <c:v>0.66</c:v>
                </c:pt>
                <c:pt idx="4">
                  <c:v>0.6</c:v>
                </c:pt>
                <c:pt idx="5">
                  <c:v>0.64</c:v>
                </c:pt>
              </c:numCache>
            </c:numRef>
          </c:val>
          <c:extLst>
            <c:ext xmlns:c16="http://schemas.microsoft.com/office/drawing/2014/chart" uri="{C3380CC4-5D6E-409C-BE32-E72D297353CC}">
              <c16:uniqueId val="{00000002-ECD6-4F37-8095-D144E5F8463D}"/>
            </c:ext>
          </c:extLst>
        </c:ser>
        <c:dLbls>
          <c:showLegendKey val="0"/>
          <c:showVal val="0"/>
          <c:showCatName val="0"/>
          <c:showSerName val="0"/>
          <c:showPercent val="0"/>
          <c:showBubbleSize val="0"/>
        </c:dLbls>
        <c:gapWidth val="182"/>
        <c:axId val="470201024"/>
        <c:axId val="470204288"/>
      </c:barChart>
      <c:catAx>
        <c:axId val="4702010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204288"/>
        <c:crosses val="autoZero"/>
        <c:auto val="1"/>
        <c:lblAlgn val="ctr"/>
        <c:lblOffset val="100"/>
        <c:noMultiLvlLbl val="0"/>
      </c:catAx>
      <c:valAx>
        <c:axId val="470204288"/>
        <c:scaling>
          <c:orientation val="minMax"/>
        </c:scaling>
        <c:delete val="1"/>
        <c:axPos val="t"/>
        <c:numFmt formatCode="0%" sourceLinked="1"/>
        <c:majorTickMark val="out"/>
        <c:minorTickMark val="none"/>
        <c:tickLblPos val="nextTo"/>
        <c:crossAx val="47020102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40830142179140011"/>
          <c:h val="0.93061343288178255"/>
        </c:manualLayout>
      </c:layout>
      <c:barChart>
        <c:barDir val="bar"/>
        <c:grouping val="clustered"/>
        <c:varyColors val="0"/>
        <c:ser>
          <c:idx val="0"/>
          <c:order val="0"/>
          <c:tx>
            <c:strRef>
              <c:f>Sheet1!$B$1</c:f>
              <c:strCache>
                <c:ptCount val="1"/>
                <c:pt idx="0">
                  <c:v>Top 2 Box</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CD6-4F37-8095-D144E5F8463D}"/>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Independent Living</c:v>
                </c:pt>
                <c:pt idx="2">
                  <c:v>Assisted Living</c:v>
                </c:pt>
                <c:pt idx="3">
                  <c:v>Long-Term/Acute Care</c:v>
                </c:pt>
                <c:pt idx="4">
                  <c:v>Rehab</c:v>
                </c:pt>
                <c:pt idx="5">
                  <c:v>Memory Care</c:v>
                </c:pt>
              </c:strCache>
            </c:strRef>
          </c:cat>
          <c:val>
            <c:numRef>
              <c:f>Sheet1!$B$2:$B$7</c:f>
              <c:numCache>
                <c:formatCode>0%</c:formatCode>
                <c:ptCount val="6"/>
                <c:pt idx="0">
                  <c:v>0.38</c:v>
                </c:pt>
                <c:pt idx="1">
                  <c:v>0.24</c:v>
                </c:pt>
                <c:pt idx="2">
                  <c:v>0.53</c:v>
                </c:pt>
                <c:pt idx="3">
                  <c:v>0.26</c:v>
                </c:pt>
                <c:pt idx="4">
                  <c:v>0.48</c:v>
                </c:pt>
                <c:pt idx="5">
                  <c:v>0.52</c:v>
                </c:pt>
              </c:numCache>
            </c:numRef>
          </c:val>
          <c:extLst>
            <c:ext xmlns:c16="http://schemas.microsoft.com/office/drawing/2014/chart" uri="{C3380CC4-5D6E-409C-BE32-E72D297353CC}">
              <c16:uniqueId val="{00000002-ECD6-4F37-8095-D144E5F8463D}"/>
            </c:ext>
          </c:extLst>
        </c:ser>
        <c:dLbls>
          <c:showLegendKey val="0"/>
          <c:showVal val="0"/>
          <c:showCatName val="0"/>
          <c:showSerName val="0"/>
          <c:showPercent val="0"/>
          <c:showBubbleSize val="0"/>
        </c:dLbls>
        <c:gapWidth val="182"/>
        <c:axId val="470207008"/>
        <c:axId val="470206464"/>
      </c:barChart>
      <c:catAx>
        <c:axId val="4702070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206464"/>
        <c:crosses val="autoZero"/>
        <c:auto val="1"/>
        <c:lblAlgn val="ctr"/>
        <c:lblOffset val="100"/>
        <c:noMultiLvlLbl val="0"/>
      </c:catAx>
      <c:valAx>
        <c:axId val="470206464"/>
        <c:scaling>
          <c:orientation val="minMax"/>
        </c:scaling>
        <c:delete val="1"/>
        <c:axPos val="t"/>
        <c:numFmt formatCode="0%" sourceLinked="1"/>
        <c:majorTickMark val="out"/>
        <c:minorTickMark val="none"/>
        <c:tickLblPos val="nextTo"/>
        <c:crossAx val="470207008"/>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31022484416367135"/>
          <c:h val="0.93061343288178255"/>
        </c:manualLayout>
      </c:layout>
      <c:barChart>
        <c:barDir val="bar"/>
        <c:grouping val="clustered"/>
        <c:varyColors val="0"/>
        <c:ser>
          <c:idx val="0"/>
          <c:order val="0"/>
          <c:tx>
            <c:strRef>
              <c:f>Sheet1!$B$1</c:f>
              <c:strCache>
                <c:ptCount val="1"/>
                <c:pt idx="0">
                  <c:v>Top 2 Box</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293-4D79-A6C7-761386B787C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Independent Living</c:v>
                </c:pt>
                <c:pt idx="2">
                  <c:v>Assisted Living</c:v>
                </c:pt>
                <c:pt idx="3">
                  <c:v>Long-Term/Acute Care</c:v>
                </c:pt>
              </c:strCache>
            </c:strRef>
          </c:cat>
          <c:val>
            <c:numRef>
              <c:f>Sheet1!$B$2:$B$5</c:f>
              <c:numCache>
                <c:formatCode>0%</c:formatCode>
                <c:ptCount val="4"/>
                <c:pt idx="0">
                  <c:v>0.68</c:v>
                </c:pt>
                <c:pt idx="1">
                  <c:v>0.8</c:v>
                </c:pt>
                <c:pt idx="2">
                  <c:v>0.55000000000000004</c:v>
                </c:pt>
                <c:pt idx="3">
                  <c:v>0.57999999999999996</c:v>
                </c:pt>
              </c:numCache>
            </c:numRef>
          </c:val>
          <c:extLst>
            <c:ext xmlns:c16="http://schemas.microsoft.com/office/drawing/2014/chart" uri="{C3380CC4-5D6E-409C-BE32-E72D297353CC}">
              <c16:uniqueId val="{00000002-D293-4D79-A6C7-761386B787C5}"/>
            </c:ext>
          </c:extLst>
        </c:ser>
        <c:dLbls>
          <c:showLegendKey val="0"/>
          <c:showVal val="0"/>
          <c:showCatName val="0"/>
          <c:showSerName val="0"/>
          <c:showPercent val="0"/>
          <c:showBubbleSize val="0"/>
        </c:dLbls>
        <c:gapWidth val="182"/>
        <c:axId val="470187424"/>
        <c:axId val="470189600"/>
      </c:barChart>
      <c:catAx>
        <c:axId val="4701874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189600"/>
        <c:crosses val="autoZero"/>
        <c:auto val="1"/>
        <c:lblAlgn val="ctr"/>
        <c:lblOffset val="100"/>
        <c:noMultiLvlLbl val="0"/>
      </c:catAx>
      <c:valAx>
        <c:axId val="470189600"/>
        <c:scaling>
          <c:orientation val="minMax"/>
        </c:scaling>
        <c:delete val="1"/>
        <c:axPos val="t"/>
        <c:numFmt formatCode="0%" sourceLinked="1"/>
        <c:majorTickMark val="out"/>
        <c:minorTickMark val="none"/>
        <c:tickLblPos val="nextTo"/>
        <c:crossAx val="470187424"/>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62839836436074"/>
          <c:y val="0.2199330032585049"/>
          <c:w val="0.47762786698686149"/>
          <c:h val="0.56591277993783473"/>
        </c:manualLayout>
      </c:layout>
      <c:pieChart>
        <c:varyColors val="1"/>
        <c:ser>
          <c:idx val="0"/>
          <c:order val="0"/>
          <c:tx>
            <c:strRef>
              <c:f>Sheet1!$B$1</c:f>
              <c:strCache>
                <c:ptCount val="1"/>
                <c:pt idx="0">
                  <c:v>Total</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CD3-471F-8DEB-54AC561AB8C5}"/>
              </c:ext>
            </c:extLst>
          </c:dPt>
          <c:dPt>
            <c:idx val="1"/>
            <c:bubble3D val="0"/>
            <c:spPr>
              <a:solidFill>
                <a:schemeClr val="accent4"/>
              </a:solidFill>
              <a:ln w="19050">
                <a:noFill/>
              </a:ln>
              <a:effectLst/>
            </c:spPr>
            <c:extLst>
              <c:ext xmlns:c16="http://schemas.microsoft.com/office/drawing/2014/chart" uri="{C3380CC4-5D6E-409C-BE32-E72D297353CC}">
                <c16:uniqueId val="{00000003-DCD3-471F-8DEB-54AC561AB8C5}"/>
              </c:ext>
            </c:extLst>
          </c:dPt>
          <c:dPt>
            <c:idx val="2"/>
            <c:bubble3D val="0"/>
            <c:spPr>
              <a:solidFill>
                <a:schemeClr val="accent3"/>
              </a:solidFill>
              <a:ln w="19050">
                <a:noFill/>
              </a:ln>
              <a:effectLst/>
            </c:spPr>
            <c:extLst>
              <c:ext xmlns:c16="http://schemas.microsoft.com/office/drawing/2014/chart" uri="{C3380CC4-5D6E-409C-BE32-E72D297353CC}">
                <c16:uniqueId val="{00000005-DCD3-471F-8DEB-54AC561AB8C5}"/>
              </c:ext>
            </c:extLst>
          </c:dPt>
          <c:dPt>
            <c:idx val="3"/>
            <c:bubble3D val="0"/>
            <c:spPr>
              <a:solidFill>
                <a:schemeClr val="accent6"/>
              </a:solidFill>
              <a:ln w="19050">
                <a:noFill/>
              </a:ln>
              <a:effectLst/>
            </c:spPr>
            <c:extLst>
              <c:ext xmlns:c16="http://schemas.microsoft.com/office/drawing/2014/chart" uri="{C3380CC4-5D6E-409C-BE32-E72D297353CC}">
                <c16:uniqueId val="{00000007-DCD3-471F-8DEB-54AC561AB8C5}"/>
              </c:ext>
            </c:extLst>
          </c:dPt>
          <c:dPt>
            <c:idx val="4"/>
            <c:bubble3D val="0"/>
            <c:spPr>
              <a:solidFill>
                <a:schemeClr val="accent2"/>
              </a:solidFill>
              <a:ln w="19050">
                <a:noFill/>
              </a:ln>
              <a:effectLst/>
            </c:spPr>
            <c:extLst>
              <c:ext xmlns:c16="http://schemas.microsoft.com/office/drawing/2014/chart" uri="{C3380CC4-5D6E-409C-BE32-E72D297353CC}">
                <c16:uniqueId val="{00000009-DCD3-471F-8DEB-54AC561AB8C5}"/>
              </c:ext>
            </c:extLst>
          </c:dPt>
          <c:dLbls>
            <c:dLbl>
              <c:idx val="0"/>
              <c:layout>
                <c:manualLayout>
                  <c:x val="9.0198251699609794E-2"/>
                  <c:y val="5.567290328490473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CD3-471F-8DEB-54AC561AB8C5}"/>
                </c:ext>
              </c:extLst>
            </c:dLbl>
            <c:dLbl>
              <c:idx val="1"/>
              <c:layout>
                <c:manualLayout>
                  <c:x val="0.12276348227867442"/>
                  <c:y val="-0.1279155701626982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CD3-471F-8DEB-54AC561AB8C5}"/>
                </c:ext>
              </c:extLst>
            </c:dLbl>
            <c:dLbl>
              <c:idx val="2"/>
              <c:layout>
                <c:manualLayout>
                  <c:x val="-5.2575128340209318E-2"/>
                  <c:y val="1.126682315632642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CD3-471F-8DEB-54AC561AB8C5}"/>
                </c:ext>
              </c:extLst>
            </c:dLbl>
            <c:dLbl>
              <c:idx val="3"/>
              <c:layout>
                <c:manualLayout>
                  <c:x val="-5.4076212760813987E-3"/>
                  <c:y val="-2.481911231073907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CD3-471F-8DEB-54AC561AB8C5}"/>
                </c:ext>
              </c:extLst>
            </c:dLbl>
            <c:dLbl>
              <c:idx val="4"/>
              <c:layout>
                <c:manualLayout>
                  <c:x val="-8.6478837263930422E-2"/>
                  <c:y val="6.171703942172140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975817806962581"/>
                      <c:h val="0.160707062327722"/>
                    </c:manualLayout>
                  </c15:layout>
                </c:ext>
                <c:ext xmlns:c16="http://schemas.microsoft.com/office/drawing/2014/chart" uri="{C3380CC4-5D6E-409C-BE32-E72D297353CC}">
                  <c16:uniqueId val="{00000009-DCD3-471F-8DEB-54AC561AB8C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Neutral</c:v>
                </c:pt>
                <c:pt idx="1">
                  <c:v>Agree</c:v>
                </c:pt>
                <c:pt idx="2">
                  <c:v>Disagree</c:v>
                </c:pt>
                <c:pt idx="3">
                  <c:v>Completely Agree</c:v>
                </c:pt>
                <c:pt idx="4">
                  <c:v>Completely Disagree</c:v>
                </c:pt>
              </c:strCache>
            </c:strRef>
          </c:cat>
          <c:val>
            <c:numRef>
              <c:f>Sheet1!$B$2:$B$6</c:f>
              <c:numCache>
                <c:formatCode>0%</c:formatCode>
                <c:ptCount val="5"/>
                <c:pt idx="0">
                  <c:v>0.16</c:v>
                </c:pt>
                <c:pt idx="1">
                  <c:v>0.22</c:v>
                </c:pt>
                <c:pt idx="2">
                  <c:v>0.11</c:v>
                </c:pt>
                <c:pt idx="3">
                  <c:v>0.22</c:v>
                </c:pt>
                <c:pt idx="4">
                  <c:v>0.11</c:v>
                </c:pt>
              </c:numCache>
            </c:numRef>
          </c:val>
          <c:extLst>
            <c:ext xmlns:c16="http://schemas.microsoft.com/office/drawing/2014/chart" uri="{C3380CC4-5D6E-409C-BE32-E72D297353CC}">
              <c16:uniqueId val="{0000000A-DCD3-471F-8DEB-54AC561AB8C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40830142179140011"/>
          <c:h val="0.93061343288178255"/>
        </c:manualLayout>
      </c:layout>
      <c:barChart>
        <c:barDir val="bar"/>
        <c:grouping val="clustered"/>
        <c:varyColors val="0"/>
        <c:ser>
          <c:idx val="0"/>
          <c:order val="0"/>
          <c:tx>
            <c:strRef>
              <c:f>Sheet1!$B$1</c:f>
              <c:strCache>
                <c:ptCount val="1"/>
                <c:pt idx="0">
                  <c:v>Mean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Assisted Living</c:v>
                </c:pt>
                <c:pt idx="1">
                  <c:v>Long-Term/Acute Living</c:v>
                </c:pt>
                <c:pt idx="2">
                  <c:v>Independent Living</c:v>
                </c:pt>
              </c:strCache>
            </c:strRef>
          </c:cat>
          <c:val>
            <c:numRef>
              <c:f>Sheet1!$B$2:$B$4</c:f>
              <c:numCache>
                <c:formatCode>0%</c:formatCode>
                <c:ptCount val="3"/>
                <c:pt idx="0">
                  <c:v>0.26</c:v>
                </c:pt>
                <c:pt idx="1">
                  <c:v>0.2</c:v>
                </c:pt>
                <c:pt idx="2">
                  <c:v>0.16</c:v>
                </c:pt>
              </c:numCache>
            </c:numRef>
          </c:val>
          <c:extLst>
            <c:ext xmlns:c16="http://schemas.microsoft.com/office/drawing/2014/chart" uri="{C3380CC4-5D6E-409C-BE32-E72D297353CC}">
              <c16:uniqueId val="{00000000-5B17-46B2-B589-FFB183C54CC4}"/>
            </c:ext>
          </c:extLst>
        </c:ser>
        <c:dLbls>
          <c:showLegendKey val="0"/>
          <c:showVal val="0"/>
          <c:showCatName val="0"/>
          <c:showSerName val="0"/>
          <c:showPercent val="0"/>
          <c:showBubbleSize val="0"/>
        </c:dLbls>
        <c:gapWidth val="182"/>
        <c:axId val="470202656"/>
        <c:axId val="470201568"/>
      </c:barChart>
      <c:catAx>
        <c:axId val="4702026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201568"/>
        <c:crosses val="autoZero"/>
        <c:auto val="1"/>
        <c:lblAlgn val="ctr"/>
        <c:lblOffset val="100"/>
        <c:noMultiLvlLbl val="0"/>
      </c:catAx>
      <c:valAx>
        <c:axId val="470201568"/>
        <c:scaling>
          <c:orientation val="minMax"/>
        </c:scaling>
        <c:delete val="1"/>
        <c:axPos val="t"/>
        <c:numFmt formatCode="0%" sourceLinked="1"/>
        <c:majorTickMark val="out"/>
        <c:minorTickMark val="none"/>
        <c:tickLblPos val="nextTo"/>
        <c:crossAx val="47020265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0"/>
          <c:w val="0.51200674213515496"/>
          <c:h val="0.96692147483469548"/>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7"/>
                <c:pt idx="0">
                  <c:v>Better taste</c:v>
                </c:pt>
                <c:pt idx="1">
                  <c:v>Contain no preservatives</c:v>
                </c:pt>
                <c:pt idx="2">
                  <c:v>Higher in nutrients</c:v>
                </c:pt>
                <c:pt idx="3">
                  <c:v>Higher in quality</c:v>
                </c:pt>
                <c:pt idx="4">
                  <c:v>Safer to consume</c:v>
                </c:pt>
                <c:pt idx="5">
                  <c:v>Offer greater health benefits</c:v>
                </c:pt>
                <c:pt idx="6">
                  <c:v>Allergen-free option</c:v>
                </c:pt>
                <c:pt idx="7">
                  <c:v>Needed for specific diet (vegan, vegetarian, etc.)</c:v>
                </c:pt>
                <c:pt idx="8">
                  <c:v>Fits with my patrons’ lifestyles</c:v>
                </c:pt>
                <c:pt idx="9">
                  <c:v>Produced using no antibiotics</c:v>
                </c:pt>
                <c:pt idx="10">
                  <c:v>More appetizing appearance</c:v>
                </c:pt>
                <c:pt idx="11">
                  <c:v>Lower calorie than conventional offering</c:v>
                </c:pt>
                <c:pt idx="12">
                  <c:v>Offer variety</c:v>
                </c:pt>
                <c:pt idx="13">
                  <c:v>Contain no pesticides</c:v>
                </c:pt>
                <c:pt idx="14">
                  <c:v>Are grown or produced locally</c:v>
                </c:pt>
                <c:pt idx="15">
                  <c:v>Are better for the environment</c:v>
                </c:pt>
                <c:pt idx="16">
                  <c:v>Produced using no added hormones</c:v>
                </c:pt>
              </c:strCache>
            </c:strRef>
          </c:cat>
          <c:val>
            <c:numRef>
              <c:f>Sheet1!$B$2:$B$19</c:f>
              <c:numCache>
                <c:formatCode>0%</c:formatCode>
                <c:ptCount val="18"/>
                <c:pt idx="0">
                  <c:v>0.4</c:v>
                </c:pt>
                <c:pt idx="1">
                  <c:v>0.37</c:v>
                </c:pt>
                <c:pt idx="2">
                  <c:v>0.37</c:v>
                </c:pt>
                <c:pt idx="3">
                  <c:v>0.36</c:v>
                </c:pt>
                <c:pt idx="4">
                  <c:v>0.34</c:v>
                </c:pt>
                <c:pt idx="5">
                  <c:v>0.32</c:v>
                </c:pt>
                <c:pt idx="6">
                  <c:v>0.32</c:v>
                </c:pt>
                <c:pt idx="7">
                  <c:v>0.31</c:v>
                </c:pt>
                <c:pt idx="8">
                  <c:v>0.3</c:v>
                </c:pt>
                <c:pt idx="9">
                  <c:v>0.28000000000000003</c:v>
                </c:pt>
                <c:pt idx="10">
                  <c:v>0.27</c:v>
                </c:pt>
                <c:pt idx="11">
                  <c:v>0.27</c:v>
                </c:pt>
                <c:pt idx="12">
                  <c:v>0.27</c:v>
                </c:pt>
                <c:pt idx="13">
                  <c:v>0.26</c:v>
                </c:pt>
                <c:pt idx="14">
                  <c:v>0.26</c:v>
                </c:pt>
                <c:pt idx="15">
                  <c:v>0.25</c:v>
                </c:pt>
                <c:pt idx="16">
                  <c:v>0.23</c:v>
                </c:pt>
              </c:numCache>
            </c:numRef>
          </c:val>
          <c:extLst>
            <c:ext xmlns:c16="http://schemas.microsoft.com/office/drawing/2014/chart" uri="{C3380CC4-5D6E-409C-BE32-E72D297353CC}">
              <c16:uniqueId val="{00000000-04DD-45BD-BFDF-1ECC2E7B6BEC}"/>
            </c:ext>
          </c:extLst>
        </c:ser>
        <c:dLbls>
          <c:showLegendKey val="0"/>
          <c:showVal val="0"/>
          <c:showCatName val="0"/>
          <c:showSerName val="0"/>
          <c:showPercent val="0"/>
          <c:showBubbleSize val="0"/>
        </c:dLbls>
        <c:gapWidth val="182"/>
        <c:overlap val="-33"/>
        <c:axId val="470186336"/>
        <c:axId val="470205920"/>
      </c:barChart>
      <c:catAx>
        <c:axId val="4701863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205920"/>
        <c:crosses val="autoZero"/>
        <c:auto val="1"/>
        <c:lblAlgn val="ctr"/>
        <c:lblOffset val="100"/>
        <c:noMultiLvlLbl val="0"/>
      </c:catAx>
      <c:valAx>
        <c:axId val="470205920"/>
        <c:scaling>
          <c:orientation val="minMax"/>
        </c:scaling>
        <c:delete val="1"/>
        <c:axPos val="t"/>
        <c:numFmt formatCode="0%" sourceLinked="1"/>
        <c:majorTickMark val="out"/>
        <c:minorTickMark val="none"/>
        <c:tickLblPos val="nextTo"/>
        <c:crossAx val="47018633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10267381270282"/>
          <c:y val="0"/>
          <c:w val="0.23757774973037935"/>
          <c:h val="0.83646833883183402"/>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Product is high quality</c:v>
                </c:pt>
                <c:pt idx="1">
                  <c:v>Long shelf life</c:v>
                </c:pt>
                <c:pt idx="2">
                  <c:v>Few ingredients required to prepare</c:v>
                </c:pt>
                <c:pt idx="3">
                  <c:v>Sustainability</c:v>
                </c:pt>
                <c:pt idx="4">
                  <c:v>Strong customer/resident demand</c:v>
                </c:pt>
                <c:pt idx="5">
                  <c:v>Product quality is consistent</c:v>
                </c:pt>
                <c:pt idx="6">
                  <c:v>Low absolute food cost</c:v>
                </c:pt>
                <c:pt idx="7">
                  <c:v>Product is premade/value-added</c:v>
                </c:pt>
                <c:pt idx="8">
                  <c:v>Versatility (can be used in multiple menu items)</c:v>
                </c:pt>
                <c:pt idx="9">
                  <c:v>Brand has a strong foodservice reputation</c:v>
                </c:pt>
                <c:pt idx="10">
                  <c:v>Availability through distribution</c:v>
                </c:pt>
                <c:pt idx="11">
                  <c:v>Product has strong health benefits</c:v>
                </c:pt>
                <c:pt idx="12">
                  <c:v>Profitability/margin</c:v>
                </c:pt>
                <c:pt idx="13">
                  <c:v>Brand has a program with our GPO</c:v>
                </c:pt>
                <c:pt idx="14">
                  <c:v>Product is on trend</c:v>
                </c:pt>
                <c:pt idx="15">
                  <c:v>Promotions (such as rebates or other incentives)</c:v>
                </c:pt>
                <c:pt idx="16">
                  <c:v>Product has unique ingredients</c:v>
                </c:pt>
                <c:pt idx="17">
                  <c:v>Is part of a branded solution (e.g., cart or kiosk program)</c:v>
                </c:pt>
              </c:strCache>
            </c:strRef>
          </c:cat>
          <c:val>
            <c:numRef>
              <c:f>Sheet1!$B$2:$B$19</c:f>
              <c:numCache>
                <c:formatCode>0%</c:formatCode>
                <c:ptCount val="18"/>
                <c:pt idx="0">
                  <c:v>0.35</c:v>
                </c:pt>
                <c:pt idx="1">
                  <c:v>0.32</c:v>
                </c:pt>
                <c:pt idx="2">
                  <c:v>0.31</c:v>
                </c:pt>
                <c:pt idx="3">
                  <c:v>0.3</c:v>
                </c:pt>
                <c:pt idx="4">
                  <c:v>0.28999999999999998</c:v>
                </c:pt>
                <c:pt idx="5">
                  <c:v>0.28000000000000003</c:v>
                </c:pt>
                <c:pt idx="6">
                  <c:v>0.28000000000000003</c:v>
                </c:pt>
                <c:pt idx="7">
                  <c:v>0.27</c:v>
                </c:pt>
                <c:pt idx="8">
                  <c:v>0.27</c:v>
                </c:pt>
                <c:pt idx="9">
                  <c:v>0.26</c:v>
                </c:pt>
                <c:pt idx="10">
                  <c:v>0.25</c:v>
                </c:pt>
                <c:pt idx="11">
                  <c:v>0.25</c:v>
                </c:pt>
                <c:pt idx="12">
                  <c:v>0.25</c:v>
                </c:pt>
                <c:pt idx="13">
                  <c:v>0.25</c:v>
                </c:pt>
                <c:pt idx="14">
                  <c:v>0.24</c:v>
                </c:pt>
                <c:pt idx="15">
                  <c:v>0.23</c:v>
                </c:pt>
                <c:pt idx="16">
                  <c:v>0.23</c:v>
                </c:pt>
                <c:pt idx="17">
                  <c:v>0.22</c:v>
                </c:pt>
              </c:numCache>
            </c:numRef>
          </c:val>
          <c:extLst>
            <c:ext xmlns:c16="http://schemas.microsoft.com/office/drawing/2014/chart" uri="{C3380CC4-5D6E-409C-BE32-E72D297353CC}">
              <c16:uniqueId val="{00000000-A8B7-4EBB-918E-51D5E33B0E27}"/>
            </c:ext>
          </c:extLst>
        </c:ser>
        <c:dLbls>
          <c:showLegendKey val="0"/>
          <c:showVal val="0"/>
          <c:showCatName val="0"/>
          <c:showSerName val="0"/>
          <c:showPercent val="0"/>
          <c:showBubbleSize val="0"/>
        </c:dLbls>
        <c:gapWidth val="182"/>
        <c:axId val="470191232"/>
        <c:axId val="470191776"/>
      </c:barChart>
      <c:catAx>
        <c:axId val="4701912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470191776"/>
        <c:crosses val="autoZero"/>
        <c:auto val="1"/>
        <c:lblAlgn val="ctr"/>
        <c:lblOffset val="50"/>
        <c:tickLblSkip val="1"/>
        <c:noMultiLvlLbl val="0"/>
      </c:catAx>
      <c:valAx>
        <c:axId val="470191776"/>
        <c:scaling>
          <c:orientation val="minMax"/>
        </c:scaling>
        <c:delete val="1"/>
        <c:axPos val="t"/>
        <c:numFmt formatCode="0%" sourceLinked="1"/>
        <c:majorTickMark val="out"/>
        <c:minorTickMark val="none"/>
        <c:tickLblPos val="nextTo"/>
        <c:crossAx val="470191232"/>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0"/>
          <c:w val="0.44241501400974048"/>
          <c:h val="1"/>
        </c:manualLayout>
      </c:layout>
      <c:barChart>
        <c:barDir val="bar"/>
        <c:grouping val="clustered"/>
        <c:varyColors val="0"/>
        <c:ser>
          <c:idx val="0"/>
          <c:order val="0"/>
          <c:tx>
            <c:strRef>
              <c:f>Sheet1!$B$1</c:f>
              <c:strCache>
                <c:ptCount val="1"/>
                <c:pt idx="0">
                  <c:v>Foodservice Manufacturers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Menu ideas</c:v>
                </c:pt>
                <c:pt idx="1">
                  <c:v>Nutritional information</c:v>
                </c:pt>
                <c:pt idx="2">
                  <c:v>Recipes</c:v>
                </c:pt>
                <c:pt idx="3">
                  <c:v>Trend information</c:v>
                </c:pt>
                <c:pt idx="4">
                  <c:v>Direct contact with brokers/direct reps</c:v>
                </c:pt>
                <c:pt idx="5">
                  <c:v>Rebates</c:v>
                </c:pt>
                <c:pt idx="6">
                  <c:v>On-site training</c:v>
                </c:pt>
                <c:pt idx="7">
                  <c:v>Online video training</c:v>
                </c:pt>
              </c:strCache>
            </c:strRef>
          </c:cat>
          <c:val>
            <c:numRef>
              <c:f>Sheet1!$B$2:$B$9</c:f>
              <c:numCache>
                <c:formatCode>0%</c:formatCode>
                <c:ptCount val="8"/>
                <c:pt idx="0">
                  <c:v>0.5</c:v>
                </c:pt>
                <c:pt idx="1">
                  <c:v>0.49</c:v>
                </c:pt>
                <c:pt idx="2">
                  <c:v>0.44</c:v>
                </c:pt>
                <c:pt idx="3">
                  <c:v>0.43</c:v>
                </c:pt>
                <c:pt idx="4">
                  <c:v>0.42</c:v>
                </c:pt>
                <c:pt idx="5">
                  <c:v>0.38</c:v>
                </c:pt>
                <c:pt idx="6">
                  <c:v>0.25</c:v>
                </c:pt>
                <c:pt idx="7">
                  <c:v>7.0000000000000007E-2</c:v>
                </c:pt>
              </c:numCache>
            </c:numRef>
          </c:val>
          <c:extLst>
            <c:ext xmlns:c16="http://schemas.microsoft.com/office/drawing/2014/chart" uri="{C3380CC4-5D6E-409C-BE32-E72D297353CC}">
              <c16:uniqueId val="{00000000-43BE-4166-98C1-BED93AB8E5C3}"/>
            </c:ext>
          </c:extLst>
        </c:ser>
        <c:dLbls>
          <c:showLegendKey val="0"/>
          <c:showVal val="0"/>
          <c:showCatName val="0"/>
          <c:showSerName val="0"/>
          <c:showPercent val="0"/>
          <c:showBubbleSize val="0"/>
        </c:dLbls>
        <c:gapWidth val="161"/>
        <c:overlap val="-29"/>
        <c:axId val="470203200"/>
        <c:axId val="470203744"/>
      </c:barChart>
      <c:catAx>
        <c:axId val="47020320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0203744"/>
        <c:crosses val="autoZero"/>
        <c:auto val="1"/>
        <c:lblAlgn val="ctr"/>
        <c:lblOffset val="100"/>
        <c:noMultiLvlLbl val="0"/>
      </c:catAx>
      <c:valAx>
        <c:axId val="470203744"/>
        <c:scaling>
          <c:orientation val="minMax"/>
        </c:scaling>
        <c:delete val="1"/>
        <c:axPos val="t"/>
        <c:numFmt formatCode="0%" sourceLinked="1"/>
        <c:majorTickMark val="out"/>
        <c:minorTickMark val="none"/>
        <c:tickLblPos val="nextTo"/>
        <c:crossAx val="47020320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95228176058108E-2"/>
          <c:y val="6.369426751592357E-3"/>
          <c:w val="0.91393693910913687"/>
          <c:h val="0.69911504424778759"/>
        </c:manualLayout>
      </c:layout>
      <c:barChart>
        <c:barDir val="col"/>
        <c:grouping val="clustered"/>
        <c:varyColors val="0"/>
        <c:ser>
          <c:idx val="2"/>
          <c:order val="0"/>
          <c:tx>
            <c:strRef>
              <c:f>Sheet1!$A$2</c:f>
              <c:strCache>
                <c:ptCount val="1"/>
                <c:pt idx="0">
                  <c:v>65+ age</c:v>
                </c:pt>
              </c:strCache>
            </c:strRef>
          </c:tx>
          <c:spPr>
            <a:solidFill>
              <a:schemeClr val="accent3"/>
            </a:solidFill>
            <a:ln>
              <a:noFill/>
            </a:ln>
            <a:effectLst/>
          </c:spPr>
          <c:invertIfNegative val="0"/>
          <c:dLbls>
            <c:spPr>
              <a:noFill/>
              <a:ln w="15786">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pt idx="0">
                  <c:v>1980</c:v>
                </c:pt>
                <c:pt idx="1">
                  <c:v>1990</c:v>
                </c:pt>
                <c:pt idx="2">
                  <c:v>2000</c:v>
                </c:pt>
                <c:pt idx="3">
                  <c:v>2010</c:v>
                </c:pt>
                <c:pt idx="4">
                  <c:v>2020</c:v>
                </c:pt>
                <c:pt idx="5">
                  <c:v>2030</c:v>
                </c:pt>
              </c:numCache>
            </c:numRef>
          </c:cat>
          <c:val>
            <c:numRef>
              <c:f>Sheet1!$B$2:$G$2</c:f>
              <c:numCache>
                <c:formatCode>0.0</c:formatCode>
                <c:ptCount val="6"/>
                <c:pt idx="0">
                  <c:v>25.5</c:v>
                </c:pt>
                <c:pt idx="1">
                  <c:v>31.2</c:v>
                </c:pt>
                <c:pt idx="2">
                  <c:v>35</c:v>
                </c:pt>
                <c:pt idx="3">
                  <c:v>40.200000000000003</c:v>
                </c:pt>
                <c:pt idx="4">
                  <c:v>54.8</c:v>
                </c:pt>
                <c:pt idx="5">
                  <c:v>72.099999999999994</c:v>
                </c:pt>
              </c:numCache>
            </c:numRef>
          </c:val>
          <c:extLst>
            <c:ext xmlns:c16="http://schemas.microsoft.com/office/drawing/2014/chart" uri="{C3380CC4-5D6E-409C-BE32-E72D297353CC}">
              <c16:uniqueId val="{00000000-A77F-4B61-B20D-4F1B01A1F950}"/>
            </c:ext>
          </c:extLst>
        </c:ser>
        <c:ser>
          <c:idx val="0"/>
          <c:order val="1"/>
          <c:tx>
            <c:strRef>
              <c:f>Sheet1!$A$3</c:f>
              <c:strCache>
                <c:ptCount val="1"/>
                <c:pt idx="0">
                  <c:v>85+ age</c:v>
                </c:pt>
              </c:strCache>
            </c:strRef>
          </c:tx>
          <c:spPr>
            <a:solidFill>
              <a:schemeClr val="accent1"/>
            </a:solidFill>
            <a:ln>
              <a:noFill/>
            </a:ln>
            <a:effectLst/>
          </c:spPr>
          <c:invertIfNegative val="0"/>
          <c:dLbls>
            <c:spPr>
              <a:noFill/>
              <a:ln w="15786">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pt idx="0">
                  <c:v>1980</c:v>
                </c:pt>
                <c:pt idx="1">
                  <c:v>1990</c:v>
                </c:pt>
                <c:pt idx="2">
                  <c:v>2000</c:v>
                </c:pt>
                <c:pt idx="3">
                  <c:v>2010</c:v>
                </c:pt>
                <c:pt idx="4">
                  <c:v>2020</c:v>
                </c:pt>
                <c:pt idx="5">
                  <c:v>2030</c:v>
                </c:pt>
              </c:numCache>
            </c:numRef>
          </c:cat>
          <c:val>
            <c:numRef>
              <c:f>Sheet1!$B$3:$G$3</c:f>
              <c:numCache>
                <c:formatCode>0.0</c:formatCode>
                <c:ptCount val="6"/>
                <c:pt idx="0">
                  <c:v>2.2000000000000002</c:v>
                </c:pt>
                <c:pt idx="1">
                  <c:v>3</c:v>
                </c:pt>
                <c:pt idx="2">
                  <c:v>4.2</c:v>
                </c:pt>
                <c:pt idx="3">
                  <c:v>5.8</c:v>
                </c:pt>
                <c:pt idx="4">
                  <c:v>6.6</c:v>
                </c:pt>
                <c:pt idx="5">
                  <c:v>8.6999999999999993</c:v>
                </c:pt>
              </c:numCache>
            </c:numRef>
          </c:val>
          <c:extLst>
            <c:ext xmlns:c16="http://schemas.microsoft.com/office/drawing/2014/chart" uri="{C3380CC4-5D6E-409C-BE32-E72D297353CC}">
              <c16:uniqueId val="{00000001-A77F-4B61-B20D-4F1B01A1F950}"/>
            </c:ext>
          </c:extLst>
        </c:ser>
        <c:dLbls>
          <c:showLegendKey val="0"/>
          <c:showVal val="0"/>
          <c:showCatName val="0"/>
          <c:showSerName val="0"/>
          <c:showPercent val="0"/>
          <c:showBubbleSize val="0"/>
        </c:dLbls>
        <c:gapWidth val="100"/>
        <c:axId val="253769232"/>
        <c:axId val="253777392"/>
      </c:barChart>
      <c:catAx>
        <c:axId val="253769232"/>
        <c:scaling>
          <c:orientation val="minMax"/>
        </c:scaling>
        <c:delete val="0"/>
        <c:axPos val="b"/>
        <c:numFmt formatCode="General" sourceLinked="1"/>
        <c:majorTickMark val="out"/>
        <c:minorTickMark val="none"/>
        <c:tickLblPos val="nextTo"/>
        <c:spPr>
          <a:noFill/>
          <a:ln w="1973" cap="flat" cmpd="sng" algn="ctr">
            <a:solidFill>
              <a:schemeClr val="bg1">
                <a:lumMod val="75000"/>
              </a:schemeClr>
            </a:solidFill>
            <a:prstDash val="solid"/>
            <a:round/>
          </a:ln>
          <a:effectLst/>
        </c:spPr>
        <c:txPr>
          <a:bodyPr rot="0" spcFirstLastPara="1" vertOverflow="ellipsis" wrap="square" anchor="ctr" anchorCtr="1"/>
          <a:lstStyle/>
          <a:p>
            <a:pPr>
              <a:defRPr sz="1000" b="0" i="0" u="none" strike="noStrike" kern="1200" baseline="0">
                <a:solidFill>
                  <a:schemeClr val="tx1"/>
                </a:solidFill>
                <a:latin typeface="Arial"/>
                <a:ea typeface="Arial"/>
                <a:cs typeface="Arial"/>
              </a:defRPr>
            </a:pPr>
            <a:endParaRPr lang="en-US"/>
          </a:p>
        </c:txPr>
        <c:crossAx val="253777392"/>
        <c:crosses val="autoZero"/>
        <c:auto val="1"/>
        <c:lblAlgn val="ctr"/>
        <c:lblOffset val="100"/>
        <c:tickLblSkip val="1"/>
        <c:tickMarkSkip val="1"/>
        <c:noMultiLvlLbl val="0"/>
      </c:catAx>
      <c:valAx>
        <c:axId val="253777392"/>
        <c:scaling>
          <c:orientation val="minMax"/>
        </c:scaling>
        <c:delete val="1"/>
        <c:axPos val="l"/>
        <c:numFmt formatCode="0.0" sourceLinked="1"/>
        <c:majorTickMark val="out"/>
        <c:minorTickMark val="none"/>
        <c:tickLblPos val="nextTo"/>
        <c:crossAx val="253769232"/>
        <c:crosses val="autoZero"/>
        <c:crossBetween val="between"/>
      </c:valAx>
      <c:spPr>
        <a:noFill/>
        <a:ln w="15786">
          <a:noFill/>
        </a:ln>
        <a:effectLst/>
      </c:spPr>
    </c:plotArea>
    <c:legend>
      <c:legendPos val="b"/>
      <c:layout>
        <c:manualLayout>
          <c:xMode val="edge"/>
          <c:yMode val="edge"/>
          <c:x val="0.33394833948339481"/>
          <c:y val="0.87610619469026552"/>
          <c:w val="0.33210332103321033"/>
          <c:h val="0.11504424778761062"/>
        </c:manualLayout>
      </c:layout>
      <c:overlay val="0"/>
      <c:spPr>
        <a:noFill/>
        <a:ln w="15786">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Arial"/>
              <a:cs typeface="Arial"/>
            </a:defRPr>
          </a:pPr>
          <a:endParaRPr lang="en-US"/>
        </a:p>
      </c:txPr>
    </c:legend>
    <c:plotVisOnly val="1"/>
    <c:dispBlanksAs val="gap"/>
    <c:showDLblsOverMax val="0"/>
  </c:chart>
  <c:spPr>
    <a:noFill/>
    <a:ln w="9525" cap="flat" cmpd="sng" algn="ctr">
      <a:noFill/>
      <a:prstDash val="solid"/>
    </a:ln>
    <a:effectLst/>
  </c:spPr>
  <c:txPr>
    <a:bodyPr/>
    <a:lstStyle/>
    <a:p>
      <a:pPr>
        <a:defRPr sz="622" b="0" i="0" u="none" strike="noStrike" baseline="0">
          <a:solidFill>
            <a:schemeClr val="tx1"/>
          </a:solidFill>
          <a:latin typeface="Arial"/>
          <a:ea typeface="Arial"/>
          <a:cs typeface="Aria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41765665699872"/>
          <c:y val="4.8564960244213216E-2"/>
          <c:w val="0.40352018360571212"/>
          <c:h val="0.93061343288178255"/>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Price</c:v>
                </c:pt>
                <c:pt idx="1">
                  <c:v>Timely and accurate order delivery</c:v>
                </c:pt>
                <c:pt idx="2">
                  <c:v>Dietetics expertise</c:v>
                </c:pt>
                <c:pt idx="3">
                  <c:v>Quality of products offered</c:v>
                </c:pt>
                <c:pt idx="4">
                  <c:v>Responsiveness to my problems</c:v>
                </c:pt>
                <c:pt idx="5">
                  <c:v>Strength of their brand program</c:v>
                </c:pt>
                <c:pt idx="6">
                  <c:v>Availability of local offerings</c:v>
                </c:pt>
                <c:pt idx="7">
                  <c:v>Recipe/preparation ideas</c:v>
                </c:pt>
                <c:pt idx="8">
                  <c:v>Integrity/reputation</c:v>
                </c:pt>
                <c:pt idx="9">
                  <c:v>Offers brands my residents recognize and trust</c:v>
                </c:pt>
                <c:pt idx="10">
                  <c:v>Corporate social responsibility</c:v>
                </c:pt>
                <c:pt idx="11">
                  <c:v>Products without artificial flavors or colors</c:v>
                </c:pt>
                <c:pt idx="12">
                  <c:v>Breadth of line, offers other food &amp; beverage products</c:v>
                </c:pt>
                <c:pt idx="13">
                  <c:v>Depth of line, offers strong portfolio of certain categories/items</c:v>
                </c:pt>
                <c:pt idx="14">
                  <c:v>Segment expertise</c:v>
                </c:pt>
                <c:pt idx="15">
                  <c:v>Strong relationship with manufacturer personnel</c:v>
                </c:pt>
                <c:pt idx="16">
                  <c:v>Strong merchandising programs</c:v>
                </c:pt>
              </c:strCache>
            </c:strRef>
          </c:cat>
          <c:val>
            <c:numRef>
              <c:f>Sheet1!$B$2:$B$18</c:f>
              <c:numCache>
                <c:formatCode>0%</c:formatCode>
                <c:ptCount val="17"/>
                <c:pt idx="0">
                  <c:v>0.48</c:v>
                </c:pt>
                <c:pt idx="1">
                  <c:v>0.37</c:v>
                </c:pt>
                <c:pt idx="2">
                  <c:v>0.35</c:v>
                </c:pt>
                <c:pt idx="3">
                  <c:v>0.35</c:v>
                </c:pt>
                <c:pt idx="4">
                  <c:v>0.31</c:v>
                </c:pt>
                <c:pt idx="5">
                  <c:v>0.3</c:v>
                </c:pt>
                <c:pt idx="6">
                  <c:v>0.3</c:v>
                </c:pt>
                <c:pt idx="7">
                  <c:v>0.3</c:v>
                </c:pt>
                <c:pt idx="8">
                  <c:v>0.26</c:v>
                </c:pt>
                <c:pt idx="9">
                  <c:v>0.26</c:v>
                </c:pt>
                <c:pt idx="10">
                  <c:v>0.26</c:v>
                </c:pt>
                <c:pt idx="11">
                  <c:v>0.26</c:v>
                </c:pt>
                <c:pt idx="12">
                  <c:v>0.25</c:v>
                </c:pt>
                <c:pt idx="13">
                  <c:v>0.25</c:v>
                </c:pt>
                <c:pt idx="14">
                  <c:v>0.24</c:v>
                </c:pt>
                <c:pt idx="15">
                  <c:v>0.24</c:v>
                </c:pt>
                <c:pt idx="16">
                  <c:v>0.23</c:v>
                </c:pt>
              </c:numCache>
            </c:numRef>
          </c:val>
          <c:extLst>
            <c:ext xmlns:c16="http://schemas.microsoft.com/office/drawing/2014/chart" uri="{C3380CC4-5D6E-409C-BE32-E72D297353CC}">
              <c16:uniqueId val="{00000000-08DD-4BF4-870F-618DA14C9846}"/>
            </c:ext>
          </c:extLst>
        </c:ser>
        <c:dLbls>
          <c:showLegendKey val="0"/>
          <c:showVal val="0"/>
          <c:showCatName val="0"/>
          <c:showSerName val="0"/>
          <c:showPercent val="0"/>
          <c:showBubbleSize val="0"/>
        </c:dLbls>
        <c:gapWidth val="182"/>
        <c:axId val="470190144"/>
        <c:axId val="470194496"/>
      </c:barChart>
      <c:catAx>
        <c:axId val="4701901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70194496"/>
        <c:crosses val="autoZero"/>
        <c:auto val="1"/>
        <c:lblAlgn val="ctr"/>
        <c:lblOffset val="100"/>
        <c:noMultiLvlLbl val="0"/>
      </c:catAx>
      <c:valAx>
        <c:axId val="470194496"/>
        <c:scaling>
          <c:orientation val="minMax"/>
        </c:scaling>
        <c:delete val="1"/>
        <c:axPos val="t"/>
        <c:numFmt formatCode="0%" sourceLinked="1"/>
        <c:majorTickMark val="out"/>
        <c:minorTickMark val="none"/>
        <c:tickLblPos val="nextTo"/>
        <c:crossAx val="470190144"/>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95314612894702"/>
          <c:y val="7.1011214441836197E-3"/>
          <c:w val="0.3991744307195913"/>
          <c:h val="0.93061343288178255"/>
        </c:manualLayout>
      </c:layout>
      <c:barChart>
        <c:barDir val="bar"/>
        <c:grouping val="clustered"/>
        <c:varyColors val="0"/>
        <c:ser>
          <c:idx val="0"/>
          <c:order val="0"/>
          <c:tx>
            <c:strRef>
              <c:f>Sheet1!$B$1</c:f>
              <c:strCache>
                <c:ptCount val="1"/>
                <c:pt idx="0">
                  <c:v>Top 2 Box</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C2B3-4394-8FF4-3564075417B0}"/>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Frozen vegetable blends (e.g., carrots, broccoli, cauliflower)</c:v>
                </c:pt>
                <c:pt idx="1">
                  <c:v>Frozen grain blends (e.g., rice, quinoa, corn, broccoli)</c:v>
                </c:pt>
                <c:pt idx="2">
                  <c:v>Pasta</c:v>
                </c:pt>
                <c:pt idx="3">
                  <c:v>Frozen roasted vegetables (potaoes, corn, peppers, onions)</c:v>
                </c:pt>
                <c:pt idx="4">
                  <c:v>Cereal</c:v>
                </c:pt>
                <c:pt idx="5">
                  <c:v>Frozen avocado products (e.g., slices, dices, pulp, guacamole, etc.)</c:v>
                </c:pt>
                <c:pt idx="6">
                  <c:v>Refrigerated yogurt</c:v>
                </c:pt>
                <c:pt idx="7">
                  <c:v>Cakes/pies</c:v>
                </c:pt>
                <c:pt idx="8">
                  <c:v>Cookies</c:v>
                </c:pt>
                <c:pt idx="9">
                  <c:v>Biscuits</c:v>
                </c:pt>
                <c:pt idx="10">
                  <c:v>Pizza crusts/dough</c:v>
                </c:pt>
              </c:strCache>
            </c:strRef>
          </c:cat>
          <c:val>
            <c:numRef>
              <c:f>Sheet1!$B$2:$B$12</c:f>
              <c:numCache>
                <c:formatCode>0%</c:formatCode>
                <c:ptCount val="11"/>
                <c:pt idx="0">
                  <c:v>0.87</c:v>
                </c:pt>
                <c:pt idx="1">
                  <c:v>0.85</c:v>
                </c:pt>
                <c:pt idx="2">
                  <c:v>0.84</c:v>
                </c:pt>
                <c:pt idx="3">
                  <c:v>0.83</c:v>
                </c:pt>
                <c:pt idx="4">
                  <c:v>0.81</c:v>
                </c:pt>
                <c:pt idx="5">
                  <c:v>0.81</c:v>
                </c:pt>
                <c:pt idx="6">
                  <c:v>0.8</c:v>
                </c:pt>
                <c:pt idx="7">
                  <c:v>0.79</c:v>
                </c:pt>
                <c:pt idx="8">
                  <c:v>0.78</c:v>
                </c:pt>
                <c:pt idx="9">
                  <c:v>0.73</c:v>
                </c:pt>
                <c:pt idx="10">
                  <c:v>0.7</c:v>
                </c:pt>
              </c:numCache>
            </c:numRef>
          </c:val>
          <c:extLst>
            <c:ext xmlns:c16="http://schemas.microsoft.com/office/drawing/2014/chart" uri="{C3380CC4-5D6E-409C-BE32-E72D297353CC}">
              <c16:uniqueId val="{00000002-C2B3-4394-8FF4-3564075417B0}"/>
            </c:ext>
          </c:extLst>
        </c:ser>
        <c:dLbls>
          <c:showLegendKey val="0"/>
          <c:showVal val="0"/>
          <c:showCatName val="0"/>
          <c:showSerName val="0"/>
          <c:showPercent val="0"/>
          <c:showBubbleSize val="0"/>
        </c:dLbls>
        <c:gapWidth val="182"/>
        <c:axId val="470208640"/>
        <c:axId val="470205376"/>
      </c:barChart>
      <c:catAx>
        <c:axId val="4702086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70205376"/>
        <c:crosses val="autoZero"/>
        <c:auto val="1"/>
        <c:lblAlgn val="ctr"/>
        <c:lblOffset val="100"/>
        <c:noMultiLvlLbl val="0"/>
      </c:catAx>
      <c:valAx>
        <c:axId val="470205376"/>
        <c:scaling>
          <c:orientation val="minMax"/>
        </c:scaling>
        <c:delete val="1"/>
        <c:axPos val="t"/>
        <c:numFmt formatCode="0%" sourceLinked="1"/>
        <c:majorTickMark val="out"/>
        <c:minorTickMark val="none"/>
        <c:tickLblPos val="nextTo"/>
        <c:crossAx val="470208640"/>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50011225820169"/>
          <c:y val="1.0614488280044736E-2"/>
          <c:w val="0.20215086588359149"/>
          <c:h val="0.93061343288178255"/>
        </c:manualLayout>
      </c:layout>
      <c:barChart>
        <c:barDir val="bar"/>
        <c:grouping val="clustered"/>
        <c:varyColors val="0"/>
        <c:ser>
          <c:idx val="0"/>
          <c:order val="0"/>
          <c:tx>
            <c:strRef>
              <c:f>Sheet1!$B$1</c:f>
              <c:strCache>
                <c:ptCount val="1"/>
                <c:pt idx="0">
                  <c:v>Top 2 Box</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FA6B-471D-9E5C-4B7281CC648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Refrigerated potatoes</c:v>
                </c:pt>
                <c:pt idx="1">
                  <c:v>Donuts/pastries</c:v>
                </c:pt>
                <c:pt idx="2">
                  <c:v>Frozen potato products</c:v>
                </c:pt>
                <c:pt idx="3">
                  <c:v>Frozen break/roll dough</c:v>
                </c:pt>
                <c:pt idx="4">
                  <c:v>Pasteurized shell egg</c:v>
                </c:pt>
                <c:pt idx="5">
                  <c:v>Dehydrated Potatoes</c:v>
                </c:pt>
                <c:pt idx="6">
                  <c:v>Frozen cakes/pies</c:v>
                </c:pt>
                <c:pt idx="7">
                  <c:v>Plant-based protein alternatives</c:v>
                </c:pt>
                <c:pt idx="8">
                  <c:v>Liquid eggs</c:v>
                </c:pt>
                <c:pt idx="9">
                  <c:v>Plant-based dairy alternatives</c:v>
                </c:pt>
              </c:strCache>
            </c:strRef>
          </c:cat>
          <c:val>
            <c:numRef>
              <c:f>Sheet1!$B$2:$B$11</c:f>
              <c:numCache>
                <c:formatCode>0%</c:formatCode>
                <c:ptCount val="10"/>
                <c:pt idx="0">
                  <c:v>0.7</c:v>
                </c:pt>
                <c:pt idx="1">
                  <c:v>0.69</c:v>
                </c:pt>
                <c:pt idx="2">
                  <c:v>0.68</c:v>
                </c:pt>
                <c:pt idx="3">
                  <c:v>0.67</c:v>
                </c:pt>
                <c:pt idx="4">
                  <c:v>0.66</c:v>
                </c:pt>
                <c:pt idx="5">
                  <c:v>0.62</c:v>
                </c:pt>
                <c:pt idx="6">
                  <c:v>0.62</c:v>
                </c:pt>
                <c:pt idx="7">
                  <c:v>0.61</c:v>
                </c:pt>
                <c:pt idx="8">
                  <c:v>0.61</c:v>
                </c:pt>
                <c:pt idx="9">
                  <c:v>0.57999999999999996</c:v>
                </c:pt>
              </c:numCache>
            </c:numRef>
          </c:val>
          <c:extLst>
            <c:ext xmlns:c16="http://schemas.microsoft.com/office/drawing/2014/chart" uri="{C3380CC4-5D6E-409C-BE32-E72D297353CC}">
              <c16:uniqueId val="{00000002-FA6B-471D-9E5C-4B7281CC648E}"/>
            </c:ext>
          </c:extLst>
        </c:ser>
        <c:dLbls>
          <c:showLegendKey val="0"/>
          <c:showVal val="0"/>
          <c:showCatName val="0"/>
          <c:showSerName val="0"/>
          <c:showPercent val="0"/>
          <c:showBubbleSize val="0"/>
        </c:dLbls>
        <c:gapWidth val="182"/>
        <c:axId val="470192320"/>
        <c:axId val="470185792"/>
      </c:barChart>
      <c:catAx>
        <c:axId val="4701923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70185792"/>
        <c:crosses val="autoZero"/>
        <c:auto val="1"/>
        <c:lblAlgn val="ctr"/>
        <c:lblOffset val="100"/>
        <c:noMultiLvlLbl val="0"/>
      </c:catAx>
      <c:valAx>
        <c:axId val="470185792"/>
        <c:scaling>
          <c:orientation val="minMax"/>
        </c:scaling>
        <c:delete val="1"/>
        <c:axPos val="t"/>
        <c:numFmt formatCode="0%" sourceLinked="1"/>
        <c:majorTickMark val="out"/>
        <c:minorTickMark val="none"/>
        <c:tickLblPos val="nextTo"/>
        <c:crossAx val="470192320"/>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8552737469077"/>
          <c:y val="4.6502060541297192E-2"/>
          <c:w val="0.44611447262530923"/>
          <c:h val="0.93061343288178255"/>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Rising expectations for food quality</c:v>
                </c:pt>
                <c:pt idx="1">
                  <c:v>Training new employees on preparation techniques</c:v>
                </c:pt>
                <c:pt idx="2">
                  <c:v>Consumer trends</c:v>
                </c:pt>
                <c:pt idx="3">
                  <c:v>Rising food costs</c:v>
                </c:pt>
                <c:pt idx="4">
                  <c:v>Labor recruitment</c:v>
                </c:pt>
                <c:pt idx="5">
                  <c:v>Local sourcing</c:v>
                </c:pt>
                <c:pt idx="6">
                  <c:v>Labor retention</c:v>
                </c:pt>
                <c:pt idx="7">
                  <c:v>Energy costs</c:v>
                </c:pt>
                <c:pt idx="8">
                  <c:v>Serving foods within a faster timeframe</c:v>
                </c:pt>
                <c:pt idx="9">
                  <c:v>Training new employees on use of equipment</c:v>
                </c:pt>
                <c:pt idx="10">
                  <c:v>Needing too many specialized pieces of equipment for specific applications</c:v>
                </c:pt>
                <c:pt idx="11">
                  <c:v>Producing the same consistent product time and time again</c:v>
                </c:pt>
                <c:pt idx="12">
                  <c:v>Labor costs</c:v>
                </c:pt>
                <c:pt idx="13">
                  <c:v>Finding products that perform well under required hold times</c:v>
                </c:pt>
              </c:strCache>
            </c:strRef>
          </c:cat>
          <c:val>
            <c:numRef>
              <c:f>Sheet1!$B$2:$B$15</c:f>
              <c:numCache>
                <c:formatCode>0%</c:formatCode>
                <c:ptCount val="14"/>
                <c:pt idx="0">
                  <c:v>0.11</c:v>
                </c:pt>
                <c:pt idx="1">
                  <c:v>0.24</c:v>
                </c:pt>
                <c:pt idx="2">
                  <c:v>0.25</c:v>
                </c:pt>
                <c:pt idx="3">
                  <c:v>0.31</c:v>
                </c:pt>
                <c:pt idx="4">
                  <c:v>0.32</c:v>
                </c:pt>
                <c:pt idx="5">
                  <c:v>0.33</c:v>
                </c:pt>
                <c:pt idx="6">
                  <c:v>0.35</c:v>
                </c:pt>
                <c:pt idx="7">
                  <c:v>0.39</c:v>
                </c:pt>
                <c:pt idx="8">
                  <c:v>0.39</c:v>
                </c:pt>
                <c:pt idx="9">
                  <c:v>0.4</c:v>
                </c:pt>
                <c:pt idx="10">
                  <c:v>0.41</c:v>
                </c:pt>
                <c:pt idx="11">
                  <c:v>0.43</c:v>
                </c:pt>
                <c:pt idx="12">
                  <c:v>0.44</c:v>
                </c:pt>
                <c:pt idx="13">
                  <c:v>0.44</c:v>
                </c:pt>
              </c:numCache>
            </c:numRef>
          </c:val>
          <c:extLst>
            <c:ext xmlns:c16="http://schemas.microsoft.com/office/drawing/2014/chart" uri="{C3380CC4-5D6E-409C-BE32-E72D297353CC}">
              <c16:uniqueId val="{00000000-484B-436A-8A2A-7DC5A083927C}"/>
            </c:ext>
          </c:extLst>
        </c:ser>
        <c:dLbls>
          <c:showLegendKey val="0"/>
          <c:showVal val="0"/>
          <c:showCatName val="0"/>
          <c:showSerName val="0"/>
          <c:showPercent val="0"/>
          <c:showBubbleSize val="0"/>
        </c:dLbls>
        <c:gapWidth val="182"/>
        <c:axId val="470197760"/>
        <c:axId val="470214624"/>
      </c:barChart>
      <c:catAx>
        <c:axId val="470197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0214624"/>
        <c:crosses val="autoZero"/>
        <c:auto val="1"/>
        <c:lblAlgn val="ctr"/>
        <c:lblOffset val="100"/>
        <c:noMultiLvlLbl val="0"/>
      </c:catAx>
      <c:valAx>
        <c:axId val="470214624"/>
        <c:scaling>
          <c:orientation val="minMax"/>
        </c:scaling>
        <c:delete val="1"/>
        <c:axPos val="b"/>
        <c:numFmt formatCode="0%" sourceLinked="1"/>
        <c:majorTickMark val="out"/>
        <c:minorTickMark val="none"/>
        <c:tickLblPos val="nextTo"/>
        <c:crossAx val="470197760"/>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34343254591149"/>
          <c:y val="2.1857164082106247E-2"/>
          <c:w val="0.21993026187890011"/>
          <c:h val="0.93061343288178255"/>
        </c:manualLayout>
      </c:layout>
      <c:barChart>
        <c:barDir val="bar"/>
        <c:grouping val="clustered"/>
        <c:varyColors val="0"/>
        <c:ser>
          <c:idx val="0"/>
          <c:order val="0"/>
          <c:tx>
            <c:strRef>
              <c:f>Sheet1!$B$1</c:f>
              <c:strCache>
                <c:ptCount val="1"/>
                <c:pt idx="0">
                  <c:v>Column2</c:v>
                </c:pt>
              </c:strCache>
            </c:strRef>
          </c:tx>
          <c:spPr>
            <a:solidFill>
              <a:schemeClr val="accent3"/>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1-B74D-42AE-8E8D-C1B3CB60FDD9}"/>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Any Disability</c:v>
                </c:pt>
                <c:pt idx="1">
                  <c:v>Ambulatory Difficulty</c:v>
                </c:pt>
                <c:pt idx="2">
                  <c:v>Independent Living Difficulty</c:v>
                </c:pt>
                <c:pt idx="3">
                  <c:v>Hearing Difficulty</c:v>
                </c:pt>
                <c:pt idx="4">
                  <c:v>Cognitive Difficulty</c:v>
                </c:pt>
                <c:pt idx="5">
                  <c:v>Self-care Difficulty</c:v>
                </c:pt>
                <c:pt idx="6">
                  <c:v>Vision Difficulty</c:v>
                </c:pt>
              </c:strCache>
            </c:strRef>
          </c:cat>
          <c:val>
            <c:numRef>
              <c:f>Sheet1!$B$2:$B$8</c:f>
              <c:numCache>
                <c:formatCode>0%</c:formatCode>
                <c:ptCount val="7"/>
                <c:pt idx="0">
                  <c:v>0.36</c:v>
                </c:pt>
                <c:pt idx="1">
                  <c:v>0.23</c:v>
                </c:pt>
                <c:pt idx="2">
                  <c:v>0.15</c:v>
                </c:pt>
                <c:pt idx="3">
                  <c:v>0.15</c:v>
                </c:pt>
                <c:pt idx="4">
                  <c:v>0.09</c:v>
                </c:pt>
                <c:pt idx="5">
                  <c:v>0.08</c:v>
                </c:pt>
                <c:pt idx="6">
                  <c:v>7.0000000000000007E-2</c:v>
                </c:pt>
              </c:numCache>
            </c:numRef>
          </c:val>
          <c:extLst>
            <c:ext xmlns:c16="http://schemas.microsoft.com/office/drawing/2014/chart" uri="{C3380CC4-5D6E-409C-BE32-E72D297353CC}">
              <c16:uniqueId val="{00000002-9968-42EE-B0F5-FBB3346F0E25}"/>
            </c:ext>
          </c:extLst>
        </c:ser>
        <c:dLbls>
          <c:showLegendKey val="0"/>
          <c:showVal val="0"/>
          <c:showCatName val="0"/>
          <c:showSerName val="0"/>
          <c:showPercent val="0"/>
          <c:showBubbleSize val="0"/>
        </c:dLbls>
        <c:gapWidth val="182"/>
        <c:axId val="253769776"/>
        <c:axId val="253770320"/>
      </c:barChart>
      <c:catAx>
        <c:axId val="253769776"/>
        <c:scaling>
          <c:orientation val="maxMin"/>
        </c:scaling>
        <c:delete val="0"/>
        <c:axPos val="l"/>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3770320"/>
        <c:crosses val="autoZero"/>
        <c:auto val="1"/>
        <c:lblAlgn val="ctr"/>
        <c:lblOffset val="100"/>
        <c:noMultiLvlLbl val="0"/>
      </c:catAx>
      <c:valAx>
        <c:axId val="253770320"/>
        <c:scaling>
          <c:orientation val="minMax"/>
        </c:scaling>
        <c:delete val="1"/>
        <c:axPos val="t"/>
        <c:numFmt formatCode="0%" sourceLinked="1"/>
        <c:majorTickMark val="out"/>
        <c:minorTickMark val="none"/>
        <c:tickLblPos val="nextTo"/>
        <c:crossAx val="25376977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58548009367682"/>
          <c:y val="0.27635327635327633"/>
          <c:w val="0.49882903981264637"/>
          <c:h val="0.60683760683760679"/>
        </c:manualLayout>
      </c:layout>
      <c:pieChart>
        <c:varyColors val="1"/>
        <c:ser>
          <c:idx val="0"/>
          <c:order val="0"/>
          <c:tx>
            <c:strRef>
              <c:f>Sheet1!$A$2</c:f>
              <c:strCache>
                <c:ptCount val="1"/>
                <c:pt idx="0">
                  <c:v> </c:v>
                </c:pt>
              </c:strCache>
            </c:strRef>
          </c:tx>
          <c:spPr>
            <a:solidFill>
              <a:schemeClr val="accent2"/>
            </a:solidFill>
            <a:ln w="7950">
              <a:noFill/>
              <a:prstDash val="solid"/>
            </a:ln>
          </c:spPr>
          <c:dPt>
            <c:idx val="0"/>
            <c:bubble3D val="0"/>
            <c:spPr>
              <a:solidFill>
                <a:schemeClr val="accent1"/>
              </a:solidFill>
              <a:ln w="7950">
                <a:noFill/>
                <a:prstDash val="solid"/>
              </a:ln>
            </c:spPr>
            <c:extLst>
              <c:ext xmlns:c16="http://schemas.microsoft.com/office/drawing/2014/chart" uri="{C3380CC4-5D6E-409C-BE32-E72D297353CC}">
                <c16:uniqueId val="{00000001-8DDB-42CF-816A-C486D0FC216C}"/>
              </c:ext>
            </c:extLst>
          </c:dPt>
          <c:dPt>
            <c:idx val="1"/>
            <c:bubble3D val="0"/>
            <c:spPr>
              <a:solidFill>
                <a:schemeClr val="accent6"/>
              </a:solidFill>
              <a:ln w="7950">
                <a:noFill/>
                <a:prstDash val="solid"/>
              </a:ln>
            </c:spPr>
            <c:extLst>
              <c:ext xmlns:c16="http://schemas.microsoft.com/office/drawing/2014/chart" uri="{C3380CC4-5D6E-409C-BE32-E72D297353CC}">
                <c16:uniqueId val="{00000002-8DDB-42CF-816A-C486D0FC216C}"/>
              </c:ext>
            </c:extLst>
          </c:dPt>
          <c:dPt>
            <c:idx val="2"/>
            <c:bubble3D val="0"/>
            <c:extLst>
              <c:ext xmlns:c16="http://schemas.microsoft.com/office/drawing/2014/chart" uri="{C3380CC4-5D6E-409C-BE32-E72D297353CC}">
                <c16:uniqueId val="{00000004-8DDB-42CF-816A-C486D0FC216C}"/>
              </c:ext>
            </c:extLst>
          </c:dPt>
          <c:dLbls>
            <c:dLbl>
              <c:idx val="0"/>
              <c:layout>
                <c:manualLayout>
                  <c:x val="0.1119855714510275"/>
                  <c:y val="-9.1300096760860261E-2"/>
                </c:manualLayout>
              </c:layout>
              <c:numFmt formatCode="0%" sourceLinked="0"/>
              <c:spPr>
                <a:noFill/>
                <a:ln w="15901">
                  <a:noFill/>
                </a:ln>
              </c:spPr>
              <c:txPr>
                <a:bodyPr/>
                <a:lstStyle/>
                <a:p>
                  <a:pPr>
                    <a:defRPr sz="1000" b="0" i="0" u="none" strike="noStrike" baseline="0">
                      <a:solidFill>
                        <a:schemeClr val="tx1"/>
                      </a:solidFill>
                      <a:latin typeface="+mn-lt"/>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DB-42CF-816A-C486D0FC216C}"/>
                </c:ext>
              </c:extLst>
            </c:dLbl>
            <c:dLbl>
              <c:idx val="1"/>
              <c:layout>
                <c:manualLayout>
                  <c:x val="-1.8925991896246996E-2"/>
                  <c:y val="-0.12403379813410886"/>
                </c:manualLayout>
              </c:layout>
              <c:numFmt formatCode="0%" sourceLinked="0"/>
              <c:spPr>
                <a:noFill/>
                <a:ln w="15901">
                  <a:noFill/>
                </a:ln>
              </c:spPr>
              <c:txPr>
                <a:bodyPr/>
                <a:lstStyle/>
                <a:p>
                  <a:pPr>
                    <a:defRPr sz="1000" b="0" i="0" u="none" strike="noStrike" baseline="0">
                      <a:solidFill>
                        <a:schemeClr val="tx1"/>
                      </a:solidFill>
                      <a:latin typeface="+mn-lt"/>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DDB-42CF-816A-C486D0FC216C}"/>
                </c:ext>
              </c:extLst>
            </c:dLbl>
            <c:dLbl>
              <c:idx val="2"/>
              <c:layout>
                <c:manualLayout>
                  <c:x val="-1.9543972340466197E-2"/>
                  <c:y val="-4.3129317119770222E-2"/>
                </c:manualLayout>
              </c:layout>
              <c:numFmt formatCode="0%" sourceLinked="0"/>
              <c:spPr>
                <a:noFill/>
                <a:ln w="15901">
                  <a:noFill/>
                </a:ln>
              </c:spPr>
              <c:txPr>
                <a:bodyPr/>
                <a:lstStyle/>
                <a:p>
                  <a:pPr>
                    <a:defRPr sz="1000" b="0" i="0" u="none" strike="noStrike" baseline="0">
                      <a:solidFill>
                        <a:schemeClr val="tx1"/>
                      </a:solidFill>
                      <a:latin typeface="+mn-lt"/>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814629590278568"/>
                      <c:h val="0.16777455017256299"/>
                    </c:manualLayout>
                  </c15:layout>
                </c:ext>
                <c:ext xmlns:c16="http://schemas.microsoft.com/office/drawing/2014/chart" uri="{C3380CC4-5D6E-409C-BE32-E72D297353CC}">
                  <c16:uniqueId val="{00000004-8DDB-42CF-816A-C486D0FC216C}"/>
                </c:ext>
              </c:extLst>
            </c:dLbl>
            <c:numFmt formatCode="0%" sourceLinked="0"/>
            <c:spPr>
              <a:noFill/>
              <a:ln w="15901">
                <a:noFill/>
              </a:ln>
            </c:spPr>
            <c:txPr>
              <a:bodyPr wrap="square" lIns="38100" tIns="19050" rIns="38100" bIns="19050" anchor="ctr">
                <a:spAutoFit/>
              </a:bodyPr>
              <a:lstStyle/>
              <a:p>
                <a:pPr>
                  <a:defRPr sz="1000" b="0" i="0" u="none" strike="noStrike" baseline="0">
                    <a:solidFill>
                      <a:schemeClr val="tx1"/>
                    </a:solidFill>
                    <a:latin typeface="+mn-lt"/>
                    <a:ea typeface="Arial"/>
                    <a:cs typeface="Arial"/>
                  </a:defRPr>
                </a:pPr>
                <a:endParaRPr lang="en-US"/>
              </a:p>
            </c:txPr>
            <c:showLegendKey val="0"/>
            <c:showVal val="0"/>
            <c:showCatName val="1"/>
            <c:showSerName val="0"/>
            <c:showPercent val="1"/>
            <c:showBubbleSize val="0"/>
            <c:showLeaderLines val="1"/>
            <c:leaderLines>
              <c:spPr>
                <a:ln>
                  <a:solidFill>
                    <a:schemeClr val="bg1">
                      <a:lumMod val="75000"/>
                    </a:schemeClr>
                  </a:solidFill>
                </a:ln>
              </c:spPr>
            </c:leaderLines>
            <c:extLst>
              <c:ext xmlns:c15="http://schemas.microsoft.com/office/drawing/2012/chart" uri="{CE6537A1-D6FC-4f65-9D91-7224C49458BB}"/>
            </c:extLst>
          </c:dLbls>
          <c:cat>
            <c:strRef>
              <c:f>Sheet1!$B$1:$D$1</c:f>
              <c:strCache>
                <c:ptCount val="3"/>
                <c:pt idx="0">
                  <c:v>LT Care</c:v>
                </c:pt>
                <c:pt idx="1">
                  <c:v>Assisted Living</c:v>
                </c:pt>
                <c:pt idx="2">
                  <c:v>Independent Living</c:v>
                </c:pt>
              </c:strCache>
            </c:strRef>
          </c:cat>
          <c:val>
            <c:numRef>
              <c:f>Sheet1!$B$2:$D$2</c:f>
              <c:numCache>
                <c:formatCode>0%</c:formatCode>
                <c:ptCount val="3"/>
                <c:pt idx="0">
                  <c:v>0.22</c:v>
                </c:pt>
                <c:pt idx="1">
                  <c:v>0.41</c:v>
                </c:pt>
                <c:pt idx="2">
                  <c:v>0.37</c:v>
                </c:pt>
              </c:numCache>
            </c:numRef>
          </c:val>
          <c:extLst>
            <c:ext xmlns:c16="http://schemas.microsoft.com/office/drawing/2014/chart" uri="{C3380CC4-5D6E-409C-BE32-E72D297353CC}">
              <c16:uniqueId val="{00000005-8DDB-42CF-816A-C486D0FC216C}"/>
            </c:ext>
          </c:extLst>
        </c:ser>
        <c:dLbls>
          <c:showLegendKey val="0"/>
          <c:showVal val="0"/>
          <c:showCatName val="0"/>
          <c:showSerName val="0"/>
          <c:showPercent val="0"/>
          <c:showBubbleSize val="0"/>
          <c:showLeaderLines val="1"/>
        </c:dLbls>
        <c:firstSliceAng val="120"/>
      </c:pieChart>
      <c:spPr>
        <a:noFill/>
        <a:ln w="15901">
          <a:noFill/>
        </a:ln>
      </c:spPr>
    </c:plotArea>
    <c:plotVisOnly val="1"/>
    <c:dispBlanksAs val="zero"/>
    <c:showDLblsOverMax val="0"/>
  </c:chart>
  <c:spPr>
    <a:noFill/>
    <a:ln>
      <a:noFill/>
    </a:ln>
  </c:spPr>
  <c:txPr>
    <a:bodyPr/>
    <a:lstStyle/>
    <a:p>
      <a:pPr>
        <a:defRPr sz="657"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52112676056338"/>
          <c:y val="0.1875"/>
          <c:w val="0.49530516431924881"/>
          <c:h val="0.59943181818181823"/>
        </c:manualLayout>
      </c:layout>
      <c:pieChart>
        <c:varyColors val="1"/>
        <c:ser>
          <c:idx val="0"/>
          <c:order val="0"/>
          <c:tx>
            <c:strRef>
              <c:f>Sheet1!$A$2</c:f>
              <c:strCache>
                <c:ptCount val="1"/>
                <c:pt idx="0">
                  <c:v>Pie 1</c:v>
                </c:pt>
              </c:strCache>
            </c:strRef>
          </c:tx>
          <c:spPr>
            <a:solidFill>
              <a:schemeClr val="accent4"/>
            </a:solidFill>
          </c:spPr>
          <c:dPt>
            <c:idx val="0"/>
            <c:bubble3D val="0"/>
            <c:spPr>
              <a:solidFill>
                <a:schemeClr val="accent3"/>
              </a:solidFill>
              <a:ln>
                <a:noFill/>
              </a:ln>
              <a:effectLst/>
            </c:spPr>
            <c:extLst>
              <c:ext xmlns:c16="http://schemas.microsoft.com/office/drawing/2014/chart" uri="{C3380CC4-5D6E-409C-BE32-E72D297353CC}">
                <c16:uniqueId val="{00000001-DEF2-4E54-9065-DD7270C76E70}"/>
              </c:ext>
            </c:extLst>
          </c:dPt>
          <c:dPt>
            <c:idx val="1"/>
            <c:bubble3D val="0"/>
            <c:spPr>
              <a:solidFill>
                <a:schemeClr val="accent4"/>
              </a:solidFill>
              <a:ln>
                <a:noFill/>
              </a:ln>
              <a:effectLst/>
            </c:spPr>
            <c:extLst>
              <c:ext xmlns:c16="http://schemas.microsoft.com/office/drawing/2014/chart" uri="{C3380CC4-5D6E-409C-BE32-E72D297353CC}">
                <c16:uniqueId val="{00000003-DEF2-4E54-9065-DD7270C76E70}"/>
              </c:ext>
            </c:extLst>
          </c:dPt>
          <c:dPt>
            <c:idx val="2"/>
            <c:bubble3D val="0"/>
            <c:spPr>
              <a:solidFill>
                <a:schemeClr val="accent1"/>
              </a:solidFill>
              <a:ln>
                <a:noFill/>
              </a:ln>
              <a:effectLst/>
            </c:spPr>
            <c:extLst>
              <c:ext xmlns:c16="http://schemas.microsoft.com/office/drawing/2014/chart" uri="{C3380CC4-5D6E-409C-BE32-E72D297353CC}">
                <c16:uniqueId val="{00000005-DEF2-4E54-9065-DD7270C76E70}"/>
              </c:ext>
            </c:extLst>
          </c:dPt>
          <c:dLbls>
            <c:dLbl>
              <c:idx val="0"/>
              <c:layout>
                <c:manualLayout>
                  <c:x val="5.4616620884463063E-2"/>
                  <c:y val="4.4297422753336591E-3"/>
                </c:manualLayout>
              </c:layout>
              <c:numFmt formatCode="0%" sourceLinked="0"/>
              <c:spPr>
                <a:noFill/>
                <a:ln w="15913">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Arial"/>
                      <a:cs typeface="Arial"/>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EF2-4E54-9065-DD7270C76E70}"/>
                </c:ext>
              </c:extLst>
            </c:dLbl>
            <c:dLbl>
              <c:idx val="1"/>
              <c:layout>
                <c:manualLayout>
                  <c:x val="-6.1273664131561281E-2"/>
                  <c:y val="-8.8232887872145394E-2"/>
                </c:manualLayout>
              </c:layout>
              <c:numFmt formatCode="0%" sourceLinked="0"/>
              <c:spPr>
                <a:noFill/>
                <a:ln w="15913">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Arial"/>
                      <a:cs typeface="Arial"/>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EF2-4E54-9065-DD7270C76E70}"/>
                </c:ext>
              </c:extLst>
            </c:dLbl>
            <c:dLbl>
              <c:idx val="2"/>
              <c:layout>
                <c:manualLayout>
                  <c:x val="0.24602466647209686"/>
                  <c:y val="0"/>
                </c:manualLayout>
              </c:layout>
              <c:numFmt formatCode="0%" sourceLinked="0"/>
              <c:spPr>
                <a:noFill/>
                <a:ln w="15913">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Arial"/>
                      <a:cs typeface="Arial"/>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EF2-4E54-9065-DD7270C76E70}"/>
                </c:ext>
              </c:extLst>
            </c:dLbl>
            <c:numFmt formatCode="0%" sourceLinked="0"/>
            <c:spPr>
              <a:noFill/>
              <a:ln w="15913">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Arial"/>
                    <a:cs typeface="Arial"/>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bg1">
                      <a:lumMod val="75000"/>
                    </a:schemeClr>
                  </a:solidFill>
                  <a:prstDash val="solid"/>
                  <a:round/>
                </a:ln>
                <a:effectLst/>
              </c:spPr>
            </c:leaderLines>
            <c:extLst>
              <c:ext xmlns:c15="http://schemas.microsoft.com/office/drawing/2012/chart" uri="{CE6537A1-D6FC-4f65-9D91-7224C49458BB}"/>
            </c:extLst>
          </c:dLbls>
          <c:cat>
            <c:strRef>
              <c:f>Sheet1!$B$1:$D$1</c:f>
              <c:strCache>
                <c:ptCount val="3"/>
                <c:pt idx="0">
                  <c:v>Hospitals $8.7B</c:v>
                </c:pt>
                <c:pt idx="1">
                  <c:v>Senior Living $3.7B</c:v>
                </c:pt>
                <c:pt idx="2">
                  <c:v>Long-Term Care $2.4B</c:v>
                </c:pt>
              </c:strCache>
            </c:strRef>
          </c:cat>
          <c:val>
            <c:numRef>
              <c:f>Sheet1!$B$2:$D$2</c:f>
              <c:numCache>
                <c:formatCode>General</c:formatCode>
                <c:ptCount val="3"/>
                <c:pt idx="0">
                  <c:v>0.59</c:v>
                </c:pt>
                <c:pt idx="1">
                  <c:v>0.25</c:v>
                </c:pt>
                <c:pt idx="2">
                  <c:v>0.16</c:v>
                </c:pt>
              </c:numCache>
            </c:numRef>
          </c:val>
          <c:extLst>
            <c:ext xmlns:c16="http://schemas.microsoft.com/office/drawing/2014/chart" uri="{C3380CC4-5D6E-409C-BE32-E72D297353CC}">
              <c16:uniqueId val="{00000006-DEF2-4E54-9065-DD7270C76E70}"/>
            </c:ext>
          </c:extLst>
        </c:ser>
        <c:dLbls>
          <c:showLegendKey val="0"/>
          <c:showVal val="0"/>
          <c:showCatName val="0"/>
          <c:showSerName val="0"/>
          <c:showPercent val="0"/>
          <c:showBubbleSize val="0"/>
          <c:showLeaderLines val="1"/>
        </c:dLbls>
        <c:firstSliceAng val="40"/>
      </c:pieChart>
      <c:spPr>
        <a:noFill/>
        <a:ln w="15913">
          <a:noFill/>
        </a:ln>
        <a:effectLst/>
      </c:spPr>
    </c:plotArea>
    <c:plotVisOnly val="1"/>
    <c:dispBlanksAs val="zero"/>
    <c:showDLblsOverMax val="0"/>
  </c:chart>
  <c:spPr>
    <a:noFill/>
    <a:ln w="9525" cap="flat" cmpd="sng" algn="ctr">
      <a:noFill/>
      <a:prstDash val="solid"/>
    </a:ln>
    <a:effectLst/>
  </c:spPr>
  <c:txPr>
    <a:bodyPr/>
    <a:lstStyle/>
    <a:p>
      <a:pPr>
        <a:defRPr sz="658" b="1" i="0" u="none" strike="noStrike" baseline="0">
          <a:solidFill>
            <a:schemeClr val="tx1"/>
          </a:solidFill>
          <a:latin typeface="Arial"/>
          <a:ea typeface="Arial"/>
          <a:cs typeface="Aria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2607826316151"/>
          <c:y val="2.1857164082106247E-2"/>
          <c:w val="0.31022484416367135"/>
          <c:h val="0.93061343288178255"/>
        </c:manualLayout>
      </c:layout>
      <c:barChart>
        <c:barDir val="bar"/>
        <c:grouping val="clustered"/>
        <c:varyColors val="0"/>
        <c:ser>
          <c:idx val="0"/>
          <c:order val="0"/>
          <c:tx>
            <c:strRef>
              <c:f>Sheet1!$B$1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Private/For-profit</c:v>
                </c:pt>
                <c:pt idx="1">
                  <c:v>Public/For-profit</c:v>
                </c:pt>
                <c:pt idx="2">
                  <c:v>Public/Not-for-profit</c:v>
                </c:pt>
                <c:pt idx="3">
                  <c:v>Private/Not-for-profit</c:v>
                </c:pt>
              </c:strCache>
            </c:strRef>
          </c:cat>
          <c:val>
            <c:numRef>
              <c:f>Sheet1!$B$2:$B$5</c:f>
              <c:numCache>
                <c:formatCode>0%</c:formatCode>
                <c:ptCount val="4"/>
                <c:pt idx="0">
                  <c:v>0.66</c:v>
                </c:pt>
                <c:pt idx="1">
                  <c:v>0.24</c:v>
                </c:pt>
                <c:pt idx="2">
                  <c:v>7.0000000000000007E-2</c:v>
                </c:pt>
                <c:pt idx="3">
                  <c:v>0.04</c:v>
                </c:pt>
              </c:numCache>
            </c:numRef>
          </c:val>
          <c:extLst>
            <c:ext xmlns:c16="http://schemas.microsoft.com/office/drawing/2014/chart" uri="{C3380CC4-5D6E-409C-BE32-E72D297353CC}">
              <c16:uniqueId val="{00000004-5830-40AD-A8E9-0F641057D29E}"/>
            </c:ext>
          </c:extLst>
        </c:ser>
        <c:dLbls>
          <c:showLegendKey val="0"/>
          <c:showVal val="0"/>
          <c:showCatName val="0"/>
          <c:showSerName val="0"/>
          <c:showPercent val="0"/>
          <c:showBubbleSize val="0"/>
        </c:dLbls>
        <c:gapWidth val="182"/>
        <c:axId val="253771408"/>
        <c:axId val="253771952"/>
      </c:barChart>
      <c:catAx>
        <c:axId val="253771408"/>
        <c:scaling>
          <c:orientation val="maxMin"/>
        </c:scaling>
        <c:delete val="0"/>
        <c:axPos val="l"/>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3771952"/>
        <c:crosses val="autoZero"/>
        <c:auto val="1"/>
        <c:lblAlgn val="ctr"/>
        <c:lblOffset val="100"/>
        <c:noMultiLvlLbl val="0"/>
      </c:catAx>
      <c:valAx>
        <c:axId val="253771952"/>
        <c:scaling>
          <c:orientation val="minMax"/>
        </c:scaling>
        <c:delete val="1"/>
        <c:axPos val="t"/>
        <c:numFmt formatCode="0%" sourceLinked="1"/>
        <c:majorTickMark val="out"/>
        <c:minorTickMark val="none"/>
        <c:tickLblPos val="nextTo"/>
        <c:crossAx val="253771408"/>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75355009860921E-2"/>
          <c:y val="1.7989785030062662E-2"/>
          <c:w val="0.90999785992598625"/>
          <c:h val="0.75271026807901076"/>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55-64</c:v>
                </c:pt>
                <c:pt idx="1">
                  <c:v>65-74</c:v>
                </c:pt>
                <c:pt idx="2">
                  <c:v>75-84</c:v>
                </c:pt>
                <c:pt idx="3">
                  <c:v>85-94</c:v>
                </c:pt>
              </c:strCache>
            </c:strRef>
          </c:cat>
          <c:val>
            <c:numRef>
              <c:f>Sheet1!$B$2:$B$5</c:f>
              <c:numCache>
                <c:formatCode>0%</c:formatCode>
                <c:ptCount val="4"/>
                <c:pt idx="0">
                  <c:v>0.06</c:v>
                </c:pt>
                <c:pt idx="1">
                  <c:v>0.42</c:v>
                </c:pt>
                <c:pt idx="2">
                  <c:v>0.39</c:v>
                </c:pt>
                <c:pt idx="3">
                  <c:v>0.12</c:v>
                </c:pt>
              </c:numCache>
            </c:numRef>
          </c:val>
          <c:extLst>
            <c:ext xmlns:c16="http://schemas.microsoft.com/office/drawing/2014/chart" uri="{C3380CC4-5D6E-409C-BE32-E72D297353CC}">
              <c16:uniqueId val="{00000002-193E-4CDE-986F-93719B066061}"/>
            </c:ext>
          </c:extLst>
        </c:ser>
        <c:ser>
          <c:idx val="1"/>
          <c:order val="1"/>
          <c:tx>
            <c:strRef>
              <c:f>Sheet1!$C$1</c:f>
              <c:strCache>
                <c:ptCount val="1"/>
                <c:pt idx="0">
                  <c:v>Independent Living </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8CC7-4574-9493-11BD96FD8BE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55-64</c:v>
                </c:pt>
                <c:pt idx="1">
                  <c:v>65-74</c:v>
                </c:pt>
                <c:pt idx="2">
                  <c:v>75-84</c:v>
                </c:pt>
                <c:pt idx="3">
                  <c:v>85-94</c:v>
                </c:pt>
              </c:strCache>
            </c:strRef>
          </c:cat>
          <c:val>
            <c:numRef>
              <c:f>Sheet1!$C$2:$C$5</c:f>
              <c:numCache>
                <c:formatCode>0%</c:formatCode>
                <c:ptCount val="4"/>
                <c:pt idx="0">
                  <c:v>0.02</c:v>
                </c:pt>
                <c:pt idx="1">
                  <c:v>0.77</c:v>
                </c:pt>
                <c:pt idx="2">
                  <c:v>0.21</c:v>
                </c:pt>
                <c:pt idx="3">
                  <c:v>0</c:v>
                </c:pt>
              </c:numCache>
            </c:numRef>
          </c:val>
          <c:extLst>
            <c:ext xmlns:c16="http://schemas.microsoft.com/office/drawing/2014/chart" uri="{C3380CC4-5D6E-409C-BE32-E72D297353CC}">
              <c16:uniqueId val="{00000003-193E-4CDE-986F-93719B066061}"/>
            </c:ext>
          </c:extLst>
        </c:ser>
        <c:ser>
          <c:idx val="2"/>
          <c:order val="2"/>
          <c:tx>
            <c:strRef>
              <c:f>Sheet1!$D$1</c:f>
              <c:strCache>
                <c:ptCount val="1"/>
                <c:pt idx="0">
                  <c:v>Assisted Living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55-64</c:v>
                </c:pt>
                <c:pt idx="1">
                  <c:v>65-74</c:v>
                </c:pt>
                <c:pt idx="2">
                  <c:v>75-84</c:v>
                </c:pt>
                <c:pt idx="3">
                  <c:v>85-94</c:v>
                </c:pt>
              </c:strCache>
            </c:strRef>
          </c:cat>
          <c:val>
            <c:numRef>
              <c:f>Sheet1!$D$2:$D$5</c:f>
              <c:numCache>
                <c:formatCode>0%</c:formatCode>
                <c:ptCount val="4"/>
                <c:pt idx="0">
                  <c:v>0.02</c:v>
                </c:pt>
                <c:pt idx="1">
                  <c:v>0.45</c:v>
                </c:pt>
                <c:pt idx="2">
                  <c:v>0.43</c:v>
                </c:pt>
                <c:pt idx="3">
                  <c:v>0.1</c:v>
                </c:pt>
              </c:numCache>
            </c:numRef>
          </c:val>
          <c:extLst>
            <c:ext xmlns:c16="http://schemas.microsoft.com/office/drawing/2014/chart" uri="{C3380CC4-5D6E-409C-BE32-E72D297353CC}">
              <c16:uniqueId val="{00000004-193E-4CDE-986F-93719B066061}"/>
            </c:ext>
          </c:extLst>
        </c:ser>
        <c:ser>
          <c:idx val="3"/>
          <c:order val="3"/>
          <c:tx>
            <c:strRef>
              <c:f>Sheet1!$E$1</c:f>
              <c:strCache>
                <c:ptCount val="1"/>
                <c:pt idx="0">
                  <c:v>Long-Term/Acute Care </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8CC7-4574-9493-11BD96FD8BEE}"/>
                </c:ext>
              </c:extLst>
            </c:dLbl>
            <c:dLbl>
              <c:idx val="1"/>
              <c:delete val="1"/>
              <c:extLst>
                <c:ext xmlns:c15="http://schemas.microsoft.com/office/drawing/2012/chart" uri="{CE6537A1-D6FC-4f65-9D91-7224C49458BB}"/>
                <c:ext xmlns:c16="http://schemas.microsoft.com/office/drawing/2014/chart" uri="{C3380CC4-5D6E-409C-BE32-E72D297353CC}">
                  <c16:uniqueId val="{00000003-8CC7-4574-9493-11BD96FD8BE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55-64</c:v>
                </c:pt>
                <c:pt idx="1">
                  <c:v>65-74</c:v>
                </c:pt>
                <c:pt idx="2">
                  <c:v>75-84</c:v>
                </c:pt>
                <c:pt idx="3">
                  <c:v>85-94</c:v>
                </c:pt>
              </c:strCache>
            </c:strRef>
          </c:cat>
          <c:val>
            <c:numRef>
              <c:f>Sheet1!$E$2:$E$5</c:f>
              <c:numCache>
                <c:formatCode>0%</c:formatCode>
                <c:ptCount val="4"/>
                <c:pt idx="0">
                  <c:v>0</c:v>
                </c:pt>
                <c:pt idx="1">
                  <c:v>0</c:v>
                </c:pt>
                <c:pt idx="2">
                  <c:v>0.78</c:v>
                </c:pt>
                <c:pt idx="3">
                  <c:v>0.22</c:v>
                </c:pt>
              </c:numCache>
            </c:numRef>
          </c:val>
          <c:extLst>
            <c:ext xmlns:c16="http://schemas.microsoft.com/office/drawing/2014/chart" uri="{C3380CC4-5D6E-409C-BE32-E72D297353CC}">
              <c16:uniqueId val="{00000005-193E-4CDE-986F-93719B066061}"/>
            </c:ext>
          </c:extLst>
        </c:ser>
        <c:dLbls>
          <c:showLegendKey val="0"/>
          <c:showVal val="0"/>
          <c:showCatName val="0"/>
          <c:showSerName val="0"/>
          <c:showPercent val="0"/>
          <c:showBubbleSize val="0"/>
        </c:dLbls>
        <c:gapWidth val="182"/>
        <c:axId val="253773584"/>
        <c:axId val="254088320"/>
      </c:barChart>
      <c:catAx>
        <c:axId val="2537735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4088320"/>
        <c:crosses val="autoZero"/>
        <c:auto val="1"/>
        <c:lblAlgn val="ctr"/>
        <c:lblOffset val="100"/>
        <c:noMultiLvlLbl val="0"/>
      </c:catAx>
      <c:valAx>
        <c:axId val="254088320"/>
        <c:scaling>
          <c:orientation val="minMax"/>
        </c:scaling>
        <c:delete val="1"/>
        <c:axPos val="l"/>
        <c:numFmt formatCode="0%" sourceLinked="1"/>
        <c:majorTickMark val="out"/>
        <c:minorTickMark val="none"/>
        <c:tickLblPos val="nextTo"/>
        <c:crossAx val="25377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B97E9-90A9-4F5C-8C9E-615C0B2325D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4E3AA55-700E-4D15-807E-25754AFFBEF1}">
      <dgm:prSet phldrT="[Text]"/>
      <dgm:spPr>
        <a:solidFill>
          <a:schemeClr val="tx2"/>
        </a:solidFill>
        <a:ln>
          <a:noFill/>
        </a:ln>
      </dgm:spPr>
      <dgm:t>
        <a:bodyPr/>
        <a:lstStyle/>
        <a:p>
          <a:r>
            <a:rPr lang="en-US" dirty="0"/>
            <a:t>Senior Living foodservice managers are hiring professional chefs and meal planners to inject a spark into commonplace items. Culinary experts are able to </a:t>
          </a:r>
          <a:br>
            <a:rPr lang="en-US" dirty="0"/>
          </a:br>
          <a:r>
            <a:rPr lang="en-US" dirty="0"/>
            <a:t>serve healthier options in more enticing ways.</a:t>
          </a:r>
        </a:p>
      </dgm:t>
    </dgm:pt>
    <dgm:pt modelId="{8C57474D-BFE5-44D7-8BCE-4DEE18E8B3B5}" type="parTrans" cxnId="{A1EC203F-C3BE-44E2-ABC6-BB7DEA45F8C5}">
      <dgm:prSet/>
      <dgm:spPr/>
      <dgm:t>
        <a:bodyPr/>
        <a:lstStyle/>
        <a:p>
          <a:endParaRPr lang="en-US"/>
        </a:p>
      </dgm:t>
    </dgm:pt>
    <dgm:pt modelId="{54D718B7-DFFD-41B1-9455-3AC639D8FFA0}" type="sibTrans" cxnId="{A1EC203F-C3BE-44E2-ABC6-BB7DEA45F8C5}">
      <dgm:prSet/>
      <dgm:spPr/>
      <dgm:t>
        <a:bodyPr/>
        <a:lstStyle/>
        <a:p>
          <a:endParaRPr lang="en-US"/>
        </a:p>
      </dgm:t>
    </dgm:pt>
    <dgm:pt modelId="{7E3B1B35-B071-4B02-9FBB-2F87C80AEBF0}">
      <dgm:prSet/>
      <dgm:spPr>
        <a:solidFill>
          <a:schemeClr val="tx2"/>
        </a:solidFill>
        <a:ln>
          <a:noFill/>
        </a:ln>
      </dgm:spPr>
      <dgm:t>
        <a:bodyPr/>
        <a:lstStyle/>
        <a:p>
          <a:r>
            <a:rPr lang="en-US" dirty="0"/>
            <a:t>Develop flavorful products and recipes without the use of animal protein to meet the desires of a large contingent of seniors who enjoy food but understand the practicality of “heart” health.</a:t>
          </a:r>
        </a:p>
      </dgm:t>
    </dgm:pt>
    <dgm:pt modelId="{C42E5359-626F-436A-B665-F759BAA645CF}" type="parTrans" cxnId="{C5F64D70-35BF-40E2-A820-695AF985EE33}">
      <dgm:prSet/>
      <dgm:spPr/>
      <dgm:t>
        <a:bodyPr/>
        <a:lstStyle/>
        <a:p>
          <a:endParaRPr lang="en-US"/>
        </a:p>
      </dgm:t>
    </dgm:pt>
    <dgm:pt modelId="{9629C91C-1DFD-4ED0-9DC5-CEE19AA8EE75}" type="sibTrans" cxnId="{C5F64D70-35BF-40E2-A820-695AF985EE33}">
      <dgm:prSet/>
      <dgm:spPr/>
      <dgm:t>
        <a:bodyPr/>
        <a:lstStyle/>
        <a:p>
          <a:endParaRPr lang="en-US"/>
        </a:p>
      </dgm:t>
    </dgm:pt>
    <dgm:pt modelId="{5DCEB367-52B8-4915-8FC3-1E17C4434892}">
      <dgm:prSet/>
      <dgm:spPr>
        <a:solidFill>
          <a:schemeClr val="tx2"/>
        </a:solidFill>
        <a:ln>
          <a:noFill/>
        </a:ln>
      </dgm:spPr>
      <dgm:t>
        <a:bodyPr/>
        <a:lstStyle/>
        <a:p>
          <a:r>
            <a:rPr lang="en-US" dirty="0"/>
            <a:t>Work with resident chefs at key accounts to provide a high level of ingredient knowledge and quality that address picky-eater desires and health concerns.</a:t>
          </a:r>
        </a:p>
      </dgm:t>
    </dgm:pt>
    <dgm:pt modelId="{FF1BB623-494A-4250-9E23-ED6D8AB3869F}" type="parTrans" cxnId="{1417F123-C363-40B0-BEEA-90FF663F34B5}">
      <dgm:prSet/>
      <dgm:spPr/>
      <dgm:t>
        <a:bodyPr/>
        <a:lstStyle/>
        <a:p>
          <a:endParaRPr lang="en-US"/>
        </a:p>
      </dgm:t>
    </dgm:pt>
    <dgm:pt modelId="{766B4997-D727-42F8-AA12-08F97408CE0D}" type="sibTrans" cxnId="{1417F123-C363-40B0-BEEA-90FF663F34B5}">
      <dgm:prSet/>
      <dgm:spPr/>
      <dgm:t>
        <a:bodyPr/>
        <a:lstStyle/>
        <a:p>
          <a:endParaRPr lang="en-US"/>
        </a:p>
      </dgm:t>
    </dgm:pt>
    <dgm:pt modelId="{D0017451-90E1-402E-98C5-9D818679B4EA}" type="pres">
      <dgm:prSet presAssocID="{DE9B97E9-90A9-4F5C-8C9E-615C0B2325D8}" presName="diagram" presStyleCnt="0">
        <dgm:presLayoutVars>
          <dgm:dir/>
          <dgm:resizeHandles val="exact"/>
        </dgm:presLayoutVars>
      </dgm:prSet>
      <dgm:spPr/>
    </dgm:pt>
    <dgm:pt modelId="{AAF2E75B-78BC-49B5-BEC5-F061AE9A69E1}" type="pres">
      <dgm:prSet presAssocID="{94E3AA55-700E-4D15-807E-25754AFFBEF1}" presName="node" presStyleLbl="node1" presStyleIdx="0" presStyleCnt="3">
        <dgm:presLayoutVars>
          <dgm:bulletEnabled val="1"/>
        </dgm:presLayoutVars>
      </dgm:prSet>
      <dgm:spPr>
        <a:prstGeom prst="roundRect">
          <a:avLst/>
        </a:prstGeom>
      </dgm:spPr>
    </dgm:pt>
    <dgm:pt modelId="{E7DC691B-1F2A-479D-A70A-165E83A273A7}" type="pres">
      <dgm:prSet presAssocID="{54D718B7-DFFD-41B1-9455-3AC639D8FFA0}" presName="sibTrans" presStyleCnt="0"/>
      <dgm:spPr/>
    </dgm:pt>
    <dgm:pt modelId="{A2C60877-7FC8-41F9-8421-766681034B9D}" type="pres">
      <dgm:prSet presAssocID="{7E3B1B35-B071-4B02-9FBB-2F87C80AEBF0}" presName="node" presStyleLbl="node1" presStyleIdx="1" presStyleCnt="3">
        <dgm:presLayoutVars>
          <dgm:bulletEnabled val="1"/>
        </dgm:presLayoutVars>
      </dgm:prSet>
      <dgm:spPr>
        <a:prstGeom prst="roundRect">
          <a:avLst/>
        </a:prstGeom>
      </dgm:spPr>
    </dgm:pt>
    <dgm:pt modelId="{38094F1D-9457-458E-8322-B46EFE247FD9}" type="pres">
      <dgm:prSet presAssocID="{9629C91C-1DFD-4ED0-9DC5-CEE19AA8EE75}" presName="sibTrans" presStyleCnt="0"/>
      <dgm:spPr/>
    </dgm:pt>
    <dgm:pt modelId="{7A1D716B-F7FC-46BD-8799-73345541E14A}" type="pres">
      <dgm:prSet presAssocID="{5DCEB367-52B8-4915-8FC3-1E17C4434892}" presName="node" presStyleLbl="node1" presStyleIdx="2" presStyleCnt="3">
        <dgm:presLayoutVars>
          <dgm:bulletEnabled val="1"/>
        </dgm:presLayoutVars>
      </dgm:prSet>
      <dgm:spPr>
        <a:prstGeom prst="roundRect">
          <a:avLst/>
        </a:prstGeom>
      </dgm:spPr>
    </dgm:pt>
  </dgm:ptLst>
  <dgm:cxnLst>
    <dgm:cxn modelId="{8CF2C616-0CFC-401C-820E-6215F404242D}" type="presOf" srcId="{7E3B1B35-B071-4B02-9FBB-2F87C80AEBF0}" destId="{A2C60877-7FC8-41F9-8421-766681034B9D}" srcOrd="0" destOrd="0" presId="urn:microsoft.com/office/officeart/2005/8/layout/default"/>
    <dgm:cxn modelId="{1417F123-C363-40B0-BEEA-90FF663F34B5}" srcId="{DE9B97E9-90A9-4F5C-8C9E-615C0B2325D8}" destId="{5DCEB367-52B8-4915-8FC3-1E17C4434892}" srcOrd="2" destOrd="0" parTransId="{FF1BB623-494A-4250-9E23-ED6D8AB3869F}" sibTransId="{766B4997-D727-42F8-AA12-08F97408CE0D}"/>
    <dgm:cxn modelId="{A1EC203F-C3BE-44E2-ABC6-BB7DEA45F8C5}" srcId="{DE9B97E9-90A9-4F5C-8C9E-615C0B2325D8}" destId="{94E3AA55-700E-4D15-807E-25754AFFBEF1}" srcOrd="0" destOrd="0" parTransId="{8C57474D-BFE5-44D7-8BCE-4DEE18E8B3B5}" sibTransId="{54D718B7-DFFD-41B1-9455-3AC639D8FFA0}"/>
    <dgm:cxn modelId="{5742134D-3415-4E4F-81DC-43E5AFD9B824}" type="presOf" srcId="{94E3AA55-700E-4D15-807E-25754AFFBEF1}" destId="{AAF2E75B-78BC-49B5-BEC5-F061AE9A69E1}" srcOrd="0" destOrd="0" presId="urn:microsoft.com/office/officeart/2005/8/layout/default"/>
    <dgm:cxn modelId="{C5F64D70-35BF-40E2-A820-695AF985EE33}" srcId="{DE9B97E9-90A9-4F5C-8C9E-615C0B2325D8}" destId="{7E3B1B35-B071-4B02-9FBB-2F87C80AEBF0}" srcOrd="1" destOrd="0" parTransId="{C42E5359-626F-436A-B665-F759BAA645CF}" sibTransId="{9629C91C-1DFD-4ED0-9DC5-CEE19AA8EE75}"/>
    <dgm:cxn modelId="{A71BB47C-FF03-43D0-83CA-E63C4956B441}" type="presOf" srcId="{DE9B97E9-90A9-4F5C-8C9E-615C0B2325D8}" destId="{D0017451-90E1-402E-98C5-9D818679B4EA}" srcOrd="0" destOrd="0" presId="urn:microsoft.com/office/officeart/2005/8/layout/default"/>
    <dgm:cxn modelId="{6B4BEEB7-5F16-403A-95EF-F48A4DFB5688}" type="presOf" srcId="{5DCEB367-52B8-4915-8FC3-1E17C4434892}" destId="{7A1D716B-F7FC-46BD-8799-73345541E14A}" srcOrd="0" destOrd="0" presId="urn:microsoft.com/office/officeart/2005/8/layout/default"/>
    <dgm:cxn modelId="{DDBC9FD7-7C20-4A63-A9BA-41DFE4A55845}" type="presParOf" srcId="{D0017451-90E1-402E-98C5-9D818679B4EA}" destId="{AAF2E75B-78BC-49B5-BEC5-F061AE9A69E1}" srcOrd="0" destOrd="0" presId="urn:microsoft.com/office/officeart/2005/8/layout/default"/>
    <dgm:cxn modelId="{211ACE40-8281-4425-8CFD-AA2288BC2CAD}" type="presParOf" srcId="{D0017451-90E1-402E-98C5-9D818679B4EA}" destId="{E7DC691B-1F2A-479D-A70A-165E83A273A7}" srcOrd="1" destOrd="0" presId="urn:microsoft.com/office/officeart/2005/8/layout/default"/>
    <dgm:cxn modelId="{F3763181-3134-4FCB-BBB4-0FAFC5A85413}" type="presParOf" srcId="{D0017451-90E1-402E-98C5-9D818679B4EA}" destId="{A2C60877-7FC8-41F9-8421-766681034B9D}" srcOrd="2" destOrd="0" presId="urn:microsoft.com/office/officeart/2005/8/layout/default"/>
    <dgm:cxn modelId="{37456996-B967-4CFE-81F7-2AA032DE9F4B}" type="presParOf" srcId="{D0017451-90E1-402E-98C5-9D818679B4EA}" destId="{38094F1D-9457-458E-8322-B46EFE247FD9}" srcOrd="3" destOrd="0" presId="urn:microsoft.com/office/officeart/2005/8/layout/default"/>
    <dgm:cxn modelId="{17481E2D-D644-4CEF-A6EB-173502BD547B}" type="presParOf" srcId="{D0017451-90E1-402E-98C5-9D818679B4EA}" destId="{7A1D716B-F7FC-46BD-8799-73345541E14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2E75B-78BC-49B5-BEC5-F061AE9A69E1}">
      <dsp:nvSpPr>
        <dsp:cNvPr id="0" name=""/>
        <dsp:cNvSpPr/>
      </dsp:nvSpPr>
      <dsp:spPr>
        <a:xfrm>
          <a:off x="0" y="453521"/>
          <a:ext cx="2497335" cy="1498401"/>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Senior Living foodservice managers are hiring professional chefs and meal planners to inject a spark into commonplace items. Culinary experts are able to </a:t>
          </a:r>
          <a:br>
            <a:rPr lang="en-US" sz="1200" kern="1200" dirty="0"/>
          </a:br>
          <a:r>
            <a:rPr lang="en-US" sz="1200" kern="1200" dirty="0"/>
            <a:t>serve healthier options in more enticing ways.</a:t>
          </a:r>
        </a:p>
      </dsp:txBody>
      <dsp:txXfrm>
        <a:off x="73146" y="526667"/>
        <a:ext cx="2351043" cy="1352109"/>
      </dsp:txXfrm>
    </dsp:sp>
    <dsp:sp modelId="{A2C60877-7FC8-41F9-8421-766681034B9D}">
      <dsp:nvSpPr>
        <dsp:cNvPr id="0" name=""/>
        <dsp:cNvSpPr/>
      </dsp:nvSpPr>
      <dsp:spPr>
        <a:xfrm>
          <a:off x="2747069" y="453521"/>
          <a:ext cx="2497335" cy="1498401"/>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Develop flavorful products and recipes without the use of animal protein to meet the desires of a large contingent of seniors who enjoy food but understand the practicality of “heart” health.</a:t>
          </a:r>
        </a:p>
      </dsp:txBody>
      <dsp:txXfrm>
        <a:off x="2820215" y="526667"/>
        <a:ext cx="2351043" cy="1352109"/>
      </dsp:txXfrm>
    </dsp:sp>
    <dsp:sp modelId="{7A1D716B-F7FC-46BD-8799-73345541E14A}">
      <dsp:nvSpPr>
        <dsp:cNvPr id="0" name=""/>
        <dsp:cNvSpPr/>
      </dsp:nvSpPr>
      <dsp:spPr>
        <a:xfrm>
          <a:off x="5494139" y="453521"/>
          <a:ext cx="2497335" cy="1498401"/>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Work with resident chefs at key accounts to provide a high level of ingredient knowledge and quality that address picky-eater desires and health concerns.</a:t>
          </a:r>
        </a:p>
      </dsp:txBody>
      <dsp:txXfrm>
        <a:off x="5567285" y="526667"/>
        <a:ext cx="2351043" cy="13521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FA9DF9A-BE86-41D3-B716-212A82766D89}" type="datetimeFigureOut">
              <a:rPr lang="en-US" smtClean="0"/>
              <a:t>5/2/2023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72314C-7102-454A-88D9-8A58751FF8DB}" type="slidenum">
              <a:rPr lang="en-US" smtClean="0"/>
              <a:t>‹#›</a:t>
            </a:fld>
            <a:endParaRPr lang="en-US" dirty="0"/>
          </a:p>
        </p:txBody>
      </p:sp>
    </p:spTree>
    <p:extLst>
      <p:ext uri="{BB962C8B-B14F-4D97-AF65-F5344CB8AC3E}">
        <p14:creationId xmlns:p14="http://schemas.microsoft.com/office/powerpoint/2010/main" val="2210657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632DBF-7146-4312-B309-2DD2FF9690B8}" type="datetimeFigureOut">
              <a:rPr lang="en-US" smtClean="0"/>
              <a:pPr/>
              <a:t>5/2/2023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955133-3738-424D-873E-9D6042B37035}" type="slidenum">
              <a:rPr lang="en-US" smtClean="0"/>
              <a:pPr/>
              <a:t>‹#›</a:t>
            </a:fld>
            <a:endParaRPr lang="en-US" dirty="0"/>
          </a:p>
        </p:txBody>
      </p:sp>
    </p:spTree>
    <p:extLst>
      <p:ext uri="{BB962C8B-B14F-4D97-AF65-F5344CB8AC3E}">
        <p14:creationId xmlns:p14="http://schemas.microsoft.com/office/powerpoint/2010/main" val="3678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55133-3738-424D-873E-9D6042B37035}" type="slidenum">
              <a:rPr lang="en-US" smtClean="0"/>
              <a:t>1</a:t>
            </a:fld>
            <a:endParaRPr lang="en-US" dirty="0"/>
          </a:p>
        </p:txBody>
      </p:sp>
    </p:spTree>
    <p:extLst>
      <p:ext uri="{BB962C8B-B14F-4D97-AF65-F5344CB8AC3E}">
        <p14:creationId xmlns:p14="http://schemas.microsoft.com/office/powerpoint/2010/main" val="2383209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defTabSz="952112" eaLnBrk="0" hangingPunct="0">
              <a:defRPr sz="1600" b="1">
                <a:solidFill>
                  <a:schemeClr val="tx1"/>
                </a:solidFill>
                <a:latin typeface="Calibri" pitchFamily="34" charset="0"/>
              </a:defRPr>
            </a:lvl1pPr>
            <a:lvl2pPr marL="742646" indent="-285634" defTabSz="952112" eaLnBrk="0" hangingPunct="0">
              <a:defRPr sz="1600" b="1">
                <a:solidFill>
                  <a:schemeClr val="tx1"/>
                </a:solidFill>
                <a:latin typeface="Calibri" pitchFamily="34" charset="0"/>
              </a:defRPr>
            </a:lvl2pPr>
            <a:lvl3pPr marL="1142535" indent="-228507" defTabSz="952112" eaLnBrk="0" hangingPunct="0">
              <a:defRPr sz="1600" b="1">
                <a:solidFill>
                  <a:schemeClr val="tx1"/>
                </a:solidFill>
                <a:latin typeface="Calibri" pitchFamily="34" charset="0"/>
              </a:defRPr>
            </a:lvl3pPr>
            <a:lvl4pPr marL="1599549" indent="-228507" defTabSz="952112" eaLnBrk="0" hangingPunct="0">
              <a:defRPr sz="1600" b="1">
                <a:solidFill>
                  <a:schemeClr val="tx1"/>
                </a:solidFill>
                <a:latin typeface="Calibri" pitchFamily="34" charset="0"/>
              </a:defRPr>
            </a:lvl4pPr>
            <a:lvl5pPr marL="2056563" indent="-228507" defTabSz="952112" eaLnBrk="0" hangingPunct="0">
              <a:defRPr sz="1600" b="1">
                <a:solidFill>
                  <a:schemeClr val="tx1"/>
                </a:solidFill>
                <a:latin typeface="Calibri" pitchFamily="34" charset="0"/>
              </a:defRPr>
            </a:lvl5pPr>
            <a:lvl6pPr marL="2513576" indent="-228507" algn="ctr" defTabSz="952112" eaLnBrk="0" fontAlgn="base" hangingPunct="0">
              <a:spcBef>
                <a:spcPct val="0"/>
              </a:spcBef>
              <a:spcAft>
                <a:spcPct val="0"/>
              </a:spcAft>
              <a:defRPr sz="1600" b="1">
                <a:solidFill>
                  <a:schemeClr val="tx1"/>
                </a:solidFill>
                <a:latin typeface="Calibri" pitchFamily="34" charset="0"/>
              </a:defRPr>
            </a:lvl6pPr>
            <a:lvl7pPr marL="2970591" indent="-228507" algn="ctr" defTabSz="952112" eaLnBrk="0" fontAlgn="base" hangingPunct="0">
              <a:spcBef>
                <a:spcPct val="0"/>
              </a:spcBef>
              <a:spcAft>
                <a:spcPct val="0"/>
              </a:spcAft>
              <a:defRPr sz="1600" b="1">
                <a:solidFill>
                  <a:schemeClr val="tx1"/>
                </a:solidFill>
                <a:latin typeface="Calibri" pitchFamily="34" charset="0"/>
              </a:defRPr>
            </a:lvl7pPr>
            <a:lvl8pPr marL="3427604" indent="-228507" algn="ctr" defTabSz="952112" eaLnBrk="0" fontAlgn="base" hangingPunct="0">
              <a:spcBef>
                <a:spcPct val="0"/>
              </a:spcBef>
              <a:spcAft>
                <a:spcPct val="0"/>
              </a:spcAft>
              <a:defRPr sz="1600" b="1">
                <a:solidFill>
                  <a:schemeClr val="tx1"/>
                </a:solidFill>
                <a:latin typeface="Calibri" pitchFamily="34" charset="0"/>
              </a:defRPr>
            </a:lvl8pPr>
            <a:lvl9pPr marL="3884620" indent="-228507" algn="ctr" defTabSz="952112" eaLnBrk="0" fontAlgn="base" hangingPunct="0">
              <a:spcBef>
                <a:spcPct val="0"/>
              </a:spcBef>
              <a:spcAft>
                <a:spcPct val="0"/>
              </a:spcAft>
              <a:defRPr sz="1600" b="1">
                <a:solidFill>
                  <a:schemeClr val="tx1"/>
                </a:solidFill>
                <a:latin typeface="Calibri" pitchFamily="34" charset="0"/>
              </a:defRPr>
            </a:lvl9pPr>
          </a:lstStyle>
          <a:p>
            <a:fld id="{A15657FF-8DC3-42A5-A1D5-6DD250836AC7}" type="slidenum">
              <a:rPr lang="en-US" sz="1000" b="0">
                <a:latin typeface="Arial" charset="0"/>
              </a:rPr>
              <a:pPr/>
              <a:t>19</a:t>
            </a:fld>
            <a:endParaRPr lang="en-US" sz="1000" b="0" dirty="0">
              <a:latin typeface="Arial"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lIns="95891" tIns="47947" rIns="95891" bIns="47947"/>
          <a:lstStyle/>
          <a:p>
            <a:pPr eaLnBrk="1" hangingPunct="1"/>
            <a:endParaRPr lang="en-US" dirty="0"/>
          </a:p>
        </p:txBody>
      </p:sp>
    </p:spTree>
    <p:extLst>
      <p:ext uri="{BB962C8B-B14F-4D97-AF65-F5344CB8AC3E}">
        <p14:creationId xmlns:p14="http://schemas.microsoft.com/office/powerpoint/2010/main" val="120696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fld id="{9DFA7367-92F9-4E6C-B92C-82FFBAB885C6}" type="slidenum">
              <a:rPr kumimoji="0" lang="en-US"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00586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A7367-92F9-4E6C-B92C-82FFBAB885C6}" type="slidenum">
              <a:rPr lang="en-US" smtClean="0"/>
              <a:t>23</a:t>
            </a:fld>
            <a:endParaRPr lang="en-US" dirty="0"/>
          </a:p>
        </p:txBody>
      </p:sp>
    </p:spTree>
    <p:extLst>
      <p:ext uri="{BB962C8B-B14F-4D97-AF65-F5344CB8AC3E}">
        <p14:creationId xmlns:p14="http://schemas.microsoft.com/office/powerpoint/2010/main" val="309304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A7367-92F9-4E6C-B92C-82FFBAB885C6}" type="slidenum">
              <a:rPr lang="en-US" smtClean="0"/>
              <a:t>24</a:t>
            </a:fld>
            <a:endParaRPr lang="en-US" dirty="0"/>
          </a:p>
        </p:txBody>
      </p:sp>
    </p:spTree>
    <p:extLst>
      <p:ext uri="{BB962C8B-B14F-4D97-AF65-F5344CB8AC3E}">
        <p14:creationId xmlns:p14="http://schemas.microsoft.com/office/powerpoint/2010/main" val="15307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fld id="{9DFA7367-92F9-4E6C-B92C-82FFBAB885C6}" type="slidenum">
              <a:rPr kumimoji="0" lang="en-US"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38242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fld id="{9DFA7367-92F9-4E6C-B92C-82FFBAB885C6}" type="slidenum">
              <a:rPr kumimoji="0" lang="en-US"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51451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fld id="{9DFA7367-92F9-4E6C-B92C-82FFBAB885C6}" type="slidenum">
              <a:rPr kumimoji="0" lang="en-US"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12221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fld id="{9DFA7367-92F9-4E6C-B92C-82FFBAB885C6}" type="slidenum">
              <a:rPr kumimoji="0" lang="en-US"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011988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Channel marketing budget is used for renewal of POP and literature</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05676010-795E-48FC-A65D-D51A123F5EB3}" type="slidenum">
              <a:rPr lang="en-US" altLang="en-US" sz="1200"/>
              <a:pPr>
                <a:spcBef>
                  <a:spcPct val="0"/>
                </a:spcBef>
              </a:pPr>
              <a:t>55</a:t>
            </a:fld>
            <a:endParaRPr lang="en-US" altLang="en-US" sz="1200"/>
          </a:p>
        </p:txBody>
      </p:sp>
    </p:spTree>
    <p:extLst>
      <p:ext uri="{BB962C8B-B14F-4D97-AF65-F5344CB8AC3E}">
        <p14:creationId xmlns:p14="http://schemas.microsoft.com/office/powerpoint/2010/main" val="99555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1" name="Google Shape;601;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16581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A7367-92F9-4E6C-B92C-82FFBAB88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93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1" name="Google Shape;601;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2914182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01" name="Google Shape;601;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680703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01" name="Google Shape;601;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3256477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01" name="Google Shape;601;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61</a:t>
            </a:fld>
            <a:endParaRPr/>
          </a:p>
        </p:txBody>
      </p:sp>
    </p:spTree>
    <p:extLst>
      <p:ext uri="{BB962C8B-B14F-4D97-AF65-F5344CB8AC3E}">
        <p14:creationId xmlns:p14="http://schemas.microsoft.com/office/powerpoint/2010/main" val="1470840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01" name="Google Shape;601;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62</a:t>
            </a:fld>
            <a:endParaRPr/>
          </a:p>
        </p:txBody>
      </p:sp>
    </p:spTree>
    <p:extLst>
      <p:ext uri="{BB962C8B-B14F-4D97-AF65-F5344CB8AC3E}">
        <p14:creationId xmlns:p14="http://schemas.microsoft.com/office/powerpoint/2010/main" val="1444642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01" name="Google Shape;601;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63</a:t>
            </a:fld>
            <a:endParaRPr/>
          </a:p>
        </p:txBody>
      </p:sp>
    </p:spTree>
    <p:extLst>
      <p:ext uri="{BB962C8B-B14F-4D97-AF65-F5344CB8AC3E}">
        <p14:creationId xmlns:p14="http://schemas.microsoft.com/office/powerpoint/2010/main" val="1360088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55133-3738-424D-873E-9D6042B370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73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fld id="{9DFA7367-92F9-4E6C-B92C-82FFBAB885C6}" type="slidenum">
              <a:rPr kumimoji="0" lang="en-US" sz="1400" b="0" i="0" u="none" strike="noStrike" kern="0" cap="none" spc="0" normalizeH="0" baseline="0" noProof="0">
                <a:ln>
                  <a:noFill/>
                </a:ln>
                <a:solidFill>
                  <a:prstClr val="black"/>
                </a:solidFill>
                <a:effectLst/>
                <a:uLnTx/>
                <a:uFillTx/>
                <a:latin typeface="Calibri"/>
                <a:cs typeface="Arial"/>
                <a:sym typeface="Arial"/>
              </a:rPr>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118199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fld id="{9DFA7367-92F9-4E6C-B92C-82FFBAB885C6}" type="slidenum">
              <a:rPr kumimoji="0" lang="en-US" sz="1400" b="0" i="0" u="none" strike="noStrike" kern="0" cap="none" spc="0" normalizeH="0" baseline="0" noProof="0">
                <a:ln>
                  <a:noFill/>
                </a:ln>
                <a:solidFill>
                  <a:prstClr val="black"/>
                </a:solidFill>
                <a:effectLst/>
                <a:uLnTx/>
                <a:uFillTx/>
                <a:latin typeface="Calibri"/>
                <a:cs typeface="Arial"/>
                <a:sym typeface="Arial"/>
              </a:rPr>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204693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fld id="{9DFA7367-92F9-4E6C-B92C-82FFBAB885C6}" type="slidenum">
              <a:rPr kumimoji="0" lang="en-US" sz="1400" b="0" i="0" u="none" strike="noStrike" kern="0" cap="none" spc="0" normalizeH="0" baseline="0" noProof="0">
                <a:ln>
                  <a:noFill/>
                </a:ln>
                <a:solidFill>
                  <a:prstClr val="black"/>
                </a:solidFill>
                <a:effectLst/>
                <a:uLnTx/>
                <a:uFillTx/>
                <a:latin typeface="Calibri"/>
                <a:cs typeface="Arial"/>
                <a:sym typeface="Arial"/>
              </a:rPr>
              <a:pPr marL="0" marR="0" lvl="0" indent="0" algn="l" defTabSz="465887"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169116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52500" eaLnBrk="0" hangingPunct="0">
              <a:defRPr sz="1600" b="1">
                <a:solidFill>
                  <a:schemeClr val="tx1"/>
                </a:solidFill>
                <a:latin typeface="Calibri" panose="020F0502020204030204" pitchFamily="34" charset="0"/>
              </a:defRPr>
            </a:lvl1pPr>
            <a:lvl2pPr marL="742950" indent="-285750" defTabSz="952500" eaLnBrk="0" hangingPunct="0">
              <a:defRPr sz="1600" b="1">
                <a:solidFill>
                  <a:schemeClr val="tx1"/>
                </a:solidFill>
                <a:latin typeface="Calibri" panose="020F0502020204030204" pitchFamily="34" charset="0"/>
              </a:defRPr>
            </a:lvl2pPr>
            <a:lvl3pPr marL="1143000" indent="-228600" defTabSz="952500" eaLnBrk="0" hangingPunct="0">
              <a:defRPr sz="1600" b="1">
                <a:solidFill>
                  <a:schemeClr val="tx1"/>
                </a:solidFill>
                <a:latin typeface="Calibri" panose="020F0502020204030204" pitchFamily="34" charset="0"/>
              </a:defRPr>
            </a:lvl3pPr>
            <a:lvl4pPr marL="1600200" indent="-228600" defTabSz="952500" eaLnBrk="0" hangingPunct="0">
              <a:defRPr sz="1600" b="1">
                <a:solidFill>
                  <a:schemeClr val="tx1"/>
                </a:solidFill>
                <a:latin typeface="Calibri" panose="020F0502020204030204" pitchFamily="34" charset="0"/>
              </a:defRPr>
            </a:lvl4pPr>
            <a:lvl5pPr marL="2057400" indent="-228600" defTabSz="952500" eaLnBrk="0" hangingPunct="0">
              <a:defRPr sz="1600" b="1">
                <a:solidFill>
                  <a:schemeClr val="tx1"/>
                </a:solidFill>
                <a:latin typeface="Calibri" panose="020F0502020204030204" pitchFamily="34" charset="0"/>
              </a:defRPr>
            </a:lvl5pPr>
            <a:lvl6pPr marL="2514600" indent="-228600" algn="ctr" defTabSz="952500"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defTabSz="952500"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defTabSz="952500"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defTabSz="952500" eaLnBrk="0" fontAlgn="base" hangingPunct="0">
              <a:spcBef>
                <a:spcPct val="0"/>
              </a:spcBef>
              <a:spcAft>
                <a:spcPct val="0"/>
              </a:spcAft>
              <a:defRPr sz="1600" b="1">
                <a:solidFill>
                  <a:schemeClr val="tx1"/>
                </a:solidFill>
                <a:latin typeface="Calibri" panose="020F0502020204030204" pitchFamily="34" charset="0"/>
              </a:defRPr>
            </a:lvl9pPr>
          </a:lstStyle>
          <a:p>
            <a:fld id="{6F584F73-4487-42FA-B3E5-5E682BAA722E}" type="slidenum">
              <a:rPr lang="en-US" altLang="en-US" sz="1000" b="0">
                <a:latin typeface="Arial" panose="020B0604020202020204" pitchFamily="34" charset="0"/>
              </a:rPr>
              <a:pPr/>
              <a:t>15</a:t>
            </a:fld>
            <a:endParaRPr lang="en-US" altLang="en-US" sz="1000" b="0" dirty="0">
              <a:latin typeface="Arial" panose="020B0604020202020204"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4961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52500" eaLnBrk="0" hangingPunct="0">
              <a:defRPr sz="1600" b="1">
                <a:solidFill>
                  <a:schemeClr val="tx1"/>
                </a:solidFill>
                <a:latin typeface="Calibri" panose="020F0502020204030204" pitchFamily="34" charset="0"/>
              </a:defRPr>
            </a:lvl1pPr>
            <a:lvl2pPr marL="742950" indent="-285750" defTabSz="952500" eaLnBrk="0" hangingPunct="0">
              <a:defRPr sz="1600" b="1">
                <a:solidFill>
                  <a:schemeClr val="tx1"/>
                </a:solidFill>
                <a:latin typeface="Calibri" panose="020F0502020204030204" pitchFamily="34" charset="0"/>
              </a:defRPr>
            </a:lvl2pPr>
            <a:lvl3pPr marL="1143000" indent="-228600" defTabSz="952500" eaLnBrk="0" hangingPunct="0">
              <a:defRPr sz="1600" b="1">
                <a:solidFill>
                  <a:schemeClr val="tx1"/>
                </a:solidFill>
                <a:latin typeface="Calibri" panose="020F0502020204030204" pitchFamily="34" charset="0"/>
              </a:defRPr>
            </a:lvl3pPr>
            <a:lvl4pPr marL="1600200" indent="-228600" defTabSz="952500" eaLnBrk="0" hangingPunct="0">
              <a:defRPr sz="1600" b="1">
                <a:solidFill>
                  <a:schemeClr val="tx1"/>
                </a:solidFill>
                <a:latin typeface="Calibri" panose="020F0502020204030204" pitchFamily="34" charset="0"/>
              </a:defRPr>
            </a:lvl4pPr>
            <a:lvl5pPr marL="2057400" indent="-228600" defTabSz="952500" eaLnBrk="0" hangingPunct="0">
              <a:defRPr sz="1600" b="1">
                <a:solidFill>
                  <a:schemeClr val="tx1"/>
                </a:solidFill>
                <a:latin typeface="Calibri" panose="020F0502020204030204" pitchFamily="34" charset="0"/>
              </a:defRPr>
            </a:lvl5pPr>
            <a:lvl6pPr marL="2514600" indent="-228600" algn="ctr" defTabSz="952500"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defTabSz="952500"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defTabSz="952500"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defTabSz="952500" eaLnBrk="0" fontAlgn="base" hangingPunct="0">
              <a:spcBef>
                <a:spcPct val="0"/>
              </a:spcBef>
              <a:spcAft>
                <a:spcPct val="0"/>
              </a:spcAft>
              <a:defRPr sz="1600" b="1">
                <a:solidFill>
                  <a:schemeClr val="tx1"/>
                </a:solidFill>
                <a:latin typeface="Calibri" panose="020F0502020204030204" pitchFamily="34" charset="0"/>
              </a:defRPr>
            </a:lvl9pPr>
          </a:lstStyle>
          <a:p>
            <a:fld id="{7B8D0D32-B300-4A13-8D05-794A2CDDD223}" type="slidenum">
              <a:rPr lang="en-US" altLang="en-US" sz="1000" b="0">
                <a:latin typeface="Arial" panose="020B0604020202020204" pitchFamily="34" charset="0"/>
              </a:rPr>
              <a:pPr/>
              <a:t>16</a:t>
            </a:fld>
            <a:endParaRPr lang="en-US" altLang="en-US" sz="1000" b="0" dirty="0">
              <a:latin typeface="Arial" panose="020B0604020202020204"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0334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52500" eaLnBrk="0" hangingPunct="0">
              <a:defRPr sz="1600" b="1">
                <a:solidFill>
                  <a:schemeClr val="tx1"/>
                </a:solidFill>
                <a:latin typeface="Calibri" panose="020F0502020204030204" pitchFamily="34" charset="0"/>
              </a:defRPr>
            </a:lvl1pPr>
            <a:lvl2pPr marL="742950" indent="-285750" defTabSz="952500" eaLnBrk="0" hangingPunct="0">
              <a:defRPr sz="1600" b="1">
                <a:solidFill>
                  <a:schemeClr val="tx1"/>
                </a:solidFill>
                <a:latin typeface="Calibri" panose="020F0502020204030204" pitchFamily="34" charset="0"/>
              </a:defRPr>
            </a:lvl2pPr>
            <a:lvl3pPr marL="1143000" indent="-228600" defTabSz="952500" eaLnBrk="0" hangingPunct="0">
              <a:defRPr sz="1600" b="1">
                <a:solidFill>
                  <a:schemeClr val="tx1"/>
                </a:solidFill>
                <a:latin typeface="Calibri" panose="020F0502020204030204" pitchFamily="34" charset="0"/>
              </a:defRPr>
            </a:lvl3pPr>
            <a:lvl4pPr marL="1600200" indent="-228600" defTabSz="952500" eaLnBrk="0" hangingPunct="0">
              <a:defRPr sz="1600" b="1">
                <a:solidFill>
                  <a:schemeClr val="tx1"/>
                </a:solidFill>
                <a:latin typeface="Calibri" panose="020F0502020204030204" pitchFamily="34" charset="0"/>
              </a:defRPr>
            </a:lvl4pPr>
            <a:lvl5pPr marL="2057400" indent="-228600" defTabSz="952500" eaLnBrk="0" hangingPunct="0">
              <a:defRPr sz="1600" b="1">
                <a:solidFill>
                  <a:schemeClr val="tx1"/>
                </a:solidFill>
                <a:latin typeface="Calibri" panose="020F0502020204030204" pitchFamily="34" charset="0"/>
              </a:defRPr>
            </a:lvl5pPr>
            <a:lvl6pPr marL="2514600" indent="-228600" algn="ctr" defTabSz="952500"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defTabSz="952500"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defTabSz="952500"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defTabSz="952500" eaLnBrk="0" fontAlgn="base" hangingPunct="0">
              <a:spcBef>
                <a:spcPct val="0"/>
              </a:spcBef>
              <a:spcAft>
                <a:spcPct val="0"/>
              </a:spcAft>
              <a:defRPr sz="1600" b="1">
                <a:solidFill>
                  <a:schemeClr val="tx1"/>
                </a:solidFill>
                <a:latin typeface="Calibri" panose="020F0502020204030204" pitchFamily="34" charset="0"/>
              </a:defRPr>
            </a:lvl9pPr>
          </a:lstStyle>
          <a:p>
            <a:fld id="{5D6E8F84-0CA8-4DD9-A3B6-B74B3C86E117}" type="slidenum">
              <a:rPr lang="en-US" altLang="en-US" sz="1000" b="0">
                <a:latin typeface="Arial" panose="020B0604020202020204" pitchFamily="34" charset="0"/>
              </a:rPr>
              <a:pPr/>
              <a:t>17</a:t>
            </a:fld>
            <a:endParaRPr lang="en-US" altLang="en-US" sz="1000" b="0" dirty="0">
              <a:latin typeface="Arial" panose="020B0604020202020204"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64059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52500" eaLnBrk="0" hangingPunct="0">
              <a:defRPr sz="1600" b="1">
                <a:solidFill>
                  <a:schemeClr val="tx1"/>
                </a:solidFill>
                <a:latin typeface="Calibri" panose="020F0502020204030204" pitchFamily="34" charset="0"/>
              </a:defRPr>
            </a:lvl1pPr>
            <a:lvl2pPr marL="742950" indent="-285750" defTabSz="952500" eaLnBrk="0" hangingPunct="0">
              <a:defRPr sz="1600" b="1">
                <a:solidFill>
                  <a:schemeClr val="tx1"/>
                </a:solidFill>
                <a:latin typeface="Calibri" panose="020F0502020204030204" pitchFamily="34" charset="0"/>
              </a:defRPr>
            </a:lvl2pPr>
            <a:lvl3pPr marL="1143000" indent="-228600" defTabSz="952500" eaLnBrk="0" hangingPunct="0">
              <a:defRPr sz="1600" b="1">
                <a:solidFill>
                  <a:schemeClr val="tx1"/>
                </a:solidFill>
                <a:latin typeface="Calibri" panose="020F0502020204030204" pitchFamily="34" charset="0"/>
              </a:defRPr>
            </a:lvl3pPr>
            <a:lvl4pPr marL="1600200" indent="-228600" defTabSz="952500" eaLnBrk="0" hangingPunct="0">
              <a:defRPr sz="1600" b="1">
                <a:solidFill>
                  <a:schemeClr val="tx1"/>
                </a:solidFill>
                <a:latin typeface="Calibri" panose="020F0502020204030204" pitchFamily="34" charset="0"/>
              </a:defRPr>
            </a:lvl4pPr>
            <a:lvl5pPr marL="2057400" indent="-228600" defTabSz="952500" eaLnBrk="0" hangingPunct="0">
              <a:defRPr sz="1600" b="1">
                <a:solidFill>
                  <a:schemeClr val="tx1"/>
                </a:solidFill>
                <a:latin typeface="Calibri" panose="020F0502020204030204" pitchFamily="34" charset="0"/>
              </a:defRPr>
            </a:lvl5pPr>
            <a:lvl6pPr marL="2514600" indent="-228600" algn="ctr" defTabSz="952500"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defTabSz="952500"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defTabSz="952500"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defTabSz="952500" eaLnBrk="0" fontAlgn="base" hangingPunct="0">
              <a:spcBef>
                <a:spcPct val="0"/>
              </a:spcBef>
              <a:spcAft>
                <a:spcPct val="0"/>
              </a:spcAft>
              <a:defRPr sz="1600" b="1">
                <a:solidFill>
                  <a:schemeClr val="tx1"/>
                </a:solidFill>
                <a:latin typeface="Calibri" panose="020F0502020204030204" pitchFamily="34" charset="0"/>
              </a:defRPr>
            </a:lvl9pPr>
          </a:lstStyle>
          <a:p>
            <a:fld id="{61F932DE-04A1-4F74-9B03-809D84880D1B}" type="slidenum">
              <a:rPr lang="en-US" altLang="en-US" sz="1000" b="0">
                <a:latin typeface="Arial" panose="020B0604020202020204" pitchFamily="34" charset="0"/>
              </a:rPr>
              <a:pPr/>
              <a:t>18</a:t>
            </a:fld>
            <a:endParaRPr lang="en-US" altLang="en-US" sz="1000" b="0" dirty="0">
              <a:latin typeface="Arial" panose="020B0604020202020204" pitchFamily="34" charset="0"/>
            </a:endParaRPr>
          </a:p>
        </p:txBody>
      </p:sp>
      <p:sp>
        <p:nvSpPr>
          <p:cNvPr id="128003" name="Slide Image Placeholder 1"/>
          <p:cNvSpPr>
            <a:spLocks noGrp="1" noRot="1" noChangeAspect="1" noTextEdit="1"/>
          </p:cNvSpPr>
          <p:nvPr>
            <p:ph type="sldImg"/>
          </p:nvPr>
        </p:nvSpPr>
        <p:spPr>
          <a:ln/>
        </p:spPr>
      </p:sp>
      <p:sp>
        <p:nvSpPr>
          <p:cNvPr id="128004" name="Notes Placeholder 2"/>
          <p:cNvSpPr>
            <a:spLocks noGrp="1"/>
          </p:cNvSpPr>
          <p:nvPr>
            <p:ph type="body" idx="1"/>
          </p:nvPr>
        </p:nvSpPr>
        <p:spPr>
          <a:noFill/>
        </p:spPr>
        <p:txBody>
          <a:bodyPr lIns="95931" tIns="47966" rIns="95931" bIns="47966"/>
          <a:lstStyle/>
          <a:p>
            <a:pPr eaLnBrk="1" hangingPunct="1"/>
            <a:endParaRPr lang="en-US" altLang="en-US" dirty="0"/>
          </a:p>
        </p:txBody>
      </p:sp>
      <p:sp>
        <p:nvSpPr>
          <p:cNvPr id="128005" name="Slide Number Placeholder 3"/>
          <p:cNvSpPr txBox="1">
            <a:spLocks noGrp="1"/>
          </p:cNvSpPr>
          <p:nvPr/>
        </p:nvSpPr>
        <p:spPr bwMode="auto">
          <a:xfrm>
            <a:off x="4137025" y="9134475"/>
            <a:ext cx="31908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46" tIns="0" rIns="19846" bIns="0" anchor="b"/>
          <a:lstStyle>
            <a:lvl1pPr defTabSz="952500" eaLnBrk="0" hangingPunct="0">
              <a:defRPr sz="1600" b="1">
                <a:solidFill>
                  <a:schemeClr val="tx1"/>
                </a:solidFill>
                <a:latin typeface="Calibri" panose="020F0502020204030204" pitchFamily="34" charset="0"/>
              </a:defRPr>
            </a:lvl1pPr>
            <a:lvl2pPr marL="742950" indent="-285750" defTabSz="952500" eaLnBrk="0" hangingPunct="0">
              <a:defRPr sz="1600" b="1">
                <a:solidFill>
                  <a:schemeClr val="tx1"/>
                </a:solidFill>
                <a:latin typeface="Calibri" panose="020F0502020204030204" pitchFamily="34" charset="0"/>
              </a:defRPr>
            </a:lvl2pPr>
            <a:lvl3pPr marL="1143000" indent="-228600" defTabSz="952500" eaLnBrk="0" hangingPunct="0">
              <a:defRPr sz="1600" b="1">
                <a:solidFill>
                  <a:schemeClr val="tx1"/>
                </a:solidFill>
                <a:latin typeface="Calibri" panose="020F0502020204030204" pitchFamily="34" charset="0"/>
              </a:defRPr>
            </a:lvl3pPr>
            <a:lvl4pPr marL="1600200" indent="-228600" defTabSz="952500" eaLnBrk="0" hangingPunct="0">
              <a:defRPr sz="1600" b="1">
                <a:solidFill>
                  <a:schemeClr val="tx1"/>
                </a:solidFill>
                <a:latin typeface="Calibri" panose="020F0502020204030204" pitchFamily="34" charset="0"/>
              </a:defRPr>
            </a:lvl4pPr>
            <a:lvl5pPr marL="2057400" indent="-228600" defTabSz="952500" eaLnBrk="0" hangingPunct="0">
              <a:defRPr sz="1600" b="1">
                <a:solidFill>
                  <a:schemeClr val="tx1"/>
                </a:solidFill>
                <a:latin typeface="Calibri" panose="020F0502020204030204" pitchFamily="34" charset="0"/>
              </a:defRPr>
            </a:lvl5pPr>
            <a:lvl6pPr marL="2514600" indent="-228600" algn="ctr" defTabSz="952500"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defTabSz="952500"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defTabSz="952500"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defTabSz="952500" eaLnBrk="0" fontAlgn="base" hangingPunct="0">
              <a:spcBef>
                <a:spcPct val="0"/>
              </a:spcBef>
              <a:spcAft>
                <a:spcPct val="0"/>
              </a:spcAft>
              <a:defRPr sz="1600" b="1">
                <a:solidFill>
                  <a:schemeClr val="tx1"/>
                </a:solidFill>
                <a:latin typeface="Calibri" panose="020F0502020204030204" pitchFamily="34" charset="0"/>
              </a:defRPr>
            </a:lvl9pPr>
          </a:lstStyle>
          <a:p>
            <a:pPr algn="r"/>
            <a:fld id="{C5569A82-5189-4013-9C70-59BCB1BEB2B9}" type="slidenum">
              <a:rPr lang="en-US" altLang="en-US" sz="1000" b="0" i="1">
                <a:latin typeface="Arial" panose="020B0604020202020204" pitchFamily="34" charset="0"/>
              </a:rPr>
              <a:pPr algn="r"/>
              <a:t>18</a:t>
            </a:fld>
            <a:endParaRPr lang="en-US" altLang="en-US" sz="1000" b="0" i="1" dirty="0">
              <a:latin typeface="Arial" panose="020B0604020202020204" pitchFamily="34" charset="0"/>
            </a:endParaRPr>
          </a:p>
        </p:txBody>
      </p:sp>
    </p:spTree>
    <p:extLst>
      <p:ext uri="{BB962C8B-B14F-4D97-AF65-F5344CB8AC3E}">
        <p14:creationId xmlns:p14="http://schemas.microsoft.com/office/powerpoint/2010/main" val="374759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840511"/>
            <a:ext cx="8229600" cy="53022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98408" y="6356355"/>
            <a:ext cx="3123685" cy="227008"/>
          </a:xfrm>
          <a:prstGeom prst="rect">
            <a:avLst/>
          </a:prstGeom>
        </p:spPr>
        <p:txBody>
          <a:bodyPr/>
          <a:lstStyle>
            <a:lvl1pPr>
              <a:defRPr sz="800" i="1"/>
            </a:lvl1pPr>
          </a:lstStyle>
          <a:p>
            <a:fld id="{BA38CF10-962B-471C-BBC7-75B56393C1BC}" type="datetime1">
              <a:rPr lang="en-US" smtClean="0"/>
              <a:pPr/>
              <a:t>5/2/2023</a:t>
            </a:fld>
            <a:endParaRPr lang="en-US" i="1"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a:xfrm>
            <a:off x="6553199" y="6536830"/>
            <a:ext cx="2495909" cy="365125"/>
          </a:xfrm>
        </p:spPr>
        <p:txBody>
          <a:bodyPr/>
          <a:lstStyle>
            <a:lvl1pPr>
              <a:defRPr sz="900"/>
            </a:lvl1p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308949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32709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89743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1831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20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11930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24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5979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1708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87281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7603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0017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5430" y="142875"/>
            <a:ext cx="8304893" cy="571500"/>
          </a:xfrm>
        </p:spPr>
        <p:txBody>
          <a:bodyPr/>
          <a:lstStyle>
            <a:lvl1pPr>
              <a:defRPr>
                <a:solidFill>
                  <a:schemeClr val="bg1"/>
                </a:solidFill>
              </a:defRPr>
            </a:lvl1pPr>
          </a:lstStyle>
          <a:p>
            <a:r>
              <a:rPr lang="en-US" dirty="0"/>
              <a:t>Click to edit Master title style</a:t>
            </a:r>
          </a:p>
        </p:txBody>
      </p:sp>
      <p:sp>
        <p:nvSpPr>
          <p:cNvPr id="3" name="Table Placeholder 2"/>
          <p:cNvSpPr>
            <a:spLocks noGrp="1"/>
          </p:cNvSpPr>
          <p:nvPr>
            <p:ph type="tbl" idx="1"/>
          </p:nvPr>
        </p:nvSpPr>
        <p:spPr>
          <a:xfrm>
            <a:off x="435429" y="714378"/>
            <a:ext cx="8392584" cy="5677793"/>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solidFill>
                  <a:srgbClr val="000000"/>
                </a:solidFill>
              </a:defRPr>
            </a:lvl1pPr>
          </a:lstStyle>
          <a:p>
            <a:pPr>
              <a:defRPr/>
            </a:pPr>
            <a:fld id="{03674563-41AB-4F07-95A3-4E42042B1F80}" type="slidenum">
              <a:rPr lang="en-US" smtClean="0"/>
              <a:pPr>
                <a:defRPr/>
              </a:pPr>
              <a:t>‹#›</a:t>
            </a:fld>
            <a:endParaRPr lang="en-US" dirty="0"/>
          </a:p>
        </p:txBody>
      </p:sp>
    </p:spTree>
    <p:extLst>
      <p:ext uri="{BB962C8B-B14F-4D97-AF65-F5344CB8AC3E}">
        <p14:creationId xmlns:p14="http://schemas.microsoft.com/office/powerpoint/2010/main" val="63663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212833"/>
                </a:solidFill>
              </a:defRPr>
            </a:lvl1pPr>
          </a:lstStyle>
          <a:p>
            <a:r>
              <a:rPr lang="en-US" dirty="0"/>
              <a:t>Click to edit Master title style</a:t>
            </a:r>
          </a:p>
        </p:txBody>
      </p:sp>
      <p:sp>
        <p:nvSpPr>
          <p:cNvPr id="3" name="Content Placeholder 2"/>
          <p:cNvSpPr>
            <a:spLocks noGrp="1"/>
          </p:cNvSpPr>
          <p:nvPr>
            <p:ph sz="half" idx="1"/>
          </p:nvPr>
        </p:nvSpPr>
        <p:spPr>
          <a:xfrm>
            <a:off x="457200" y="794329"/>
            <a:ext cx="4038600" cy="5331839"/>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794329"/>
            <a:ext cx="4038600" cy="5331839"/>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88493" y="6356354"/>
            <a:ext cx="2133600" cy="365125"/>
          </a:xfrm>
          <a:prstGeom prst="rect">
            <a:avLst/>
          </a:prstGeom>
        </p:spPr>
        <p:txBody>
          <a:bodyPr/>
          <a:lstStyle/>
          <a:p>
            <a:fld id="{EF520419-431A-417D-B371-868C7DC90F79}" type="datetime1">
              <a:rPr lang="en-US" smtClean="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0094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430" y="0"/>
            <a:ext cx="8304893" cy="571500"/>
          </a:xfrm>
        </p:spPr>
        <p:txBody>
          <a:bodyPr/>
          <a:lstStyle>
            <a:lvl1pPr algn="l">
              <a:defRPr>
                <a:solidFill>
                  <a:srgbClr val="212833"/>
                </a:solidFill>
              </a:defRPr>
            </a:lvl1pPr>
          </a:lstStyle>
          <a:p>
            <a:r>
              <a:rPr lang="en-US"/>
              <a:t>Click to edit Master title style</a:t>
            </a:r>
          </a:p>
        </p:txBody>
      </p:sp>
      <p:sp>
        <p:nvSpPr>
          <p:cNvPr id="3" name="Text Placeholder 2"/>
          <p:cNvSpPr>
            <a:spLocks noGrp="1"/>
          </p:cNvSpPr>
          <p:nvPr>
            <p:ph type="body" sz="half" idx="1"/>
          </p:nvPr>
        </p:nvSpPr>
        <p:spPr>
          <a:xfrm>
            <a:off x="435430" y="714378"/>
            <a:ext cx="4122965" cy="5677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3537" y="714378"/>
            <a:ext cx="4124476" cy="5677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E8F054E5-B17B-4ABD-B4AF-7E814E884134}" type="slidenum">
              <a:rPr lang="en-US" altLang="en-US"/>
              <a:pPr/>
              <a:t>‹#›</a:t>
            </a:fld>
            <a:endParaRPr lang="en-US" altLang="en-US" dirty="0"/>
          </a:p>
        </p:txBody>
      </p:sp>
    </p:spTree>
    <p:extLst>
      <p:ext uri="{BB962C8B-B14F-4D97-AF65-F5344CB8AC3E}">
        <p14:creationId xmlns:p14="http://schemas.microsoft.com/office/powerpoint/2010/main" val="3316708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326573" y="214312"/>
            <a:ext cx="849085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a:lnSpc>
                <a:spcPct val="90000"/>
              </a:lnSpc>
              <a:tabLst>
                <a:tab pos="214313" algn="l"/>
              </a:tabLst>
              <a:defRPr sz="2250">
                <a:solidFill>
                  <a:srgbClr val="0070C0"/>
                </a:solidFill>
              </a:defRPr>
            </a:lvl1pPr>
          </a:lstStyle>
          <a:p>
            <a:pPr lvl="0"/>
            <a:r>
              <a:rPr lang="en-US" dirty="0"/>
              <a:t>Slide Title</a:t>
            </a:r>
          </a:p>
        </p:txBody>
      </p:sp>
      <p:sp>
        <p:nvSpPr>
          <p:cNvPr id="10" name="Text Placeholder 9"/>
          <p:cNvSpPr>
            <a:spLocks noGrp="1"/>
          </p:cNvSpPr>
          <p:nvPr>
            <p:ph type="body" sz="quarter" idx="12"/>
          </p:nvPr>
        </p:nvSpPr>
        <p:spPr>
          <a:xfrm>
            <a:off x="326573" y="1393032"/>
            <a:ext cx="8490857" cy="4607719"/>
          </a:xfrm>
          <a:prstGeom prst="rect">
            <a:avLst/>
          </a:prstGeom>
        </p:spPr>
        <p:txBody>
          <a:bodyPr lIns="0" tIns="0" rIns="0" bIns="0"/>
          <a:lstStyle>
            <a:lvl1pPr>
              <a:spcBef>
                <a:spcPts val="1313"/>
              </a:spcBef>
              <a:defRPr/>
            </a:lvl1pPr>
            <a:lvl2pPr marL="214313" indent="-156270">
              <a:spcBef>
                <a:spcPts val="1313"/>
              </a:spcBef>
              <a:buClr>
                <a:schemeClr val="accent2"/>
              </a:buClr>
              <a:defRPr/>
            </a:lvl2pPr>
            <a:lvl3pPr marL="428625" indent="-156270">
              <a:spcBef>
                <a:spcPts val="656"/>
              </a:spcBef>
              <a:buClr>
                <a:schemeClr val="accent2"/>
              </a:buClr>
              <a:buFont typeface="Wingdings" pitchFamily="2" charset="2"/>
              <a:buChar char="§"/>
              <a:defRPr/>
            </a:lvl3pPr>
            <a:lvl4pPr marL="642938" indent="-156270">
              <a:spcBef>
                <a:spcPts val="656"/>
              </a:spcBef>
              <a:buClr>
                <a:schemeClr val="accent2"/>
              </a:buClr>
              <a:buFont typeface="Calibri" pitchFamily="34" charset="0"/>
              <a:buChar char="–"/>
              <a:defRPr/>
            </a:lvl4pPr>
            <a:lvl5pPr marL="17145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6"/>
          <p:cNvSpPr>
            <a:spLocks noGrp="1" noChangeArrowheads="1"/>
          </p:cNvSpPr>
          <p:nvPr>
            <p:ph type="sldNum" sz="quarter" idx="4"/>
          </p:nvPr>
        </p:nvSpPr>
        <p:spPr bwMode="auto">
          <a:xfrm>
            <a:off x="8817429" y="6215065"/>
            <a:ext cx="217715" cy="214313"/>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r">
              <a:defRPr sz="1125">
                <a:solidFill>
                  <a:srgbClr val="5F5F5F"/>
                </a:solidFill>
                <a:latin typeface="Calibri" pitchFamily="34" charset="0"/>
                <a:cs typeface="Calibri" pitchFamily="34" charset="0"/>
              </a:defRPr>
            </a:lvl1pPr>
          </a:lstStyle>
          <a:p>
            <a:fld id="{3FE72676-CC76-4A6C-BED4-CE87170E188B}" type="slidenum">
              <a:rPr lang="en-US" smtClean="0"/>
              <a:pPr/>
              <a:t>‹#›</a:t>
            </a:fld>
            <a:endParaRPr lang="en-US" dirty="0"/>
          </a:p>
        </p:txBody>
      </p:sp>
    </p:spTree>
    <p:extLst>
      <p:ext uri="{BB962C8B-B14F-4D97-AF65-F5344CB8AC3E}">
        <p14:creationId xmlns:p14="http://schemas.microsoft.com/office/powerpoint/2010/main" val="363060952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14D3F-6AA5-485E-95D7-4AD948F89702}"/>
              </a:ext>
            </a:extLst>
          </p:cNvPr>
          <p:cNvSpPr/>
          <p:nvPr userDrawn="1"/>
        </p:nvSpPr>
        <p:spPr>
          <a:xfrm>
            <a:off x="-1" y="6671268"/>
            <a:ext cx="2040673" cy="186732"/>
          </a:xfrm>
          <a:prstGeom prst="rect">
            <a:avLst/>
          </a:prstGeom>
          <a:solidFill>
            <a:schemeClr val="bg1"/>
          </a:solidFill>
        </p:spPr>
        <p:txBody>
          <a:bodyPr wrap="square" rtlCol="0" anchor="ctr">
            <a:spAutoFit/>
          </a:bodyPr>
          <a:lstStyle/>
          <a:p>
            <a:pPr algn="ctr" fontAlgn="b"/>
            <a:endParaRPr lang="en-US" dirty="0">
              <a:solidFill>
                <a:schemeClr val="bg1"/>
              </a:solidFill>
            </a:endParaRPr>
          </a:p>
        </p:txBody>
      </p:sp>
      <p:sp>
        <p:nvSpPr>
          <p:cNvPr id="3" name="Rectangle 2"/>
          <p:cNvSpPr/>
          <p:nvPr userDrawn="1"/>
        </p:nvSpPr>
        <p:spPr>
          <a:xfrm>
            <a:off x="0" y="0"/>
            <a:ext cx="9144000" cy="6858000"/>
          </a:xfrm>
          <a:prstGeom prst="rect">
            <a:avLst/>
          </a:prstGeom>
          <a:gradFill>
            <a:gsLst>
              <a:gs pos="51000">
                <a:schemeClr val="accent3">
                  <a:alpha val="91000"/>
                </a:schemeClr>
              </a:gs>
              <a:gs pos="100000">
                <a:schemeClr val="accent4">
                  <a:alpha val="86000"/>
                </a:schemeClr>
              </a:gs>
            </a:gsLst>
            <a:lin ang="0" scaled="1"/>
          </a:gradFill>
        </p:spPr>
        <p:txBody>
          <a:bodyPr wrap="none" rtlCol="0" anchor="ctr">
            <a:spAutoFit/>
          </a:bodyPr>
          <a:lstStyle/>
          <a:p>
            <a:pPr algn="ctr" fontAlgn="b"/>
            <a:endParaRPr lang="en-US" dirty="0">
              <a:solidFill>
                <a:schemeClr val="bg1"/>
              </a:solidFill>
            </a:endParaRPr>
          </a:p>
        </p:txBody>
      </p:sp>
      <p:sp>
        <p:nvSpPr>
          <p:cNvPr id="4" name="Date Placeholder 3"/>
          <p:cNvSpPr>
            <a:spLocks noGrp="1"/>
          </p:cNvSpPr>
          <p:nvPr>
            <p:ph type="dt" sz="half" idx="10"/>
          </p:nvPr>
        </p:nvSpPr>
        <p:spPr>
          <a:xfrm>
            <a:off x="1188493" y="6356352"/>
            <a:ext cx="2133600" cy="365125"/>
          </a:xfrm>
          <a:prstGeom prst="rect">
            <a:avLst/>
          </a:prstGeom>
        </p:spPr>
        <p:txBody>
          <a:bodyPr/>
          <a:lstStyle>
            <a:lvl1pPr>
              <a:defRPr sz="800"/>
            </a:lvl1pPr>
          </a:lstStyle>
          <a:p>
            <a:fld id="{C9C91D8B-CAFC-46EA-BCC0-80E6436E677C}" type="datetime1">
              <a:rPr lang="en-US" smtClean="0"/>
              <a:pPr/>
              <a:t>5/2/2023</a:t>
            </a:fld>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0C9380D7-ED8F-406F-B382-0C89E4A9EA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833" y="6356352"/>
            <a:ext cx="1597964" cy="31907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3083830">
            <a:off x="809050" y="-1816300"/>
            <a:ext cx="5959619" cy="8946972"/>
          </a:xfrm>
          <a:prstGeom prst="rect">
            <a:avLst/>
          </a:prstGeom>
        </p:spPr>
      </p:pic>
      <p:sp>
        <p:nvSpPr>
          <p:cNvPr id="17" name="Title 1"/>
          <p:cNvSpPr>
            <a:spLocks noGrp="1"/>
          </p:cNvSpPr>
          <p:nvPr>
            <p:ph type="ctrTitle" hasCustomPrompt="1"/>
          </p:nvPr>
        </p:nvSpPr>
        <p:spPr>
          <a:xfrm>
            <a:off x="0" y="2977298"/>
            <a:ext cx="9144000" cy="1470025"/>
          </a:xfrm>
        </p:spPr>
        <p:txBody>
          <a:bodyPr>
            <a:normAutofit/>
          </a:bodyPr>
          <a:lstStyle>
            <a:lvl1pPr algn="ctr">
              <a:defRPr sz="2400" cap="all" baseline="0">
                <a:solidFill>
                  <a:schemeClr val="bg1"/>
                </a:solidFill>
              </a:defRPr>
            </a:lvl1pPr>
          </a:lstStyle>
          <a:p>
            <a:r>
              <a:rPr lang="en-US" dirty="0"/>
              <a:t>	Click to edit Master title style</a:t>
            </a:r>
          </a:p>
        </p:txBody>
      </p:sp>
    </p:spTree>
    <p:extLst>
      <p:ext uri="{BB962C8B-B14F-4D97-AF65-F5344CB8AC3E}">
        <p14:creationId xmlns:p14="http://schemas.microsoft.com/office/powerpoint/2010/main" val="2761985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01024" y="6356352"/>
            <a:ext cx="485775" cy="365125"/>
          </a:xfrm>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78044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761868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86964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699932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60821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565192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8418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US" sz="1800" kern="1200">
                <a:solidFill>
                  <a:srgbClr val="212833"/>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p:spPr>
        <p:txBody>
          <a:bodyPr anchor="b">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88493" y="6356354"/>
            <a:ext cx="2133600" cy="365125"/>
          </a:xfrm>
          <a:prstGeom prst="rect">
            <a:avLst/>
          </a:prstGeom>
        </p:spPr>
        <p:txBody>
          <a:bodyPr/>
          <a:lstStyle>
            <a:lvl1pPr>
              <a:defRPr sz="800"/>
            </a:lvl1pPr>
          </a:lstStyle>
          <a:p>
            <a:fld id="{ACD11A8D-D030-4AF0-A729-93F8B7FBDED2}" type="datetime1">
              <a:rPr lang="en-US" smtClean="0"/>
              <a:pPr/>
              <a:t>5/2/2023</a:t>
            </a:fld>
            <a:endParaRPr lang="en-US" dirty="0"/>
          </a:p>
        </p:txBody>
      </p:sp>
      <p:sp>
        <p:nvSpPr>
          <p:cNvPr id="8" name="Footer Placeholder 7"/>
          <p:cNvSpPr>
            <a:spLocks noGrp="1"/>
          </p:cNvSpPr>
          <p:nvPr>
            <p:ph type="ftr" sz="quarter" idx="11"/>
          </p:nvPr>
        </p:nvSpPr>
        <p:spPr/>
        <p:txBody>
          <a:bodyPr/>
          <a:lstStyle>
            <a:lvl1pPr>
              <a:defRPr sz="800"/>
            </a:lvl1pPr>
          </a:lstStyle>
          <a:p>
            <a:endParaRPr lang="en-US" dirty="0"/>
          </a:p>
        </p:txBody>
      </p:sp>
      <p:sp>
        <p:nvSpPr>
          <p:cNvPr id="9" name="Slide Number Placeholder 8"/>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8327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20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194763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24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04828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51541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759803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23489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22951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326572" y="214312"/>
            <a:ext cx="849085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a:lnSpc>
                <a:spcPct val="90000"/>
              </a:lnSpc>
              <a:tabLst>
                <a:tab pos="214313" algn="l"/>
              </a:tabLst>
              <a:defRPr sz="2250">
                <a:solidFill>
                  <a:srgbClr val="0070C0"/>
                </a:solidFill>
              </a:defRPr>
            </a:lvl1pPr>
          </a:lstStyle>
          <a:p>
            <a:pPr lvl="0"/>
            <a:r>
              <a:rPr lang="en-US" dirty="0"/>
              <a:t>Slide Title</a:t>
            </a:r>
          </a:p>
        </p:txBody>
      </p:sp>
      <p:sp>
        <p:nvSpPr>
          <p:cNvPr id="10" name="Text Placeholder 9"/>
          <p:cNvSpPr>
            <a:spLocks noGrp="1"/>
          </p:cNvSpPr>
          <p:nvPr>
            <p:ph type="body" sz="quarter" idx="12"/>
          </p:nvPr>
        </p:nvSpPr>
        <p:spPr>
          <a:xfrm>
            <a:off x="326572" y="1393031"/>
            <a:ext cx="8490857" cy="4607719"/>
          </a:xfrm>
          <a:prstGeom prst="rect">
            <a:avLst/>
          </a:prstGeom>
        </p:spPr>
        <p:txBody>
          <a:bodyPr lIns="0" tIns="0" rIns="0" bIns="0"/>
          <a:lstStyle>
            <a:lvl1pPr>
              <a:spcBef>
                <a:spcPts val="1313"/>
              </a:spcBef>
              <a:defRPr/>
            </a:lvl1pPr>
            <a:lvl2pPr marL="214313" indent="-156270">
              <a:spcBef>
                <a:spcPts val="1313"/>
              </a:spcBef>
              <a:buClr>
                <a:schemeClr val="accent2"/>
              </a:buClr>
              <a:defRPr/>
            </a:lvl2pPr>
            <a:lvl3pPr marL="428625" indent="-156270">
              <a:spcBef>
                <a:spcPts val="656"/>
              </a:spcBef>
              <a:buClr>
                <a:schemeClr val="accent2"/>
              </a:buClr>
              <a:buFont typeface="Wingdings" pitchFamily="2" charset="2"/>
              <a:buChar char="§"/>
              <a:defRPr/>
            </a:lvl3pPr>
            <a:lvl4pPr marL="642938" indent="-156270">
              <a:spcBef>
                <a:spcPts val="656"/>
              </a:spcBef>
              <a:buClr>
                <a:schemeClr val="accent2"/>
              </a:buClr>
              <a:buFont typeface="Calibri" pitchFamily="34" charset="0"/>
              <a:buChar char="–"/>
              <a:defRPr/>
            </a:lvl4pPr>
            <a:lvl5pPr marL="17145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6"/>
          <p:cNvSpPr>
            <a:spLocks noGrp="1" noChangeArrowheads="1"/>
          </p:cNvSpPr>
          <p:nvPr>
            <p:ph type="sldNum" sz="quarter" idx="4"/>
          </p:nvPr>
        </p:nvSpPr>
        <p:spPr bwMode="auto">
          <a:xfrm>
            <a:off x="8817428" y="6215063"/>
            <a:ext cx="217715" cy="214313"/>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r">
              <a:defRPr sz="1125">
                <a:solidFill>
                  <a:srgbClr val="5F5F5F"/>
                </a:solidFill>
                <a:latin typeface="Calibri" pitchFamily="34" charset="0"/>
                <a:cs typeface="Calibri" pitchFamily="34" charset="0"/>
              </a:defRPr>
            </a:lvl1pPr>
          </a:lstStyle>
          <a:p>
            <a:fld id="{3FE72676-CC76-4A6C-BED4-CE87170E188B}" type="slidenum">
              <a:rPr lang="en-US" smtClean="0"/>
              <a:pPr/>
              <a:t>‹#›</a:t>
            </a:fld>
            <a:endParaRPr lang="en-US" dirty="0"/>
          </a:p>
        </p:txBody>
      </p:sp>
    </p:spTree>
    <p:extLst>
      <p:ext uri="{BB962C8B-B14F-4D97-AF65-F5344CB8AC3E}">
        <p14:creationId xmlns:p14="http://schemas.microsoft.com/office/powerpoint/2010/main" val="407078759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01024" y="6356354"/>
            <a:ext cx="485775" cy="365125"/>
          </a:xfrm>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9411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677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06FD11-03FA-4B71-94BB-2E4BE81D9C0E}"/>
              </a:ext>
            </a:extLst>
          </p:cNvPr>
          <p:cNvSpPr/>
          <p:nvPr userDrawn="1"/>
        </p:nvSpPr>
        <p:spPr>
          <a:xfrm>
            <a:off x="252662" y="6641432"/>
            <a:ext cx="8891337" cy="132347"/>
          </a:xfrm>
          <a:prstGeom prst="rect">
            <a:avLst/>
          </a:prstGeom>
          <a:solidFill>
            <a:schemeClr val="bg1"/>
          </a:solidFill>
        </p:spPr>
        <p:txBody>
          <a:bodyPr wrap="square" rtlCol="0" anchor="ctr">
            <a:spAutoFit/>
          </a:bodyPr>
          <a:lstStyle/>
          <a:p>
            <a:pPr algn="ctr" fontAlgn="b"/>
            <a:endParaRPr lang="en-US" dirty="0">
              <a:solidFill>
                <a:schemeClr val="bg1"/>
              </a:solidFill>
            </a:endParaRPr>
          </a:p>
        </p:txBody>
      </p:sp>
      <p:sp>
        <p:nvSpPr>
          <p:cNvPr id="3" name="Rectangle 2"/>
          <p:cNvSpPr/>
          <p:nvPr userDrawn="1"/>
        </p:nvSpPr>
        <p:spPr>
          <a:xfrm>
            <a:off x="0" y="0"/>
            <a:ext cx="9144000" cy="6858000"/>
          </a:xfrm>
          <a:prstGeom prst="rect">
            <a:avLst/>
          </a:prstGeom>
          <a:gradFill>
            <a:gsLst>
              <a:gs pos="51000">
                <a:schemeClr val="accent3">
                  <a:alpha val="91000"/>
                </a:schemeClr>
              </a:gs>
              <a:gs pos="100000">
                <a:schemeClr val="accent4">
                  <a:alpha val="86000"/>
                </a:schemeClr>
              </a:gs>
            </a:gsLst>
            <a:lin ang="0" scaled="1"/>
          </a:gradFill>
        </p:spPr>
        <p:txBody>
          <a:bodyPr wrap="none" rtlCol="0" anchor="ctr">
            <a:spAutoFit/>
          </a:bodyPr>
          <a:lstStyle/>
          <a:p>
            <a:pPr algn="ctr" fontAlgn="b"/>
            <a:endParaRPr lang="en-US" dirty="0">
              <a:solidFill>
                <a:schemeClr val="bg1"/>
              </a:solidFill>
            </a:endParaRPr>
          </a:p>
        </p:txBody>
      </p:sp>
      <p:sp>
        <p:nvSpPr>
          <p:cNvPr id="4" name="Date Placeholder 3"/>
          <p:cNvSpPr>
            <a:spLocks noGrp="1"/>
          </p:cNvSpPr>
          <p:nvPr>
            <p:ph type="dt" sz="half" idx="10"/>
          </p:nvPr>
        </p:nvSpPr>
        <p:spPr>
          <a:xfrm>
            <a:off x="1188493" y="6356352"/>
            <a:ext cx="2133600" cy="365125"/>
          </a:xfrm>
          <a:prstGeom prst="rect">
            <a:avLst/>
          </a:prstGeom>
        </p:spPr>
        <p:txBody>
          <a:bodyPr/>
          <a:lstStyle>
            <a:lvl1pPr>
              <a:defRPr sz="800"/>
            </a:lvl1pPr>
          </a:lstStyle>
          <a:p>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sp>
        <p:nvSpPr>
          <p:cNvPr id="17" name="Title 1"/>
          <p:cNvSpPr>
            <a:spLocks noGrp="1"/>
          </p:cNvSpPr>
          <p:nvPr>
            <p:ph type="ctrTitle" hasCustomPrompt="1"/>
          </p:nvPr>
        </p:nvSpPr>
        <p:spPr>
          <a:xfrm>
            <a:off x="0" y="2983759"/>
            <a:ext cx="9144000" cy="1470025"/>
          </a:xfrm>
        </p:spPr>
        <p:txBody>
          <a:bodyPr>
            <a:normAutofit/>
          </a:bodyPr>
          <a:lstStyle>
            <a:lvl1pPr algn="ctr">
              <a:defRPr sz="2400" cap="all" baseline="0">
                <a:solidFill>
                  <a:schemeClr val="bg1"/>
                </a:solidFill>
              </a:defRPr>
            </a:lvl1pPr>
          </a:lstStyle>
          <a:p>
            <a:r>
              <a:rPr lang="en-US" dirty="0"/>
              <a:t>	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3083830">
            <a:off x="809050" y="-1816300"/>
            <a:ext cx="5959619" cy="8946972"/>
          </a:xfrm>
          <a:prstGeom prst="rect">
            <a:avLst/>
          </a:prstGeom>
        </p:spPr>
      </p:pic>
      <p:pic>
        <p:nvPicPr>
          <p:cNvPr id="8" name="Picture 7">
            <a:extLst>
              <a:ext uri="{FF2B5EF4-FFF2-40B4-BE49-F238E27FC236}">
                <a16:creationId xmlns:a16="http://schemas.microsoft.com/office/drawing/2014/main" id="{0C9380D7-ED8F-406F-B382-0C89E4A9EA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1833" y="6356352"/>
            <a:ext cx="1597964" cy="319070"/>
          </a:xfrm>
          <a:prstGeom prst="rect">
            <a:avLst/>
          </a:prstGeom>
        </p:spPr>
      </p:pic>
    </p:spTree>
    <p:extLst>
      <p:ext uri="{BB962C8B-B14F-4D97-AF65-F5344CB8AC3E}">
        <p14:creationId xmlns:p14="http://schemas.microsoft.com/office/powerpoint/2010/main" val="415664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743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
          <p:cNvSpPr/>
          <p:nvPr/>
        </p:nvSpPr>
        <p:spPr>
          <a:xfrm>
            <a:off x="0" y="6641432"/>
            <a:ext cx="9143999" cy="1774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17" name="Google Shape;17;p2"/>
          <p:cNvSpPr/>
          <p:nvPr/>
        </p:nvSpPr>
        <p:spPr>
          <a:xfrm>
            <a:off x="0" y="0"/>
            <a:ext cx="9144000" cy="6858000"/>
          </a:xfrm>
          <a:prstGeom prst="rect">
            <a:avLst/>
          </a:prstGeom>
          <a:gradFill>
            <a:gsLst>
              <a:gs pos="0">
                <a:srgbClr val="43C16A">
                  <a:alpha val="90980"/>
                </a:srgbClr>
              </a:gs>
              <a:gs pos="51000">
                <a:srgbClr val="43C16A">
                  <a:alpha val="90980"/>
                </a:srgbClr>
              </a:gs>
              <a:gs pos="100000">
                <a:srgbClr val="C6F226">
                  <a:alpha val="85882"/>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18" name="Google Shape;18;p2"/>
          <p:cNvSpPr txBox="1">
            <a:spLocks noGrp="1"/>
          </p:cNvSpPr>
          <p:nvPr>
            <p:ph type="dt" idx="10"/>
          </p:nvPr>
        </p:nvSpPr>
        <p:spPr>
          <a:xfrm>
            <a:off x="1188493" y="6356352"/>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9" name="Google Shape;19;p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rgbClr val="888888"/>
                </a:solidFill>
                <a:latin typeface="Roboto"/>
                <a:ea typeface="Roboto"/>
                <a:cs typeface="Roboto"/>
                <a:sym typeface="Roboto"/>
              </a:defRPr>
            </a:lvl1pPr>
            <a:lvl2pPr marL="0" lvl="1" indent="0" algn="r">
              <a:spcBef>
                <a:spcPts val="0"/>
              </a:spcBef>
              <a:buNone/>
              <a:defRPr sz="800" b="0" i="0" u="none" strike="noStrike" cap="none">
                <a:solidFill>
                  <a:srgbClr val="888888"/>
                </a:solidFill>
                <a:latin typeface="Roboto"/>
                <a:ea typeface="Roboto"/>
                <a:cs typeface="Roboto"/>
                <a:sym typeface="Roboto"/>
              </a:defRPr>
            </a:lvl2pPr>
            <a:lvl3pPr marL="0" lvl="2" indent="0" algn="r">
              <a:spcBef>
                <a:spcPts val="0"/>
              </a:spcBef>
              <a:buNone/>
              <a:defRPr sz="800" b="0" i="0" u="none" strike="noStrike" cap="none">
                <a:solidFill>
                  <a:srgbClr val="888888"/>
                </a:solidFill>
                <a:latin typeface="Roboto"/>
                <a:ea typeface="Roboto"/>
                <a:cs typeface="Roboto"/>
                <a:sym typeface="Roboto"/>
              </a:defRPr>
            </a:lvl3pPr>
            <a:lvl4pPr marL="0" lvl="3" indent="0" algn="r">
              <a:spcBef>
                <a:spcPts val="0"/>
              </a:spcBef>
              <a:buNone/>
              <a:defRPr sz="800" b="0" i="0" u="none" strike="noStrike" cap="none">
                <a:solidFill>
                  <a:srgbClr val="888888"/>
                </a:solidFill>
                <a:latin typeface="Roboto"/>
                <a:ea typeface="Roboto"/>
                <a:cs typeface="Roboto"/>
                <a:sym typeface="Roboto"/>
              </a:defRPr>
            </a:lvl4pPr>
            <a:lvl5pPr marL="0" lvl="4" indent="0" algn="r">
              <a:spcBef>
                <a:spcPts val="0"/>
              </a:spcBef>
              <a:buNone/>
              <a:defRPr sz="800" b="0" i="0" u="none" strike="noStrike" cap="none">
                <a:solidFill>
                  <a:srgbClr val="888888"/>
                </a:solidFill>
                <a:latin typeface="Roboto"/>
                <a:ea typeface="Roboto"/>
                <a:cs typeface="Roboto"/>
                <a:sym typeface="Roboto"/>
              </a:defRPr>
            </a:lvl5pPr>
            <a:lvl6pPr marL="0" lvl="5" indent="0" algn="r">
              <a:spcBef>
                <a:spcPts val="0"/>
              </a:spcBef>
              <a:buNone/>
              <a:defRPr sz="800" b="0" i="0" u="none" strike="noStrike" cap="none">
                <a:solidFill>
                  <a:srgbClr val="888888"/>
                </a:solidFill>
                <a:latin typeface="Roboto"/>
                <a:ea typeface="Roboto"/>
                <a:cs typeface="Roboto"/>
                <a:sym typeface="Roboto"/>
              </a:defRPr>
            </a:lvl6pPr>
            <a:lvl7pPr marL="0" lvl="6" indent="0" algn="r">
              <a:spcBef>
                <a:spcPts val="0"/>
              </a:spcBef>
              <a:buNone/>
              <a:defRPr sz="800" b="0" i="0" u="none" strike="noStrike" cap="none">
                <a:solidFill>
                  <a:srgbClr val="888888"/>
                </a:solidFill>
                <a:latin typeface="Roboto"/>
                <a:ea typeface="Roboto"/>
                <a:cs typeface="Roboto"/>
                <a:sym typeface="Roboto"/>
              </a:defRPr>
            </a:lvl7pPr>
            <a:lvl8pPr marL="0" lvl="7" indent="0" algn="r">
              <a:spcBef>
                <a:spcPts val="0"/>
              </a:spcBef>
              <a:buNone/>
              <a:defRPr sz="800" b="0" i="0" u="none" strike="noStrike" cap="none">
                <a:solidFill>
                  <a:srgbClr val="888888"/>
                </a:solidFill>
                <a:latin typeface="Roboto"/>
                <a:ea typeface="Roboto"/>
                <a:cs typeface="Roboto"/>
                <a:sym typeface="Roboto"/>
              </a:defRPr>
            </a:lvl8pPr>
            <a:lvl9pPr marL="0" lvl="8" indent="0" algn="r">
              <a:spcBef>
                <a:spcPts val="0"/>
              </a:spcBef>
              <a:buNone/>
              <a:defRPr sz="8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1" name="Google Shape;21;p2"/>
          <p:cNvSpPr txBox="1">
            <a:spLocks noGrp="1"/>
          </p:cNvSpPr>
          <p:nvPr>
            <p:ph type="ctrTitle"/>
          </p:nvPr>
        </p:nvSpPr>
        <p:spPr>
          <a:xfrm>
            <a:off x="0" y="2983759"/>
            <a:ext cx="91440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2400"/>
              <a:buFont typeface="Montserrat ExtraBold"/>
              <a:buNone/>
              <a:defRPr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 name="Google Shape;22;p2"/>
          <p:cNvPicPr preferRelativeResize="0"/>
          <p:nvPr/>
        </p:nvPicPr>
        <p:blipFill rotWithShape="1">
          <a:blip r:embed="rId2">
            <a:alphaModFix/>
          </a:blip>
          <a:srcRect/>
          <a:stretch/>
        </p:blipFill>
        <p:spPr>
          <a:xfrm rot="3083830">
            <a:off x="809050" y="-1816300"/>
            <a:ext cx="5959619" cy="8946972"/>
          </a:xfrm>
          <a:prstGeom prst="rect">
            <a:avLst/>
          </a:prstGeom>
          <a:noFill/>
          <a:ln>
            <a:noFill/>
          </a:ln>
        </p:spPr>
      </p:pic>
      <p:pic>
        <p:nvPicPr>
          <p:cNvPr id="23" name="Google Shape;23;p2"/>
          <p:cNvPicPr preferRelativeResize="0"/>
          <p:nvPr/>
        </p:nvPicPr>
        <p:blipFill rotWithShape="1">
          <a:blip r:embed="rId3">
            <a:alphaModFix/>
          </a:blip>
          <a:srcRect/>
          <a:stretch/>
        </p:blipFill>
        <p:spPr>
          <a:xfrm>
            <a:off x="261833" y="6356352"/>
            <a:ext cx="1597964" cy="319070"/>
          </a:xfrm>
          <a:prstGeom prst="rect">
            <a:avLst/>
          </a:prstGeom>
          <a:noFill/>
          <a:ln>
            <a:noFill/>
          </a:ln>
        </p:spPr>
      </p:pic>
    </p:spTree>
    <p:extLst>
      <p:ext uri="{BB962C8B-B14F-4D97-AF65-F5344CB8AC3E}">
        <p14:creationId xmlns:p14="http://schemas.microsoft.com/office/powerpoint/2010/main" val="1953832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457200" y="274638"/>
            <a:ext cx="8229600" cy="44579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Font typeface="Montserrat ExtraBold"/>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457200" y="840511"/>
            <a:ext cx="8229600" cy="530227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198408" y="6356355"/>
            <a:ext cx="3123685" cy="22700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1"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28" name="Google Shape;28;p3"/>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553199" y="6536830"/>
            <a:ext cx="249590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Roboto"/>
                <a:ea typeface="Roboto"/>
                <a:cs typeface="Roboto"/>
                <a:sym typeface="Roboto"/>
              </a:defRPr>
            </a:lvl1pPr>
            <a:lvl2pPr marL="0" lvl="1" indent="0" algn="r">
              <a:spcBef>
                <a:spcPts val="0"/>
              </a:spcBef>
              <a:buNone/>
              <a:defRPr sz="900" b="0" i="0" u="none" strike="noStrike" cap="none">
                <a:solidFill>
                  <a:srgbClr val="888888"/>
                </a:solidFill>
                <a:latin typeface="Roboto"/>
                <a:ea typeface="Roboto"/>
                <a:cs typeface="Roboto"/>
                <a:sym typeface="Roboto"/>
              </a:defRPr>
            </a:lvl2pPr>
            <a:lvl3pPr marL="0" lvl="2" indent="0" algn="r">
              <a:spcBef>
                <a:spcPts val="0"/>
              </a:spcBef>
              <a:buNone/>
              <a:defRPr sz="900" b="0" i="0" u="none" strike="noStrike" cap="none">
                <a:solidFill>
                  <a:srgbClr val="888888"/>
                </a:solidFill>
                <a:latin typeface="Roboto"/>
                <a:ea typeface="Roboto"/>
                <a:cs typeface="Roboto"/>
                <a:sym typeface="Roboto"/>
              </a:defRPr>
            </a:lvl3pPr>
            <a:lvl4pPr marL="0" lvl="3" indent="0" algn="r">
              <a:spcBef>
                <a:spcPts val="0"/>
              </a:spcBef>
              <a:buNone/>
              <a:defRPr sz="900" b="0" i="0" u="none" strike="noStrike" cap="none">
                <a:solidFill>
                  <a:srgbClr val="888888"/>
                </a:solidFill>
                <a:latin typeface="Roboto"/>
                <a:ea typeface="Roboto"/>
                <a:cs typeface="Roboto"/>
                <a:sym typeface="Roboto"/>
              </a:defRPr>
            </a:lvl4pPr>
            <a:lvl5pPr marL="0" lvl="4" indent="0" algn="r">
              <a:spcBef>
                <a:spcPts val="0"/>
              </a:spcBef>
              <a:buNone/>
              <a:defRPr sz="900" b="0" i="0" u="none" strike="noStrike" cap="none">
                <a:solidFill>
                  <a:srgbClr val="888888"/>
                </a:solidFill>
                <a:latin typeface="Roboto"/>
                <a:ea typeface="Roboto"/>
                <a:cs typeface="Roboto"/>
                <a:sym typeface="Roboto"/>
              </a:defRPr>
            </a:lvl5pPr>
            <a:lvl6pPr marL="0" lvl="5" indent="0" algn="r">
              <a:spcBef>
                <a:spcPts val="0"/>
              </a:spcBef>
              <a:buNone/>
              <a:defRPr sz="900" b="0" i="0" u="none" strike="noStrike" cap="none">
                <a:solidFill>
                  <a:srgbClr val="888888"/>
                </a:solidFill>
                <a:latin typeface="Roboto"/>
                <a:ea typeface="Roboto"/>
                <a:cs typeface="Roboto"/>
                <a:sym typeface="Roboto"/>
              </a:defRPr>
            </a:lvl6pPr>
            <a:lvl7pPr marL="0" lvl="6" indent="0" algn="r">
              <a:spcBef>
                <a:spcPts val="0"/>
              </a:spcBef>
              <a:buNone/>
              <a:defRPr sz="900" b="0" i="0" u="none" strike="noStrike" cap="none">
                <a:solidFill>
                  <a:srgbClr val="888888"/>
                </a:solidFill>
                <a:latin typeface="Roboto"/>
                <a:ea typeface="Roboto"/>
                <a:cs typeface="Roboto"/>
                <a:sym typeface="Roboto"/>
              </a:defRPr>
            </a:lvl7pPr>
            <a:lvl8pPr marL="0" lvl="7" indent="0" algn="r">
              <a:spcBef>
                <a:spcPts val="0"/>
              </a:spcBef>
              <a:buNone/>
              <a:defRPr sz="900" b="0" i="0" u="none" strike="noStrike" cap="none">
                <a:solidFill>
                  <a:srgbClr val="888888"/>
                </a:solidFill>
                <a:latin typeface="Roboto"/>
                <a:ea typeface="Roboto"/>
                <a:cs typeface="Roboto"/>
                <a:sym typeface="Roboto"/>
              </a:defRPr>
            </a:lvl8pPr>
            <a:lvl9pPr marL="0" lvl="8" indent="0" algn="r">
              <a:spcBef>
                <a:spcPts val="0"/>
              </a:spcBef>
              <a:buNone/>
              <a:defRPr sz="9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71690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457200" y="274638"/>
            <a:ext cx="8229600" cy="44579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12833"/>
              </a:buClr>
              <a:buSzPts val="1800"/>
              <a:buFont typeface="Montserrat ExtraBold"/>
              <a:buNone/>
              <a:defRPr>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457200" y="794329"/>
            <a:ext cx="4038600" cy="5331839"/>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sz="1200"/>
            </a:lvl1pPr>
            <a:lvl2pPr marL="914400" lvl="1" indent="-304800" algn="l">
              <a:spcBef>
                <a:spcPts val="240"/>
              </a:spcBef>
              <a:spcAft>
                <a:spcPts val="0"/>
              </a:spcAft>
              <a:buClr>
                <a:schemeClr val="dk1"/>
              </a:buClr>
              <a:buSzPts val="1200"/>
              <a:buChar char="–"/>
              <a:defRPr sz="1200"/>
            </a:lvl2pPr>
            <a:lvl3pPr marL="1371600" lvl="2" indent="-304800" algn="l">
              <a:spcBef>
                <a:spcPts val="240"/>
              </a:spcBef>
              <a:spcAft>
                <a:spcPts val="0"/>
              </a:spcAft>
              <a:buClr>
                <a:schemeClr val="dk1"/>
              </a:buClr>
              <a:buSzPts val="1200"/>
              <a:buChar char="•"/>
              <a:defRPr sz="120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4"/>
          <p:cNvSpPr txBox="1">
            <a:spLocks noGrp="1"/>
          </p:cNvSpPr>
          <p:nvPr>
            <p:ph type="body" idx="2"/>
          </p:nvPr>
        </p:nvSpPr>
        <p:spPr>
          <a:xfrm>
            <a:off x="4648200" y="794329"/>
            <a:ext cx="4038600" cy="5331839"/>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sz="1200"/>
            </a:lvl1pPr>
            <a:lvl2pPr marL="914400" lvl="1" indent="-304800" algn="l">
              <a:spcBef>
                <a:spcPts val="240"/>
              </a:spcBef>
              <a:spcAft>
                <a:spcPts val="0"/>
              </a:spcAft>
              <a:buClr>
                <a:schemeClr val="dk1"/>
              </a:buClr>
              <a:buSzPts val="1200"/>
              <a:buChar char="–"/>
              <a:defRPr sz="1200"/>
            </a:lvl2pPr>
            <a:lvl3pPr marL="1371600" lvl="2" indent="-304800" algn="l">
              <a:spcBef>
                <a:spcPts val="240"/>
              </a:spcBef>
              <a:spcAft>
                <a:spcPts val="0"/>
              </a:spcAft>
              <a:buClr>
                <a:schemeClr val="dk1"/>
              </a:buClr>
              <a:buSzPts val="1200"/>
              <a:buChar char="•"/>
              <a:defRPr sz="120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4"/>
          <p:cNvSpPr txBox="1">
            <a:spLocks noGrp="1"/>
          </p:cNvSpPr>
          <p:nvPr>
            <p:ph type="dt" idx="10"/>
          </p:nvPr>
        </p:nvSpPr>
        <p:spPr>
          <a:xfrm>
            <a:off x="1188493" y="6356354"/>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35" name="Google Shape;35;p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304817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274638"/>
            <a:ext cx="8229600" cy="44579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12833"/>
              </a:buClr>
              <a:buSzPts val="1800"/>
              <a:buFont typeface="Montserrat ExtraBold"/>
              <a:buNone/>
              <a:defRPr sz="1800">
                <a:solidFill>
                  <a:srgbClr val="212833"/>
                </a:solidFill>
                <a:latin typeface="Montserrat ExtraBold"/>
                <a:ea typeface="Montserrat ExtraBold"/>
                <a:cs typeface="Montserrat ExtraBold"/>
                <a:sym typeface="Montserra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240"/>
              </a:spcBef>
              <a:spcAft>
                <a:spcPts val="0"/>
              </a:spcAft>
              <a:buClr>
                <a:schemeClr val="dk1"/>
              </a:buClr>
              <a:buSzPts val="1200"/>
              <a:buNone/>
              <a:defRPr sz="12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sz="1200"/>
            </a:lvl1pPr>
            <a:lvl2pPr marL="914400" lvl="1" indent="-304800" algn="l">
              <a:spcBef>
                <a:spcPts val="240"/>
              </a:spcBef>
              <a:spcAft>
                <a:spcPts val="0"/>
              </a:spcAft>
              <a:buClr>
                <a:schemeClr val="dk1"/>
              </a:buClr>
              <a:buSzPts val="1200"/>
              <a:buChar char="–"/>
              <a:defRPr sz="1200"/>
            </a:lvl2pPr>
            <a:lvl3pPr marL="1371600" lvl="2" indent="-304800" algn="l">
              <a:spcBef>
                <a:spcPts val="240"/>
              </a:spcBef>
              <a:spcAft>
                <a:spcPts val="0"/>
              </a:spcAft>
              <a:buClr>
                <a:schemeClr val="dk1"/>
              </a:buClr>
              <a:buSzPts val="1200"/>
              <a:buChar char="•"/>
              <a:defRPr sz="120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5"/>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240"/>
              </a:spcBef>
              <a:spcAft>
                <a:spcPts val="0"/>
              </a:spcAft>
              <a:buClr>
                <a:schemeClr val="dk1"/>
              </a:buClr>
              <a:buSzPts val="1200"/>
              <a:buNone/>
              <a:defRPr sz="12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5"/>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sz="1200"/>
            </a:lvl1pPr>
            <a:lvl2pPr marL="914400" lvl="1" indent="-304800" algn="l">
              <a:spcBef>
                <a:spcPts val="240"/>
              </a:spcBef>
              <a:spcAft>
                <a:spcPts val="0"/>
              </a:spcAft>
              <a:buClr>
                <a:schemeClr val="dk1"/>
              </a:buClr>
              <a:buSzPts val="1200"/>
              <a:buChar char="–"/>
              <a:defRPr sz="1200"/>
            </a:lvl2pPr>
            <a:lvl3pPr marL="1371600" lvl="2" indent="-304800" algn="l">
              <a:spcBef>
                <a:spcPts val="240"/>
              </a:spcBef>
              <a:spcAft>
                <a:spcPts val="0"/>
              </a:spcAft>
              <a:buClr>
                <a:schemeClr val="dk1"/>
              </a:buClr>
              <a:buSzPts val="1200"/>
              <a:buChar char="•"/>
              <a:defRPr sz="120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5"/>
          <p:cNvSpPr txBox="1">
            <a:spLocks noGrp="1"/>
          </p:cNvSpPr>
          <p:nvPr>
            <p:ph type="dt" idx="10"/>
          </p:nvPr>
        </p:nvSpPr>
        <p:spPr>
          <a:xfrm>
            <a:off x="1188493" y="6356354"/>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44" name="Google Shape;44;p5"/>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a:solidFill>
                  <a:srgbClr val="888888"/>
                </a:solidFill>
                <a:latin typeface="Roboto"/>
                <a:ea typeface="Roboto"/>
                <a:cs typeface="Roboto"/>
                <a:sym typeface="Roboto"/>
              </a:defRPr>
            </a:lvl1pPr>
            <a:lvl2pPr marL="0" lvl="1" indent="0" algn="r">
              <a:spcBef>
                <a:spcPts val="0"/>
              </a:spcBef>
              <a:buNone/>
              <a:defRPr sz="800">
                <a:solidFill>
                  <a:srgbClr val="888888"/>
                </a:solidFill>
                <a:latin typeface="Roboto"/>
                <a:ea typeface="Roboto"/>
                <a:cs typeface="Roboto"/>
                <a:sym typeface="Roboto"/>
              </a:defRPr>
            </a:lvl2pPr>
            <a:lvl3pPr marL="0" lvl="2" indent="0" algn="r">
              <a:spcBef>
                <a:spcPts val="0"/>
              </a:spcBef>
              <a:buNone/>
              <a:defRPr sz="800">
                <a:solidFill>
                  <a:srgbClr val="888888"/>
                </a:solidFill>
                <a:latin typeface="Roboto"/>
                <a:ea typeface="Roboto"/>
                <a:cs typeface="Roboto"/>
                <a:sym typeface="Roboto"/>
              </a:defRPr>
            </a:lvl3pPr>
            <a:lvl4pPr marL="0" lvl="3" indent="0" algn="r">
              <a:spcBef>
                <a:spcPts val="0"/>
              </a:spcBef>
              <a:buNone/>
              <a:defRPr sz="800">
                <a:solidFill>
                  <a:srgbClr val="888888"/>
                </a:solidFill>
                <a:latin typeface="Roboto"/>
                <a:ea typeface="Roboto"/>
                <a:cs typeface="Roboto"/>
                <a:sym typeface="Roboto"/>
              </a:defRPr>
            </a:lvl4pPr>
            <a:lvl5pPr marL="0" lvl="4" indent="0" algn="r">
              <a:spcBef>
                <a:spcPts val="0"/>
              </a:spcBef>
              <a:buNone/>
              <a:defRPr sz="800">
                <a:solidFill>
                  <a:srgbClr val="888888"/>
                </a:solidFill>
                <a:latin typeface="Roboto"/>
                <a:ea typeface="Roboto"/>
                <a:cs typeface="Roboto"/>
                <a:sym typeface="Roboto"/>
              </a:defRPr>
            </a:lvl5pPr>
            <a:lvl6pPr marL="0" lvl="5" indent="0" algn="r">
              <a:spcBef>
                <a:spcPts val="0"/>
              </a:spcBef>
              <a:buNone/>
              <a:defRPr sz="800">
                <a:solidFill>
                  <a:srgbClr val="888888"/>
                </a:solidFill>
                <a:latin typeface="Roboto"/>
                <a:ea typeface="Roboto"/>
                <a:cs typeface="Roboto"/>
                <a:sym typeface="Roboto"/>
              </a:defRPr>
            </a:lvl6pPr>
            <a:lvl7pPr marL="0" lvl="6" indent="0" algn="r">
              <a:spcBef>
                <a:spcPts val="0"/>
              </a:spcBef>
              <a:buNone/>
              <a:defRPr sz="800">
                <a:solidFill>
                  <a:srgbClr val="888888"/>
                </a:solidFill>
                <a:latin typeface="Roboto"/>
                <a:ea typeface="Roboto"/>
                <a:cs typeface="Roboto"/>
                <a:sym typeface="Roboto"/>
              </a:defRPr>
            </a:lvl7pPr>
            <a:lvl8pPr marL="0" lvl="7" indent="0" algn="r">
              <a:spcBef>
                <a:spcPts val="0"/>
              </a:spcBef>
              <a:buNone/>
              <a:defRPr sz="800">
                <a:solidFill>
                  <a:srgbClr val="888888"/>
                </a:solidFill>
                <a:latin typeface="Roboto"/>
                <a:ea typeface="Roboto"/>
                <a:cs typeface="Roboto"/>
                <a:sym typeface="Roboto"/>
              </a:defRPr>
            </a:lvl8pPr>
            <a:lvl9pPr marL="0" lvl="8" indent="0" algn="r">
              <a:spcBef>
                <a:spcPts val="0"/>
              </a:spcBef>
              <a:buNone/>
              <a:defRPr sz="800">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542511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6"/>
          <p:cNvSpPr txBox="1">
            <a:spLocks noGrp="1"/>
          </p:cNvSpPr>
          <p:nvPr>
            <p:ph type="dt" idx="10"/>
          </p:nvPr>
        </p:nvSpPr>
        <p:spPr>
          <a:xfrm>
            <a:off x="1188493" y="6356354"/>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48" name="Google Shape;48;p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a:solidFill>
                  <a:srgbClr val="888888"/>
                </a:solidFill>
                <a:latin typeface="Roboto"/>
                <a:ea typeface="Roboto"/>
                <a:cs typeface="Roboto"/>
                <a:sym typeface="Roboto"/>
              </a:defRPr>
            </a:lvl1pPr>
            <a:lvl2pPr marL="0" lvl="1" indent="0" algn="r">
              <a:spcBef>
                <a:spcPts val="0"/>
              </a:spcBef>
              <a:buNone/>
              <a:defRPr sz="800">
                <a:solidFill>
                  <a:srgbClr val="888888"/>
                </a:solidFill>
                <a:latin typeface="Roboto"/>
                <a:ea typeface="Roboto"/>
                <a:cs typeface="Roboto"/>
                <a:sym typeface="Roboto"/>
              </a:defRPr>
            </a:lvl2pPr>
            <a:lvl3pPr marL="0" lvl="2" indent="0" algn="r">
              <a:spcBef>
                <a:spcPts val="0"/>
              </a:spcBef>
              <a:buNone/>
              <a:defRPr sz="800">
                <a:solidFill>
                  <a:srgbClr val="888888"/>
                </a:solidFill>
                <a:latin typeface="Roboto"/>
                <a:ea typeface="Roboto"/>
                <a:cs typeface="Roboto"/>
                <a:sym typeface="Roboto"/>
              </a:defRPr>
            </a:lvl3pPr>
            <a:lvl4pPr marL="0" lvl="3" indent="0" algn="r">
              <a:spcBef>
                <a:spcPts val="0"/>
              </a:spcBef>
              <a:buNone/>
              <a:defRPr sz="800">
                <a:solidFill>
                  <a:srgbClr val="888888"/>
                </a:solidFill>
                <a:latin typeface="Roboto"/>
                <a:ea typeface="Roboto"/>
                <a:cs typeface="Roboto"/>
                <a:sym typeface="Roboto"/>
              </a:defRPr>
            </a:lvl4pPr>
            <a:lvl5pPr marL="0" lvl="4" indent="0" algn="r">
              <a:spcBef>
                <a:spcPts val="0"/>
              </a:spcBef>
              <a:buNone/>
              <a:defRPr sz="800">
                <a:solidFill>
                  <a:srgbClr val="888888"/>
                </a:solidFill>
                <a:latin typeface="Roboto"/>
                <a:ea typeface="Roboto"/>
                <a:cs typeface="Roboto"/>
                <a:sym typeface="Roboto"/>
              </a:defRPr>
            </a:lvl5pPr>
            <a:lvl6pPr marL="0" lvl="5" indent="0" algn="r">
              <a:spcBef>
                <a:spcPts val="0"/>
              </a:spcBef>
              <a:buNone/>
              <a:defRPr sz="800">
                <a:solidFill>
                  <a:srgbClr val="888888"/>
                </a:solidFill>
                <a:latin typeface="Roboto"/>
                <a:ea typeface="Roboto"/>
                <a:cs typeface="Roboto"/>
                <a:sym typeface="Roboto"/>
              </a:defRPr>
            </a:lvl6pPr>
            <a:lvl7pPr marL="0" lvl="6" indent="0" algn="r">
              <a:spcBef>
                <a:spcPts val="0"/>
              </a:spcBef>
              <a:buNone/>
              <a:defRPr sz="800">
                <a:solidFill>
                  <a:srgbClr val="888888"/>
                </a:solidFill>
                <a:latin typeface="Roboto"/>
                <a:ea typeface="Roboto"/>
                <a:cs typeface="Roboto"/>
                <a:sym typeface="Roboto"/>
              </a:defRPr>
            </a:lvl7pPr>
            <a:lvl8pPr marL="0" lvl="7" indent="0" algn="r">
              <a:spcBef>
                <a:spcPts val="0"/>
              </a:spcBef>
              <a:buNone/>
              <a:defRPr sz="800">
                <a:solidFill>
                  <a:srgbClr val="888888"/>
                </a:solidFill>
                <a:latin typeface="Roboto"/>
                <a:ea typeface="Roboto"/>
                <a:cs typeface="Roboto"/>
                <a:sym typeface="Roboto"/>
              </a:defRPr>
            </a:lvl8pPr>
            <a:lvl9pPr marL="0" lvl="8" indent="0" algn="r">
              <a:spcBef>
                <a:spcPts val="0"/>
              </a:spcBef>
              <a:buNone/>
              <a:defRPr sz="800">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220995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229600" y="635635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3" name="Google Shape;53;p7"/>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400051" y="6329366"/>
            <a:ext cx="7115175" cy="357188"/>
          </a:xfrm>
          <a:prstGeom prst="rect">
            <a:avLst/>
          </a:prstGeom>
          <a:noFill/>
          <a:ln>
            <a:noFill/>
          </a:ln>
        </p:spPr>
        <p:txBody>
          <a:bodyPr spcFirstLastPara="1" wrap="square" lIns="91425" tIns="45700" rIns="91425" bIns="45700" anchor="b" anchorCtr="0">
            <a:normAutofit/>
          </a:bodyPr>
          <a:lstStyle>
            <a:lvl1pPr marL="457200" lvl="0" indent="-228600" algn="l">
              <a:spcBef>
                <a:spcPts val="200"/>
              </a:spcBef>
              <a:spcAft>
                <a:spcPts val="0"/>
              </a:spcAft>
              <a:buClr>
                <a:srgbClr val="595959"/>
              </a:buClr>
              <a:buSzPts val="1000"/>
              <a:buNone/>
              <a:defRPr sz="1000" b="0">
                <a:solidFill>
                  <a:srgbClr val="595959"/>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2349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201024" y="6356354"/>
            <a:ext cx="48577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8" name="Google Shape;58;p8"/>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2069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2" name="Google Shape;62;p9"/>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74736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6" name="Google Shape;66;p10"/>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40041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0" name="Google Shape;70;p11"/>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2379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29600" y="6356354"/>
            <a:ext cx="457200" cy="365125"/>
          </a:xfrm>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400051" y="6329366"/>
            <a:ext cx="7115175" cy="357188"/>
          </a:xfrm>
        </p:spPr>
        <p:txBody>
          <a:bodyPr anchor="b">
            <a:normAutofit/>
          </a:bodyPr>
          <a:lstStyle>
            <a:lvl1pPr marL="0" indent="0">
              <a:buNone/>
              <a:defRPr sz="1000" b="0">
                <a:solidFill>
                  <a:schemeClr val="tx1">
                    <a:lumMod val="65000"/>
                    <a:lumOff val="35000"/>
                  </a:schemeClr>
                </a:solidFill>
              </a:defRPr>
            </a:lvl1pPr>
          </a:lstStyle>
          <a:p>
            <a:pPr lvl="0"/>
            <a:r>
              <a:rPr lang="en-US" dirty="0"/>
              <a:t>Footer</a:t>
            </a:r>
          </a:p>
        </p:txBody>
      </p:sp>
    </p:spTree>
    <p:custDataLst>
      <p:tags r:id="rId1"/>
    </p:custDataLst>
    <p:extLst>
      <p:ext uri="{BB962C8B-B14F-4D97-AF65-F5344CB8AC3E}">
        <p14:creationId xmlns:p14="http://schemas.microsoft.com/office/powerpoint/2010/main" val="30976933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4" name="Google Shape;74;p12"/>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92116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8" name="Google Shape;78;p13"/>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2666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2" name="Google Shape;82;p14"/>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4822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2000"/>
              <a:buFont typeface="Montserrat ExtraBold"/>
              <a:buNone/>
              <a:defRPr sz="20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6" name="Google Shape;86;p15"/>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606752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2400"/>
              <a:buFont typeface="Montserrat ExtraBold"/>
              <a:buNone/>
              <a:defRPr sz="24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6"/>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0" name="Google Shape;90;p16"/>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3798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7"/>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4" name="Google Shape;94;p17"/>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8606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8"/>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8" name="Google Shape;98;p18"/>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84974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9"/>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2" name="Google Shape;102;p19"/>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12022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33261"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2833"/>
              </a:buClr>
              <a:buSzPts val="1800"/>
              <a:buFont typeface="Montserrat ExtraBold"/>
              <a:buNone/>
              <a:defRPr sz="1800">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6" name="Google Shape;106;p20"/>
          <p:cNvSpPr txBox="1">
            <a:spLocks noGrp="1"/>
          </p:cNvSpPr>
          <p:nvPr>
            <p:ph type="body" idx="1"/>
          </p:nvPr>
        </p:nvSpPr>
        <p:spPr>
          <a:xfrm>
            <a:off x="362858"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84362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able" type="tbl">
  <p:cSld name="Title and Table">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35430" y="142875"/>
            <a:ext cx="8304893" cy="5715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100">
                <a:solidFill>
                  <a:srgbClr val="000000"/>
                </a:solidFill>
                <a:latin typeface="Roboto"/>
                <a:ea typeface="Roboto"/>
                <a:cs typeface="Roboto"/>
                <a:sym typeface="Roboto"/>
              </a:defRPr>
            </a:lvl1pPr>
            <a:lvl2pPr marL="0" marR="0" lvl="1" indent="0" algn="r">
              <a:spcBef>
                <a:spcPts val="0"/>
              </a:spcBef>
              <a:buNone/>
              <a:defRPr sz="1100">
                <a:solidFill>
                  <a:srgbClr val="000000"/>
                </a:solidFill>
                <a:latin typeface="Roboto"/>
                <a:ea typeface="Roboto"/>
                <a:cs typeface="Roboto"/>
                <a:sym typeface="Roboto"/>
              </a:defRPr>
            </a:lvl2pPr>
            <a:lvl3pPr marL="0" marR="0" lvl="2" indent="0" algn="r">
              <a:spcBef>
                <a:spcPts val="0"/>
              </a:spcBef>
              <a:buNone/>
              <a:defRPr sz="1100">
                <a:solidFill>
                  <a:srgbClr val="000000"/>
                </a:solidFill>
                <a:latin typeface="Roboto"/>
                <a:ea typeface="Roboto"/>
                <a:cs typeface="Roboto"/>
                <a:sym typeface="Roboto"/>
              </a:defRPr>
            </a:lvl3pPr>
            <a:lvl4pPr marL="0" marR="0" lvl="3" indent="0" algn="r">
              <a:spcBef>
                <a:spcPts val="0"/>
              </a:spcBef>
              <a:buNone/>
              <a:defRPr sz="1100">
                <a:solidFill>
                  <a:srgbClr val="000000"/>
                </a:solidFill>
                <a:latin typeface="Roboto"/>
                <a:ea typeface="Roboto"/>
                <a:cs typeface="Roboto"/>
                <a:sym typeface="Roboto"/>
              </a:defRPr>
            </a:lvl4pPr>
            <a:lvl5pPr marL="0" marR="0" lvl="4" indent="0" algn="r">
              <a:spcBef>
                <a:spcPts val="0"/>
              </a:spcBef>
              <a:buNone/>
              <a:defRPr sz="1100">
                <a:solidFill>
                  <a:srgbClr val="000000"/>
                </a:solidFill>
                <a:latin typeface="Roboto"/>
                <a:ea typeface="Roboto"/>
                <a:cs typeface="Roboto"/>
                <a:sym typeface="Roboto"/>
              </a:defRPr>
            </a:lvl5pPr>
            <a:lvl6pPr marL="0" marR="0" lvl="5" indent="0" algn="r">
              <a:spcBef>
                <a:spcPts val="0"/>
              </a:spcBef>
              <a:buNone/>
              <a:defRPr sz="1100">
                <a:solidFill>
                  <a:srgbClr val="000000"/>
                </a:solidFill>
                <a:latin typeface="Roboto"/>
                <a:ea typeface="Roboto"/>
                <a:cs typeface="Roboto"/>
                <a:sym typeface="Roboto"/>
              </a:defRPr>
            </a:lvl6pPr>
            <a:lvl7pPr marL="0" marR="0" lvl="6" indent="0" algn="r">
              <a:spcBef>
                <a:spcPts val="0"/>
              </a:spcBef>
              <a:buNone/>
              <a:defRPr sz="1100">
                <a:solidFill>
                  <a:srgbClr val="000000"/>
                </a:solidFill>
                <a:latin typeface="Roboto"/>
                <a:ea typeface="Roboto"/>
                <a:cs typeface="Roboto"/>
                <a:sym typeface="Roboto"/>
              </a:defRPr>
            </a:lvl7pPr>
            <a:lvl8pPr marL="0" marR="0" lvl="7" indent="0" algn="r">
              <a:spcBef>
                <a:spcPts val="0"/>
              </a:spcBef>
              <a:buNone/>
              <a:defRPr sz="1100">
                <a:solidFill>
                  <a:srgbClr val="000000"/>
                </a:solidFill>
                <a:latin typeface="Roboto"/>
                <a:ea typeface="Roboto"/>
                <a:cs typeface="Roboto"/>
                <a:sym typeface="Roboto"/>
              </a:defRPr>
            </a:lvl8pPr>
            <a:lvl9pPr marL="0" marR="0" lvl="8" indent="0" algn="r">
              <a:spcBef>
                <a:spcPts val="0"/>
              </a:spcBef>
              <a:buNone/>
              <a:defRPr sz="1100">
                <a:solidFill>
                  <a:srgbClr val="000000"/>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5621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01024" y="6356354"/>
            <a:ext cx="485775" cy="365125"/>
          </a:xfrm>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816254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35430" y="0"/>
            <a:ext cx="8304893" cy="5715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12833"/>
              </a:buClr>
              <a:buSzPts val="1800"/>
              <a:buFont typeface="Montserrat ExtraBold"/>
              <a:buNone/>
              <a:defRPr>
                <a:solidFill>
                  <a:srgbClr val="2128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2"/>
          <p:cNvSpPr txBox="1">
            <a:spLocks noGrp="1"/>
          </p:cNvSpPr>
          <p:nvPr>
            <p:ph type="body" idx="1"/>
          </p:nvPr>
        </p:nvSpPr>
        <p:spPr>
          <a:xfrm>
            <a:off x="435430" y="714378"/>
            <a:ext cx="4122965" cy="567779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22"/>
          <p:cNvSpPr txBox="1">
            <a:spLocks noGrp="1"/>
          </p:cNvSpPr>
          <p:nvPr>
            <p:ph type="body" idx="2"/>
          </p:nvPr>
        </p:nvSpPr>
        <p:spPr>
          <a:xfrm>
            <a:off x="4703537" y="714378"/>
            <a:ext cx="4124476" cy="567779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22"/>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a:solidFill>
                  <a:srgbClr val="888888"/>
                </a:solidFill>
                <a:latin typeface="Roboto"/>
                <a:ea typeface="Roboto"/>
                <a:cs typeface="Roboto"/>
                <a:sym typeface="Roboto"/>
              </a:defRPr>
            </a:lvl1pPr>
            <a:lvl2pPr marL="0" lvl="1" indent="0" algn="r">
              <a:spcBef>
                <a:spcPts val="0"/>
              </a:spcBef>
              <a:buNone/>
              <a:defRPr sz="1100">
                <a:solidFill>
                  <a:srgbClr val="888888"/>
                </a:solidFill>
                <a:latin typeface="Roboto"/>
                <a:ea typeface="Roboto"/>
                <a:cs typeface="Roboto"/>
                <a:sym typeface="Roboto"/>
              </a:defRPr>
            </a:lvl2pPr>
            <a:lvl3pPr marL="0" lvl="2" indent="0" algn="r">
              <a:spcBef>
                <a:spcPts val="0"/>
              </a:spcBef>
              <a:buNone/>
              <a:defRPr sz="1100">
                <a:solidFill>
                  <a:srgbClr val="888888"/>
                </a:solidFill>
                <a:latin typeface="Roboto"/>
                <a:ea typeface="Roboto"/>
                <a:cs typeface="Roboto"/>
                <a:sym typeface="Roboto"/>
              </a:defRPr>
            </a:lvl3pPr>
            <a:lvl4pPr marL="0" lvl="3" indent="0" algn="r">
              <a:spcBef>
                <a:spcPts val="0"/>
              </a:spcBef>
              <a:buNone/>
              <a:defRPr sz="1100">
                <a:solidFill>
                  <a:srgbClr val="888888"/>
                </a:solidFill>
                <a:latin typeface="Roboto"/>
                <a:ea typeface="Roboto"/>
                <a:cs typeface="Roboto"/>
                <a:sym typeface="Roboto"/>
              </a:defRPr>
            </a:lvl4pPr>
            <a:lvl5pPr marL="0" lvl="4" indent="0" algn="r">
              <a:spcBef>
                <a:spcPts val="0"/>
              </a:spcBef>
              <a:buNone/>
              <a:defRPr sz="1100">
                <a:solidFill>
                  <a:srgbClr val="888888"/>
                </a:solidFill>
                <a:latin typeface="Roboto"/>
                <a:ea typeface="Roboto"/>
                <a:cs typeface="Roboto"/>
                <a:sym typeface="Roboto"/>
              </a:defRPr>
            </a:lvl5pPr>
            <a:lvl6pPr marL="0" lvl="5" indent="0" algn="r">
              <a:spcBef>
                <a:spcPts val="0"/>
              </a:spcBef>
              <a:buNone/>
              <a:defRPr sz="1100">
                <a:solidFill>
                  <a:srgbClr val="888888"/>
                </a:solidFill>
                <a:latin typeface="Roboto"/>
                <a:ea typeface="Roboto"/>
                <a:cs typeface="Roboto"/>
                <a:sym typeface="Roboto"/>
              </a:defRPr>
            </a:lvl6pPr>
            <a:lvl7pPr marL="0" lvl="6" indent="0" algn="r">
              <a:spcBef>
                <a:spcPts val="0"/>
              </a:spcBef>
              <a:buNone/>
              <a:defRPr sz="1100">
                <a:solidFill>
                  <a:srgbClr val="888888"/>
                </a:solidFill>
                <a:latin typeface="Roboto"/>
                <a:ea typeface="Roboto"/>
                <a:cs typeface="Roboto"/>
                <a:sym typeface="Roboto"/>
              </a:defRPr>
            </a:lvl7pPr>
            <a:lvl8pPr marL="0" lvl="7" indent="0" algn="r">
              <a:spcBef>
                <a:spcPts val="0"/>
              </a:spcBef>
              <a:buNone/>
              <a:defRPr sz="1100">
                <a:solidFill>
                  <a:srgbClr val="888888"/>
                </a:solidFill>
                <a:latin typeface="Roboto"/>
                <a:ea typeface="Roboto"/>
                <a:cs typeface="Roboto"/>
                <a:sym typeface="Roboto"/>
              </a:defRPr>
            </a:lvl8pPr>
            <a:lvl9pPr marL="0" lvl="8" indent="0" algn="r">
              <a:spcBef>
                <a:spcPts val="0"/>
              </a:spcBef>
              <a:buNone/>
              <a:defRPr sz="1100">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021841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26573" y="214312"/>
            <a:ext cx="8490857" cy="64293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070C0"/>
              </a:buClr>
              <a:buSzPts val="2250"/>
              <a:buFont typeface="Montserrat ExtraBold"/>
              <a:buNone/>
              <a:defRPr sz="225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3"/>
          <p:cNvSpPr txBox="1">
            <a:spLocks noGrp="1"/>
          </p:cNvSpPr>
          <p:nvPr>
            <p:ph type="body" idx="1"/>
          </p:nvPr>
        </p:nvSpPr>
        <p:spPr>
          <a:xfrm>
            <a:off x="326573" y="1393032"/>
            <a:ext cx="8490857" cy="4607719"/>
          </a:xfrm>
          <a:prstGeom prst="rect">
            <a:avLst/>
          </a:prstGeom>
          <a:noFill/>
          <a:ln>
            <a:noFill/>
          </a:ln>
        </p:spPr>
        <p:txBody>
          <a:bodyPr spcFirstLastPara="1" wrap="square" lIns="0" tIns="0" rIns="0" bIns="0" anchor="t" anchorCtr="0">
            <a:normAutofit/>
          </a:bodyPr>
          <a:lstStyle>
            <a:lvl1pPr marL="457200" lvl="0" indent="-304800" algn="l">
              <a:spcBef>
                <a:spcPts val="1313"/>
              </a:spcBef>
              <a:spcAft>
                <a:spcPts val="0"/>
              </a:spcAft>
              <a:buClr>
                <a:schemeClr val="dk1"/>
              </a:buClr>
              <a:buSzPts val="1200"/>
              <a:buChar char="•"/>
              <a:defRPr/>
            </a:lvl1pPr>
            <a:lvl2pPr marL="914400" lvl="1" indent="-304800" algn="l">
              <a:spcBef>
                <a:spcPts val="1313"/>
              </a:spcBef>
              <a:spcAft>
                <a:spcPts val="0"/>
              </a:spcAft>
              <a:buClr>
                <a:schemeClr val="accent2"/>
              </a:buClr>
              <a:buSzPts val="1200"/>
              <a:buChar char="–"/>
              <a:defRPr/>
            </a:lvl2pPr>
            <a:lvl3pPr marL="1371600" lvl="2" indent="-304800" algn="l">
              <a:spcBef>
                <a:spcPts val="656"/>
              </a:spcBef>
              <a:spcAft>
                <a:spcPts val="0"/>
              </a:spcAft>
              <a:buClr>
                <a:schemeClr val="accent2"/>
              </a:buClr>
              <a:buSzPts val="1200"/>
              <a:buFont typeface="Noto Sans Symbols"/>
              <a:buChar char="▪"/>
              <a:defRPr/>
            </a:lvl3pPr>
            <a:lvl4pPr marL="1828800" lvl="3" indent="-304800" algn="l">
              <a:spcBef>
                <a:spcPts val="656"/>
              </a:spcBef>
              <a:spcAft>
                <a:spcPts val="0"/>
              </a:spcAft>
              <a:buClr>
                <a:schemeClr val="accent2"/>
              </a:buClr>
              <a:buSzPts val="1200"/>
              <a:buFont typeface="Calibri"/>
              <a:buChar char="–"/>
              <a:defRPr/>
            </a:lvl4pPr>
            <a:lvl5pPr marL="2286000" lvl="4" indent="-228600" algn="l">
              <a:spcBef>
                <a:spcPts val="240"/>
              </a:spcBef>
              <a:spcAft>
                <a:spcPts val="0"/>
              </a:spcAft>
              <a:buClr>
                <a:schemeClr val="dk1"/>
              </a:buClr>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23"/>
          <p:cNvSpPr txBox="1">
            <a:spLocks noGrp="1"/>
          </p:cNvSpPr>
          <p:nvPr>
            <p:ph type="sldNum" idx="12"/>
          </p:nvPr>
        </p:nvSpPr>
        <p:spPr>
          <a:xfrm>
            <a:off x="8817429" y="6215065"/>
            <a:ext cx="217715" cy="214313"/>
          </a:xfrm>
          <a:prstGeom prst="rect">
            <a:avLst/>
          </a:prstGeom>
          <a:noFill/>
          <a:ln>
            <a:noFill/>
          </a:ln>
        </p:spPr>
        <p:txBody>
          <a:bodyPr spcFirstLastPara="1" wrap="square" lIns="0" tIns="0" rIns="0" bIns="0" anchor="ctr" anchorCtr="0">
            <a:noAutofit/>
          </a:bodyPr>
          <a:lstStyle>
            <a:lvl1pPr marL="0" lvl="0" indent="0" algn="r">
              <a:spcBef>
                <a:spcPts val="0"/>
              </a:spcBef>
              <a:buNone/>
              <a:defRPr sz="1125">
                <a:solidFill>
                  <a:srgbClr val="5F5F5F"/>
                </a:solidFill>
                <a:latin typeface="Calibri"/>
                <a:ea typeface="Calibri"/>
                <a:cs typeface="Calibri"/>
                <a:sym typeface="Calibri"/>
              </a:defRPr>
            </a:lvl1pPr>
            <a:lvl2pPr marL="0" lvl="1" indent="0" algn="r">
              <a:spcBef>
                <a:spcPts val="0"/>
              </a:spcBef>
              <a:buNone/>
              <a:defRPr sz="1125">
                <a:solidFill>
                  <a:srgbClr val="5F5F5F"/>
                </a:solidFill>
                <a:latin typeface="Calibri"/>
                <a:ea typeface="Calibri"/>
                <a:cs typeface="Calibri"/>
                <a:sym typeface="Calibri"/>
              </a:defRPr>
            </a:lvl2pPr>
            <a:lvl3pPr marL="0" lvl="2" indent="0" algn="r">
              <a:spcBef>
                <a:spcPts val="0"/>
              </a:spcBef>
              <a:buNone/>
              <a:defRPr sz="1125">
                <a:solidFill>
                  <a:srgbClr val="5F5F5F"/>
                </a:solidFill>
                <a:latin typeface="Calibri"/>
                <a:ea typeface="Calibri"/>
                <a:cs typeface="Calibri"/>
                <a:sym typeface="Calibri"/>
              </a:defRPr>
            </a:lvl3pPr>
            <a:lvl4pPr marL="0" lvl="3" indent="0" algn="r">
              <a:spcBef>
                <a:spcPts val="0"/>
              </a:spcBef>
              <a:buNone/>
              <a:defRPr sz="1125">
                <a:solidFill>
                  <a:srgbClr val="5F5F5F"/>
                </a:solidFill>
                <a:latin typeface="Calibri"/>
                <a:ea typeface="Calibri"/>
                <a:cs typeface="Calibri"/>
                <a:sym typeface="Calibri"/>
              </a:defRPr>
            </a:lvl4pPr>
            <a:lvl5pPr marL="0" lvl="4" indent="0" algn="r">
              <a:spcBef>
                <a:spcPts val="0"/>
              </a:spcBef>
              <a:buNone/>
              <a:defRPr sz="1125">
                <a:solidFill>
                  <a:srgbClr val="5F5F5F"/>
                </a:solidFill>
                <a:latin typeface="Calibri"/>
                <a:ea typeface="Calibri"/>
                <a:cs typeface="Calibri"/>
                <a:sym typeface="Calibri"/>
              </a:defRPr>
            </a:lvl5pPr>
            <a:lvl6pPr marL="0" lvl="5" indent="0" algn="r">
              <a:spcBef>
                <a:spcPts val="0"/>
              </a:spcBef>
              <a:buNone/>
              <a:defRPr sz="1125">
                <a:solidFill>
                  <a:srgbClr val="5F5F5F"/>
                </a:solidFill>
                <a:latin typeface="Calibri"/>
                <a:ea typeface="Calibri"/>
                <a:cs typeface="Calibri"/>
                <a:sym typeface="Calibri"/>
              </a:defRPr>
            </a:lvl6pPr>
            <a:lvl7pPr marL="0" lvl="6" indent="0" algn="r">
              <a:spcBef>
                <a:spcPts val="0"/>
              </a:spcBef>
              <a:buNone/>
              <a:defRPr sz="1125">
                <a:solidFill>
                  <a:srgbClr val="5F5F5F"/>
                </a:solidFill>
                <a:latin typeface="Calibri"/>
                <a:ea typeface="Calibri"/>
                <a:cs typeface="Calibri"/>
                <a:sym typeface="Calibri"/>
              </a:defRPr>
            </a:lvl7pPr>
            <a:lvl8pPr marL="0" lvl="7" indent="0" algn="r">
              <a:spcBef>
                <a:spcPts val="0"/>
              </a:spcBef>
              <a:buNone/>
              <a:defRPr sz="1125">
                <a:solidFill>
                  <a:srgbClr val="5F5F5F"/>
                </a:solidFill>
                <a:latin typeface="Calibri"/>
                <a:ea typeface="Calibri"/>
                <a:cs typeface="Calibri"/>
                <a:sym typeface="Calibri"/>
              </a:defRPr>
            </a:lvl8pPr>
            <a:lvl9pPr marL="0" lvl="8" indent="0" algn="r">
              <a:spcBef>
                <a:spcPts val="0"/>
              </a:spcBef>
              <a:buNone/>
              <a:defRPr sz="1125">
                <a:solidFill>
                  <a:srgbClr val="5F5F5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54325014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9"/>
        <p:cNvGrpSpPr/>
        <p:nvPr/>
      </p:nvGrpSpPr>
      <p:grpSpPr>
        <a:xfrm>
          <a:off x="0" y="0"/>
          <a:ext cx="0" cy="0"/>
          <a:chOff x="0" y="0"/>
          <a:chExt cx="0" cy="0"/>
        </a:xfrm>
      </p:grpSpPr>
      <p:sp>
        <p:nvSpPr>
          <p:cNvPr id="120" name="Google Shape;120;p24"/>
          <p:cNvSpPr/>
          <p:nvPr/>
        </p:nvSpPr>
        <p:spPr>
          <a:xfrm>
            <a:off x="-1" y="6671268"/>
            <a:ext cx="2040673" cy="1867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21" name="Google Shape;121;p24"/>
          <p:cNvSpPr/>
          <p:nvPr/>
        </p:nvSpPr>
        <p:spPr>
          <a:xfrm>
            <a:off x="0" y="0"/>
            <a:ext cx="9144000" cy="6858000"/>
          </a:xfrm>
          <a:prstGeom prst="rect">
            <a:avLst/>
          </a:prstGeom>
          <a:gradFill>
            <a:gsLst>
              <a:gs pos="0">
                <a:srgbClr val="43C16A">
                  <a:alpha val="90980"/>
                </a:srgbClr>
              </a:gs>
              <a:gs pos="51000">
                <a:srgbClr val="43C16A">
                  <a:alpha val="90980"/>
                </a:srgbClr>
              </a:gs>
              <a:gs pos="100000">
                <a:srgbClr val="C6F226">
                  <a:alpha val="85882"/>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22" name="Google Shape;122;p24"/>
          <p:cNvSpPr txBox="1">
            <a:spLocks noGrp="1"/>
          </p:cNvSpPr>
          <p:nvPr>
            <p:ph type="dt" idx="10"/>
          </p:nvPr>
        </p:nvSpPr>
        <p:spPr>
          <a:xfrm>
            <a:off x="1188493" y="6356352"/>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23" name="Google Shape;123;p2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a:solidFill>
                  <a:srgbClr val="888888"/>
                </a:solidFill>
                <a:latin typeface="Roboto"/>
                <a:ea typeface="Roboto"/>
                <a:cs typeface="Roboto"/>
                <a:sym typeface="Roboto"/>
              </a:defRPr>
            </a:lvl1pPr>
            <a:lvl2pPr marL="0" lvl="1" indent="0" algn="r">
              <a:spcBef>
                <a:spcPts val="0"/>
              </a:spcBef>
              <a:buNone/>
              <a:defRPr sz="800">
                <a:solidFill>
                  <a:srgbClr val="888888"/>
                </a:solidFill>
                <a:latin typeface="Roboto"/>
                <a:ea typeface="Roboto"/>
                <a:cs typeface="Roboto"/>
                <a:sym typeface="Roboto"/>
              </a:defRPr>
            </a:lvl2pPr>
            <a:lvl3pPr marL="0" lvl="2" indent="0" algn="r">
              <a:spcBef>
                <a:spcPts val="0"/>
              </a:spcBef>
              <a:buNone/>
              <a:defRPr sz="800">
                <a:solidFill>
                  <a:srgbClr val="888888"/>
                </a:solidFill>
                <a:latin typeface="Roboto"/>
                <a:ea typeface="Roboto"/>
                <a:cs typeface="Roboto"/>
                <a:sym typeface="Roboto"/>
              </a:defRPr>
            </a:lvl3pPr>
            <a:lvl4pPr marL="0" lvl="3" indent="0" algn="r">
              <a:spcBef>
                <a:spcPts val="0"/>
              </a:spcBef>
              <a:buNone/>
              <a:defRPr sz="800">
                <a:solidFill>
                  <a:srgbClr val="888888"/>
                </a:solidFill>
                <a:latin typeface="Roboto"/>
                <a:ea typeface="Roboto"/>
                <a:cs typeface="Roboto"/>
                <a:sym typeface="Roboto"/>
              </a:defRPr>
            </a:lvl4pPr>
            <a:lvl5pPr marL="0" lvl="4" indent="0" algn="r">
              <a:spcBef>
                <a:spcPts val="0"/>
              </a:spcBef>
              <a:buNone/>
              <a:defRPr sz="800">
                <a:solidFill>
                  <a:srgbClr val="888888"/>
                </a:solidFill>
                <a:latin typeface="Roboto"/>
                <a:ea typeface="Roboto"/>
                <a:cs typeface="Roboto"/>
                <a:sym typeface="Roboto"/>
              </a:defRPr>
            </a:lvl5pPr>
            <a:lvl6pPr marL="0" lvl="5" indent="0" algn="r">
              <a:spcBef>
                <a:spcPts val="0"/>
              </a:spcBef>
              <a:buNone/>
              <a:defRPr sz="800">
                <a:solidFill>
                  <a:srgbClr val="888888"/>
                </a:solidFill>
                <a:latin typeface="Roboto"/>
                <a:ea typeface="Roboto"/>
                <a:cs typeface="Roboto"/>
                <a:sym typeface="Roboto"/>
              </a:defRPr>
            </a:lvl6pPr>
            <a:lvl7pPr marL="0" lvl="6" indent="0" algn="r">
              <a:spcBef>
                <a:spcPts val="0"/>
              </a:spcBef>
              <a:buNone/>
              <a:defRPr sz="800">
                <a:solidFill>
                  <a:srgbClr val="888888"/>
                </a:solidFill>
                <a:latin typeface="Roboto"/>
                <a:ea typeface="Roboto"/>
                <a:cs typeface="Roboto"/>
                <a:sym typeface="Roboto"/>
              </a:defRPr>
            </a:lvl7pPr>
            <a:lvl8pPr marL="0" lvl="7" indent="0" algn="r">
              <a:spcBef>
                <a:spcPts val="0"/>
              </a:spcBef>
              <a:buNone/>
              <a:defRPr sz="800">
                <a:solidFill>
                  <a:srgbClr val="888888"/>
                </a:solidFill>
                <a:latin typeface="Roboto"/>
                <a:ea typeface="Roboto"/>
                <a:cs typeface="Roboto"/>
                <a:sym typeface="Roboto"/>
              </a:defRPr>
            </a:lvl8pPr>
            <a:lvl9pPr marL="0" lvl="8" indent="0" algn="r">
              <a:spcBef>
                <a:spcPts val="0"/>
              </a:spcBef>
              <a:buNone/>
              <a:defRPr sz="800">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25" name="Google Shape;125;p24"/>
          <p:cNvPicPr preferRelativeResize="0"/>
          <p:nvPr/>
        </p:nvPicPr>
        <p:blipFill rotWithShape="1">
          <a:blip r:embed="rId2">
            <a:alphaModFix/>
          </a:blip>
          <a:srcRect/>
          <a:stretch/>
        </p:blipFill>
        <p:spPr>
          <a:xfrm>
            <a:off x="261833" y="6356352"/>
            <a:ext cx="1597964" cy="319070"/>
          </a:xfrm>
          <a:prstGeom prst="rect">
            <a:avLst/>
          </a:prstGeom>
          <a:noFill/>
          <a:ln>
            <a:noFill/>
          </a:ln>
        </p:spPr>
      </p:pic>
      <p:pic>
        <p:nvPicPr>
          <p:cNvPr id="126" name="Google Shape;126;p24"/>
          <p:cNvPicPr preferRelativeResize="0"/>
          <p:nvPr/>
        </p:nvPicPr>
        <p:blipFill rotWithShape="1">
          <a:blip r:embed="rId3">
            <a:alphaModFix/>
          </a:blip>
          <a:srcRect/>
          <a:stretch/>
        </p:blipFill>
        <p:spPr>
          <a:xfrm rot="3083830">
            <a:off x="809050" y="-1816300"/>
            <a:ext cx="5959619" cy="8946972"/>
          </a:xfrm>
          <a:prstGeom prst="rect">
            <a:avLst/>
          </a:prstGeom>
          <a:noFill/>
          <a:ln>
            <a:noFill/>
          </a:ln>
        </p:spPr>
      </p:pic>
      <p:sp>
        <p:nvSpPr>
          <p:cNvPr id="127" name="Google Shape;127;p24"/>
          <p:cNvSpPr txBox="1">
            <a:spLocks noGrp="1"/>
          </p:cNvSpPr>
          <p:nvPr>
            <p:ph type="ctrTitle"/>
          </p:nvPr>
        </p:nvSpPr>
        <p:spPr>
          <a:xfrm>
            <a:off x="0" y="2977298"/>
            <a:ext cx="91440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2400"/>
              <a:buFont typeface="Montserrat ExtraBold"/>
              <a:buNone/>
              <a:defRPr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38297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5"/>
          <p:cNvSpPr txBox="1">
            <a:spLocks noGrp="1"/>
          </p:cNvSpPr>
          <p:nvPr>
            <p:ph type="sldNum" idx="12"/>
          </p:nvPr>
        </p:nvSpPr>
        <p:spPr>
          <a:xfrm>
            <a:off x="8201024" y="6356352"/>
            <a:ext cx="48577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31" name="Google Shape;131;p25"/>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88030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6"/>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35" name="Google Shape;135;p26"/>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410204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7"/>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39" name="Google Shape;139;p27"/>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80843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8"/>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43" name="Google Shape;143;p28"/>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274835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9"/>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47" name="Google Shape;147;p29"/>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450172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0"/>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51" name="Google Shape;151;p30"/>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6819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152"/>
        <p:cNvGrpSpPr/>
        <p:nvPr/>
      </p:nvGrpSpPr>
      <p:grpSpPr>
        <a:xfrm>
          <a:off x="0" y="0"/>
          <a:ext cx="0" cy="0"/>
          <a:chOff x="0" y="0"/>
          <a:chExt cx="0" cy="0"/>
        </a:xfrm>
      </p:grpSpPr>
      <p:sp>
        <p:nvSpPr>
          <p:cNvPr id="153" name="Google Shape;153;p31"/>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1"/>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55" name="Google Shape;155;p31"/>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4391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68857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2000"/>
              <a:buFont typeface="Montserrat ExtraBold"/>
              <a:buNone/>
              <a:defRPr sz="20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32"/>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59" name="Google Shape;159;p32"/>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36555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2400"/>
              <a:buFont typeface="Montserrat ExtraBold"/>
              <a:buNone/>
              <a:defRPr sz="24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3"/>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63" name="Google Shape;163;p33"/>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0909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34"/>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67" name="Google Shape;167;p34"/>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27533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35"/>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71" name="Google Shape;171;p35"/>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26962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172"/>
        <p:cNvGrpSpPr/>
        <p:nvPr/>
      </p:nvGrpSpPr>
      <p:grpSpPr>
        <a:xfrm>
          <a:off x="0" y="0"/>
          <a:ext cx="0" cy="0"/>
          <a:chOff x="0" y="0"/>
          <a:chExt cx="0" cy="0"/>
        </a:xfrm>
      </p:grpSpPr>
      <p:sp>
        <p:nvSpPr>
          <p:cNvPr id="173" name="Google Shape;173;p36"/>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36"/>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75" name="Google Shape;175;p36"/>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32083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176"/>
        <p:cNvGrpSpPr/>
        <p:nvPr/>
      </p:nvGrpSpPr>
      <p:grpSpPr>
        <a:xfrm>
          <a:off x="0" y="0"/>
          <a:ext cx="0" cy="0"/>
          <a:chOff x="0" y="0"/>
          <a:chExt cx="0" cy="0"/>
        </a:xfrm>
      </p:grpSpPr>
      <p:sp>
        <p:nvSpPr>
          <p:cNvPr id="177" name="Google Shape;177;p37"/>
          <p:cNvSpPr txBox="1">
            <a:spLocks noGrp="1"/>
          </p:cNvSpPr>
          <p:nvPr>
            <p:ph type="title"/>
          </p:nvPr>
        </p:nvSpPr>
        <p:spPr>
          <a:xfrm>
            <a:off x="333260" y="214313"/>
            <a:ext cx="8437757" cy="571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70C0"/>
              </a:buClr>
              <a:buSzPts val="1800"/>
              <a:buFont typeface="Montserrat ExtraBold"/>
              <a:buNone/>
              <a:defRPr sz="18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37"/>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79" name="Google Shape;179;p37"/>
          <p:cNvSpPr txBox="1">
            <a:spLocks noGrp="1"/>
          </p:cNvSpPr>
          <p:nvPr>
            <p:ph type="body" idx="1"/>
          </p:nvPr>
        </p:nvSpPr>
        <p:spPr>
          <a:xfrm>
            <a:off x="362857" y="928687"/>
            <a:ext cx="8418286" cy="5143500"/>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03058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0"/>
        <p:cNvGrpSpPr/>
        <p:nvPr/>
      </p:nvGrpSpPr>
      <p:grpSpPr>
        <a:xfrm>
          <a:off x="0" y="0"/>
          <a:ext cx="0" cy="0"/>
          <a:chOff x="0" y="0"/>
          <a:chExt cx="0" cy="0"/>
        </a:xfrm>
      </p:grpSpPr>
      <p:sp>
        <p:nvSpPr>
          <p:cNvPr id="181" name="Google Shape;181;p38"/>
          <p:cNvSpPr txBox="1">
            <a:spLocks noGrp="1"/>
          </p:cNvSpPr>
          <p:nvPr>
            <p:ph type="title"/>
          </p:nvPr>
        </p:nvSpPr>
        <p:spPr>
          <a:xfrm>
            <a:off x="326572" y="214312"/>
            <a:ext cx="8490857" cy="64293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070C0"/>
              </a:buClr>
              <a:buSzPts val="2250"/>
              <a:buFont typeface="Montserrat ExtraBold"/>
              <a:buNone/>
              <a:defRPr sz="225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8"/>
          <p:cNvSpPr txBox="1">
            <a:spLocks noGrp="1"/>
          </p:cNvSpPr>
          <p:nvPr>
            <p:ph type="body" idx="1"/>
          </p:nvPr>
        </p:nvSpPr>
        <p:spPr>
          <a:xfrm>
            <a:off x="326572" y="1393031"/>
            <a:ext cx="8490857" cy="4607719"/>
          </a:xfrm>
          <a:prstGeom prst="rect">
            <a:avLst/>
          </a:prstGeom>
          <a:noFill/>
          <a:ln>
            <a:noFill/>
          </a:ln>
        </p:spPr>
        <p:txBody>
          <a:bodyPr spcFirstLastPara="1" wrap="square" lIns="0" tIns="0" rIns="0" bIns="0" anchor="t" anchorCtr="0">
            <a:normAutofit/>
          </a:bodyPr>
          <a:lstStyle>
            <a:lvl1pPr marL="457200" lvl="0" indent="-304800" algn="l">
              <a:spcBef>
                <a:spcPts val="1313"/>
              </a:spcBef>
              <a:spcAft>
                <a:spcPts val="0"/>
              </a:spcAft>
              <a:buClr>
                <a:schemeClr val="dk1"/>
              </a:buClr>
              <a:buSzPts val="1200"/>
              <a:buChar char="•"/>
              <a:defRPr/>
            </a:lvl1pPr>
            <a:lvl2pPr marL="914400" lvl="1" indent="-304800" algn="l">
              <a:spcBef>
                <a:spcPts val="1313"/>
              </a:spcBef>
              <a:spcAft>
                <a:spcPts val="0"/>
              </a:spcAft>
              <a:buClr>
                <a:schemeClr val="accent2"/>
              </a:buClr>
              <a:buSzPts val="1200"/>
              <a:buChar char="–"/>
              <a:defRPr/>
            </a:lvl2pPr>
            <a:lvl3pPr marL="1371600" lvl="2" indent="-304800" algn="l">
              <a:spcBef>
                <a:spcPts val="656"/>
              </a:spcBef>
              <a:spcAft>
                <a:spcPts val="0"/>
              </a:spcAft>
              <a:buClr>
                <a:schemeClr val="accent2"/>
              </a:buClr>
              <a:buSzPts val="1200"/>
              <a:buFont typeface="Noto Sans Symbols"/>
              <a:buChar char="▪"/>
              <a:defRPr/>
            </a:lvl3pPr>
            <a:lvl4pPr marL="1828800" lvl="3" indent="-304800" algn="l">
              <a:spcBef>
                <a:spcPts val="656"/>
              </a:spcBef>
              <a:spcAft>
                <a:spcPts val="0"/>
              </a:spcAft>
              <a:buClr>
                <a:schemeClr val="accent2"/>
              </a:buClr>
              <a:buSzPts val="1200"/>
              <a:buFont typeface="Calibri"/>
              <a:buChar char="–"/>
              <a:defRPr/>
            </a:lvl4pPr>
            <a:lvl5pPr marL="2286000" lvl="4" indent="-228600" algn="l">
              <a:spcBef>
                <a:spcPts val="240"/>
              </a:spcBef>
              <a:spcAft>
                <a:spcPts val="0"/>
              </a:spcAft>
              <a:buClr>
                <a:schemeClr val="dk1"/>
              </a:buClr>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38"/>
          <p:cNvSpPr txBox="1">
            <a:spLocks noGrp="1"/>
          </p:cNvSpPr>
          <p:nvPr>
            <p:ph type="sldNum" idx="12"/>
          </p:nvPr>
        </p:nvSpPr>
        <p:spPr>
          <a:xfrm>
            <a:off x="8817428" y="6215063"/>
            <a:ext cx="217715" cy="214313"/>
          </a:xfrm>
          <a:prstGeom prst="rect">
            <a:avLst/>
          </a:prstGeom>
          <a:noFill/>
          <a:ln>
            <a:noFill/>
          </a:ln>
        </p:spPr>
        <p:txBody>
          <a:bodyPr spcFirstLastPara="1" wrap="square" lIns="0" tIns="0" rIns="0" bIns="0" anchor="ctr" anchorCtr="0">
            <a:noAutofit/>
          </a:bodyPr>
          <a:lstStyle>
            <a:lvl1pPr marL="0" lvl="0" indent="0" algn="r">
              <a:spcBef>
                <a:spcPts val="0"/>
              </a:spcBef>
              <a:buNone/>
              <a:defRPr sz="1125">
                <a:solidFill>
                  <a:srgbClr val="5F5F5F"/>
                </a:solidFill>
                <a:latin typeface="Calibri"/>
                <a:ea typeface="Calibri"/>
                <a:cs typeface="Calibri"/>
                <a:sym typeface="Calibri"/>
              </a:defRPr>
            </a:lvl1pPr>
            <a:lvl2pPr marL="0" lvl="1" indent="0" algn="r">
              <a:spcBef>
                <a:spcPts val="0"/>
              </a:spcBef>
              <a:buNone/>
              <a:defRPr sz="1125">
                <a:solidFill>
                  <a:srgbClr val="5F5F5F"/>
                </a:solidFill>
                <a:latin typeface="Calibri"/>
                <a:ea typeface="Calibri"/>
                <a:cs typeface="Calibri"/>
                <a:sym typeface="Calibri"/>
              </a:defRPr>
            </a:lvl2pPr>
            <a:lvl3pPr marL="0" lvl="2" indent="0" algn="r">
              <a:spcBef>
                <a:spcPts val="0"/>
              </a:spcBef>
              <a:buNone/>
              <a:defRPr sz="1125">
                <a:solidFill>
                  <a:srgbClr val="5F5F5F"/>
                </a:solidFill>
                <a:latin typeface="Calibri"/>
                <a:ea typeface="Calibri"/>
                <a:cs typeface="Calibri"/>
                <a:sym typeface="Calibri"/>
              </a:defRPr>
            </a:lvl3pPr>
            <a:lvl4pPr marL="0" lvl="3" indent="0" algn="r">
              <a:spcBef>
                <a:spcPts val="0"/>
              </a:spcBef>
              <a:buNone/>
              <a:defRPr sz="1125">
                <a:solidFill>
                  <a:srgbClr val="5F5F5F"/>
                </a:solidFill>
                <a:latin typeface="Calibri"/>
                <a:ea typeface="Calibri"/>
                <a:cs typeface="Calibri"/>
                <a:sym typeface="Calibri"/>
              </a:defRPr>
            </a:lvl4pPr>
            <a:lvl5pPr marL="0" lvl="4" indent="0" algn="r">
              <a:spcBef>
                <a:spcPts val="0"/>
              </a:spcBef>
              <a:buNone/>
              <a:defRPr sz="1125">
                <a:solidFill>
                  <a:srgbClr val="5F5F5F"/>
                </a:solidFill>
                <a:latin typeface="Calibri"/>
                <a:ea typeface="Calibri"/>
                <a:cs typeface="Calibri"/>
                <a:sym typeface="Calibri"/>
              </a:defRPr>
            </a:lvl5pPr>
            <a:lvl6pPr marL="0" lvl="5" indent="0" algn="r">
              <a:spcBef>
                <a:spcPts val="0"/>
              </a:spcBef>
              <a:buNone/>
              <a:defRPr sz="1125">
                <a:solidFill>
                  <a:srgbClr val="5F5F5F"/>
                </a:solidFill>
                <a:latin typeface="Calibri"/>
                <a:ea typeface="Calibri"/>
                <a:cs typeface="Calibri"/>
                <a:sym typeface="Calibri"/>
              </a:defRPr>
            </a:lvl6pPr>
            <a:lvl7pPr marL="0" lvl="6" indent="0" algn="r">
              <a:spcBef>
                <a:spcPts val="0"/>
              </a:spcBef>
              <a:buNone/>
              <a:defRPr sz="1125">
                <a:solidFill>
                  <a:srgbClr val="5F5F5F"/>
                </a:solidFill>
                <a:latin typeface="Calibri"/>
                <a:ea typeface="Calibri"/>
                <a:cs typeface="Calibri"/>
                <a:sym typeface="Calibri"/>
              </a:defRPr>
            </a:lvl7pPr>
            <a:lvl8pPr marL="0" lvl="7" indent="0" algn="r">
              <a:spcBef>
                <a:spcPts val="0"/>
              </a:spcBef>
              <a:buNone/>
              <a:defRPr sz="1125">
                <a:solidFill>
                  <a:srgbClr val="5F5F5F"/>
                </a:solidFill>
                <a:latin typeface="Calibri"/>
                <a:ea typeface="Calibri"/>
                <a:cs typeface="Calibri"/>
                <a:sym typeface="Calibri"/>
              </a:defRPr>
            </a:lvl8pPr>
            <a:lvl9pPr marL="0" lvl="8" indent="0" algn="r">
              <a:spcBef>
                <a:spcPts val="0"/>
              </a:spcBef>
              <a:buNone/>
              <a:defRPr sz="1125">
                <a:solidFill>
                  <a:srgbClr val="5F5F5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21890900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12" name="Google Shape;16;p2"/>
          <p:cNvSpPr/>
          <p:nvPr/>
        </p:nvSpPr>
        <p:spPr>
          <a:xfrm>
            <a:off x="-1" y="6641431"/>
            <a:ext cx="9144001" cy="177412"/>
          </a:xfrm>
          <a:prstGeom prst="rect">
            <a:avLst/>
          </a:prstGeom>
          <a:solidFill>
            <a:srgbClr val="FFFFFF"/>
          </a:solidFill>
          <a:ln w="12700">
            <a:miter lim="400000"/>
          </a:ln>
        </p:spPr>
        <p:txBody>
          <a:bodyPr lIns="45719" rIns="45719" anchor="ctr"/>
          <a:lstStyle/>
          <a:p>
            <a:pPr algn="ctr">
              <a:defRPr sz="1800">
                <a:solidFill>
                  <a:srgbClr val="FFFFFF"/>
                </a:solidFill>
                <a:latin typeface="Verdana"/>
                <a:ea typeface="Verdana"/>
                <a:cs typeface="Verdana"/>
                <a:sym typeface="Verdana"/>
              </a:defRPr>
            </a:pPr>
            <a:endParaRPr/>
          </a:p>
        </p:txBody>
      </p:sp>
      <p:sp>
        <p:nvSpPr>
          <p:cNvPr id="13" name="Google Shape;17;p2"/>
          <p:cNvSpPr/>
          <p:nvPr/>
        </p:nvSpPr>
        <p:spPr>
          <a:xfrm>
            <a:off x="0" y="0"/>
            <a:ext cx="9144000" cy="6858000"/>
          </a:xfrm>
          <a:prstGeom prst="rect">
            <a:avLst/>
          </a:prstGeom>
          <a:gradFill>
            <a:gsLst>
              <a:gs pos="0">
                <a:schemeClr val="accent3">
                  <a:alpha val="90980"/>
                </a:schemeClr>
              </a:gs>
              <a:gs pos="51000">
                <a:schemeClr val="accent3">
                  <a:alpha val="90980"/>
                </a:schemeClr>
              </a:gs>
              <a:gs pos="100000">
                <a:schemeClr val="accent4">
                  <a:alpha val="85882"/>
                </a:schemeClr>
              </a:gs>
            </a:gsLst>
          </a:gradFill>
          <a:ln w="12700">
            <a:miter lim="400000"/>
          </a:ln>
        </p:spPr>
        <p:txBody>
          <a:bodyPr lIns="45719" rIns="45719" anchor="ctr"/>
          <a:lstStyle/>
          <a:p>
            <a:pPr algn="ctr">
              <a:defRPr sz="1800">
                <a:solidFill>
                  <a:srgbClr val="FFFFFF"/>
                </a:solidFill>
                <a:latin typeface="Verdana"/>
                <a:ea typeface="Verdana"/>
                <a:cs typeface="Verdana"/>
                <a:sym typeface="Verdana"/>
              </a:defRPr>
            </a:pPr>
            <a:endParaRPr/>
          </a:p>
        </p:txBody>
      </p:sp>
      <p:sp>
        <p:nvSpPr>
          <p:cNvPr id="14" name="Номер слайда"/>
          <p:cNvSpPr txBox="1">
            <a:spLocks noGrp="1"/>
          </p:cNvSpPr>
          <p:nvPr>
            <p:ph type="sldNum" sz="quarter" idx="2"/>
          </p:nvPr>
        </p:nvSpPr>
        <p:spPr>
          <a:xfrm>
            <a:off x="8789947" y="6562068"/>
            <a:ext cx="233283" cy="218401"/>
          </a:xfrm>
          <a:prstGeom prst="rect">
            <a:avLst/>
          </a:prstGeom>
        </p:spPr>
        <p:txBody>
          <a:bodyPr/>
          <a:lstStyle>
            <a:lvl1pPr>
              <a:defRPr sz="800"/>
            </a:lvl1pPr>
          </a:lstStyle>
          <a:p>
            <a:fld id="{86CB4B4D-7CA3-9044-876B-883B54F8677D}" type="slidenum">
              <a:t>‹#›</a:t>
            </a:fld>
            <a:endParaRPr/>
          </a:p>
        </p:txBody>
      </p:sp>
      <p:sp>
        <p:nvSpPr>
          <p:cNvPr id="15" name="Текст заголовка"/>
          <p:cNvSpPr txBox="1">
            <a:spLocks noGrp="1"/>
          </p:cNvSpPr>
          <p:nvPr>
            <p:ph type="title"/>
          </p:nvPr>
        </p:nvSpPr>
        <p:spPr>
          <a:xfrm>
            <a:off x="0" y="2983758"/>
            <a:ext cx="9144000" cy="1470026"/>
          </a:xfrm>
          <a:prstGeom prst="rect">
            <a:avLst/>
          </a:prstGeom>
        </p:spPr>
        <p:txBody>
          <a:bodyPr/>
          <a:lstStyle>
            <a:lvl1pPr algn="ctr">
              <a:defRPr sz="2400">
                <a:solidFill>
                  <a:srgbClr val="FFFFFF"/>
                </a:solidFill>
              </a:defRPr>
            </a:lvl1pPr>
          </a:lstStyle>
          <a:p>
            <a:r>
              <a:t>Текст заголовка</a:t>
            </a:r>
          </a:p>
        </p:txBody>
      </p:sp>
      <p:pic>
        <p:nvPicPr>
          <p:cNvPr id="16" name="Google Shape;22;p2" descr="Google Shape;22;p2"/>
          <p:cNvPicPr>
            <a:picLocks noChangeAspect="1"/>
          </p:cNvPicPr>
          <p:nvPr/>
        </p:nvPicPr>
        <p:blipFill>
          <a:blip r:embed="rId2"/>
          <a:stretch>
            <a:fillRect/>
          </a:stretch>
        </p:blipFill>
        <p:spPr>
          <a:xfrm rot="3083829">
            <a:off x="809049" y="-1816300"/>
            <a:ext cx="5959621" cy="8946972"/>
          </a:xfrm>
          <a:prstGeom prst="rect">
            <a:avLst/>
          </a:prstGeom>
          <a:ln w="12700">
            <a:miter lim="400000"/>
          </a:ln>
        </p:spPr>
      </p:pic>
      <p:pic>
        <p:nvPicPr>
          <p:cNvPr id="17" name="Google Shape;23;p2" descr="Google Shape;23;p2"/>
          <p:cNvPicPr>
            <a:picLocks noChangeAspect="1"/>
          </p:cNvPicPr>
          <p:nvPr/>
        </p:nvPicPr>
        <p:blipFill>
          <a:blip r:embed="rId3"/>
          <a:stretch>
            <a:fillRect/>
          </a:stretch>
        </p:blipFill>
        <p:spPr>
          <a:xfrm>
            <a:off x="261833" y="6356351"/>
            <a:ext cx="1597964" cy="319071"/>
          </a:xfrm>
          <a:prstGeom prst="rect">
            <a:avLst/>
          </a:prstGeom>
          <a:ln w="12700">
            <a:miter lim="400000"/>
          </a:ln>
        </p:spPr>
      </p:pic>
    </p:spTree>
    <p:extLst>
      <p:ext uri="{BB962C8B-B14F-4D97-AF65-F5344CB8AC3E}">
        <p14:creationId xmlns:p14="http://schemas.microsoft.com/office/powerpoint/2010/main" val="326688455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06FD11-03FA-4B71-94BB-2E4BE81D9C0E}"/>
              </a:ext>
            </a:extLst>
          </p:cNvPr>
          <p:cNvSpPr/>
          <p:nvPr userDrawn="1"/>
        </p:nvSpPr>
        <p:spPr>
          <a:xfrm>
            <a:off x="252662" y="6641432"/>
            <a:ext cx="8891337" cy="132347"/>
          </a:xfrm>
          <a:prstGeom prst="rect">
            <a:avLst/>
          </a:prstGeom>
          <a:solidFill>
            <a:schemeClr val="bg1"/>
          </a:solidFill>
        </p:spPr>
        <p:txBody>
          <a:bodyPr wrap="square" rtlCol="0" anchor="ctr">
            <a:spAutoFit/>
          </a:bodyPr>
          <a:lstStyle/>
          <a:p>
            <a:pPr algn="ctr" fontAlgn="b"/>
            <a:endParaRPr lang="en-US" dirty="0">
              <a:solidFill>
                <a:schemeClr val="bg1"/>
              </a:solidFill>
            </a:endParaRPr>
          </a:p>
        </p:txBody>
      </p:sp>
      <p:sp>
        <p:nvSpPr>
          <p:cNvPr id="3" name="Rectangle 2"/>
          <p:cNvSpPr/>
          <p:nvPr userDrawn="1"/>
        </p:nvSpPr>
        <p:spPr>
          <a:xfrm>
            <a:off x="0" y="0"/>
            <a:ext cx="9144000" cy="6858000"/>
          </a:xfrm>
          <a:prstGeom prst="rect">
            <a:avLst/>
          </a:prstGeom>
          <a:gradFill>
            <a:gsLst>
              <a:gs pos="51000">
                <a:schemeClr val="accent3">
                  <a:alpha val="91000"/>
                </a:schemeClr>
              </a:gs>
              <a:gs pos="100000">
                <a:schemeClr val="accent4">
                  <a:alpha val="86000"/>
                </a:schemeClr>
              </a:gs>
            </a:gsLst>
            <a:lin ang="0" scaled="1"/>
          </a:gradFill>
        </p:spPr>
        <p:txBody>
          <a:bodyPr wrap="none" rtlCol="0" anchor="ctr">
            <a:spAutoFit/>
          </a:bodyPr>
          <a:lstStyle/>
          <a:p>
            <a:pPr algn="ctr" fontAlgn="b"/>
            <a:endParaRPr lang="en-US" dirty="0">
              <a:solidFill>
                <a:schemeClr val="bg1"/>
              </a:solidFill>
            </a:endParaRPr>
          </a:p>
        </p:txBody>
      </p:sp>
      <p:sp>
        <p:nvSpPr>
          <p:cNvPr id="4" name="Date Placeholder 3"/>
          <p:cNvSpPr>
            <a:spLocks noGrp="1"/>
          </p:cNvSpPr>
          <p:nvPr>
            <p:ph type="dt" sz="half" idx="10"/>
          </p:nvPr>
        </p:nvSpPr>
        <p:spPr>
          <a:xfrm>
            <a:off x="1188493" y="6356352"/>
            <a:ext cx="2133600" cy="365125"/>
          </a:xfrm>
          <a:prstGeom prst="rect">
            <a:avLst/>
          </a:prstGeom>
        </p:spPr>
        <p:txBody>
          <a:bodyPr/>
          <a:lstStyle>
            <a:lvl1pPr>
              <a:defRPr sz="800"/>
            </a:lvl1pPr>
          </a:lstStyle>
          <a:p>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sp>
        <p:nvSpPr>
          <p:cNvPr id="17" name="Title 1"/>
          <p:cNvSpPr>
            <a:spLocks noGrp="1"/>
          </p:cNvSpPr>
          <p:nvPr>
            <p:ph type="ctrTitle" hasCustomPrompt="1"/>
          </p:nvPr>
        </p:nvSpPr>
        <p:spPr>
          <a:xfrm>
            <a:off x="0" y="2983759"/>
            <a:ext cx="9144000" cy="1470025"/>
          </a:xfrm>
        </p:spPr>
        <p:txBody>
          <a:bodyPr>
            <a:normAutofit/>
          </a:bodyPr>
          <a:lstStyle>
            <a:lvl1pPr algn="ctr">
              <a:defRPr sz="2400" cap="all" baseline="0">
                <a:solidFill>
                  <a:schemeClr val="bg1"/>
                </a:solidFill>
              </a:defRPr>
            </a:lvl1pPr>
          </a:lstStyle>
          <a:p>
            <a:r>
              <a:rPr lang="en-US" dirty="0"/>
              <a:t>	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3083830">
            <a:off x="809050" y="-1816300"/>
            <a:ext cx="5959619" cy="8946972"/>
          </a:xfrm>
          <a:prstGeom prst="rect">
            <a:avLst/>
          </a:prstGeom>
        </p:spPr>
      </p:pic>
      <p:pic>
        <p:nvPicPr>
          <p:cNvPr id="8" name="Picture 7">
            <a:extLst>
              <a:ext uri="{FF2B5EF4-FFF2-40B4-BE49-F238E27FC236}">
                <a16:creationId xmlns:a16="http://schemas.microsoft.com/office/drawing/2014/main" id="{0C9380D7-ED8F-406F-B382-0C89E4A9EA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1833" y="6356352"/>
            <a:ext cx="1597964" cy="319070"/>
          </a:xfrm>
          <a:prstGeom prst="rect">
            <a:avLst/>
          </a:prstGeom>
        </p:spPr>
      </p:pic>
    </p:spTree>
    <p:extLst>
      <p:ext uri="{BB962C8B-B14F-4D97-AF65-F5344CB8AC3E}">
        <p14:creationId xmlns:p14="http://schemas.microsoft.com/office/powerpoint/2010/main" val="6066901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06FD11-03FA-4B71-94BB-2E4BE81D9C0E}"/>
              </a:ext>
            </a:extLst>
          </p:cNvPr>
          <p:cNvSpPr/>
          <p:nvPr userDrawn="1"/>
        </p:nvSpPr>
        <p:spPr>
          <a:xfrm>
            <a:off x="252662" y="6641432"/>
            <a:ext cx="8891337" cy="132347"/>
          </a:xfrm>
          <a:prstGeom prst="rect">
            <a:avLst/>
          </a:prstGeom>
          <a:solidFill>
            <a:schemeClr val="bg1"/>
          </a:solidFill>
        </p:spPr>
        <p:txBody>
          <a:bodyPr wrap="square" rtlCol="0" anchor="ctr">
            <a:spAutoFit/>
          </a:bodyPr>
          <a:lstStyle/>
          <a:p>
            <a:pPr algn="ctr" fontAlgn="b"/>
            <a:endParaRPr lang="en-US" dirty="0">
              <a:solidFill>
                <a:schemeClr val="bg1"/>
              </a:solidFill>
            </a:endParaRPr>
          </a:p>
        </p:txBody>
      </p:sp>
      <p:sp>
        <p:nvSpPr>
          <p:cNvPr id="3" name="Rectangle 2"/>
          <p:cNvSpPr/>
          <p:nvPr userDrawn="1"/>
        </p:nvSpPr>
        <p:spPr>
          <a:xfrm>
            <a:off x="0" y="0"/>
            <a:ext cx="9144000" cy="6858000"/>
          </a:xfrm>
          <a:prstGeom prst="rect">
            <a:avLst/>
          </a:prstGeom>
          <a:gradFill>
            <a:gsLst>
              <a:gs pos="51000">
                <a:schemeClr val="accent3">
                  <a:alpha val="91000"/>
                </a:schemeClr>
              </a:gs>
              <a:gs pos="100000">
                <a:schemeClr val="accent4">
                  <a:alpha val="86000"/>
                </a:schemeClr>
              </a:gs>
            </a:gsLst>
            <a:lin ang="0" scaled="1"/>
          </a:gradFill>
        </p:spPr>
        <p:txBody>
          <a:bodyPr wrap="none" rtlCol="0" anchor="ctr">
            <a:spAutoFit/>
          </a:bodyPr>
          <a:lstStyle/>
          <a:p>
            <a:pPr algn="ctr" fontAlgn="b"/>
            <a:endParaRPr lang="en-US" dirty="0">
              <a:solidFill>
                <a:schemeClr val="bg1"/>
              </a:solidFill>
            </a:endParaRPr>
          </a:p>
        </p:txBody>
      </p:sp>
      <p:sp>
        <p:nvSpPr>
          <p:cNvPr id="4" name="Date Placeholder 3"/>
          <p:cNvSpPr>
            <a:spLocks noGrp="1"/>
          </p:cNvSpPr>
          <p:nvPr>
            <p:ph type="dt" sz="half" idx="10"/>
          </p:nvPr>
        </p:nvSpPr>
        <p:spPr>
          <a:xfrm>
            <a:off x="1188493" y="6356352"/>
            <a:ext cx="2133600" cy="365125"/>
          </a:xfrm>
          <a:prstGeom prst="rect">
            <a:avLst/>
          </a:prstGeom>
        </p:spPr>
        <p:txBody>
          <a:bodyPr/>
          <a:lstStyle>
            <a:lvl1pPr>
              <a:defRPr sz="800"/>
            </a:lvl1pPr>
          </a:lstStyle>
          <a:p>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sp>
        <p:nvSpPr>
          <p:cNvPr id="17" name="Title 1"/>
          <p:cNvSpPr>
            <a:spLocks noGrp="1"/>
          </p:cNvSpPr>
          <p:nvPr>
            <p:ph type="ctrTitle" hasCustomPrompt="1"/>
          </p:nvPr>
        </p:nvSpPr>
        <p:spPr>
          <a:xfrm>
            <a:off x="0" y="2983759"/>
            <a:ext cx="9144000" cy="1470025"/>
          </a:xfrm>
        </p:spPr>
        <p:txBody>
          <a:bodyPr>
            <a:normAutofit/>
          </a:bodyPr>
          <a:lstStyle>
            <a:lvl1pPr algn="ctr">
              <a:defRPr sz="2400" cap="all" baseline="0">
                <a:solidFill>
                  <a:schemeClr val="bg1"/>
                </a:solidFill>
              </a:defRPr>
            </a:lvl1pPr>
          </a:lstStyle>
          <a:p>
            <a:r>
              <a:rPr lang="en-US" dirty="0"/>
              <a:t>	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3083830">
            <a:off x="809050" y="-1816300"/>
            <a:ext cx="5959619" cy="8946972"/>
          </a:xfrm>
          <a:prstGeom prst="rect">
            <a:avLst/>
          </a:prstGeom>
        </p:spPr>
      </p:pic>
      <p:pic>
        <p:nvPicPr>
          <p:cNvPr id="8" name="Picture 7">
            <a:extLst>
              <a:ext uri="{FF2B5EF4-FFF2-40B4-BE49-F238E27FC236}">
                <a16:creationId xmlns:a16="http://schemas.microsoft.com/office/drawing/2014/main" id="{0C9380D7-ED8F-406F-B382-0C89E4A9EA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1833" y="6356352"/>
            <a:ext cx="1597964" cy="319070"/>
          </a:xfrm>
          <a:prstGeom prst="rect">
            <a:avLst/>
          </a:prstGeom>
        </p:spPr>
      </p:pic>
    </p:spTree>
    <p:extLst>
      <p:ext uri="{BB962C8B-B14F-4D97-AF65-F5344CB8AC3E}">
        <p14:creationId xmlns:p14="http://schemas.microsoft.com/office/powerpoint/2010/main" val="13083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21424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06FD11-03FA-4B71-94BB-2E4BE81D9C0E}"/>
              </a:ext>
            </a:extLst>
          </p:cNvPr>
          <p:cNvSpPr/>
          <p:nvPr userDrawn="1"/>
        </p:nvSpPr>
        <p:spPr>
          <a:xfrm>
            <a:off x="252662" y="6641432"/>
            <a:ext cx="8891337" cy="132347"/>
          </a:xfrm>
          <a:prstGeom prst="rect">
            <a:avLst/>
          </a:prstGeom>
          <a:solidFill>
            <a:schemeClr val="bg1"/>
          </a:solidFill>
        </p:spPr>
        <p:txBody>
          <a:bodyPr wrap="square" rtlCol="0" anchor="ctr">
            <a:spAutoFit/>
          </a:bodyPr>
          <a:lstStyle/>
          <a:p>
            <a:pPr algn="ctr" fontAlgn="b"/>
            <a:endParaRPr lang="en-US" dirty="0">
              <a:solidFill>
                <a:schemeClr val="bg1"/>
              </a:solidFill>
            </a:endParaRPr>
          </a:p>
        </p:txBody>
      </p:sp>
      <p:sp>
        <p:nvSpPr>
          <p:cNvPr id="3" name="Rectangle 2"/>
          <p:cNvSpPr/>
          <p:nvPr userDrawn="1"/>
        </p:nvSpPr>
        <p:spPr>
          <a:xfrm>
            <a:off x="0" y="0"/>
            <a:ext cx="9144000" cy="6858000"/>
          </a:xfrm>
          <a:prstGeom prst="rect">
            <a:avLst/>
          </a:prstGeom>
          <a:gradFill>
            <a:gsLst>
              <a:gs pos="51000">
                <a:schemeClr val="accent3">
                  <a:alpha val="91000"/>
                </a:schemeClr>
              </a:gs>
              <a:gs pos="100000">
                <a:schemeClr val="accent4">
                  <a:alpha val="86000"/>
                </a:schemeClr>
              </a:gs>
            </a:gsLst>
            <a:lin ang="0" scaled="1"/>
          </a:gradFill>
        </p:spPr>
        <p:txBody>
          <a:bodyPr wrap="none" rtlCol="0" anchor="ctr">
            <a:spAutoFit/>
          </a:bodyPr>
          <a:lstStyle/>
          <a:p>
            <a:pPr algn="ctr" fontAlgn="b"/>
            <a:endParaRPr lang="en-US" dirty="0">
              <a:solidFill>
                <a:schemeClr val="bg1"/>
              </a:solidFill>
            </a:endParaRPr>
          </a:p>
        </p:txBody>
      </p:sp>
      <p:sp>
        <p:nvSpPr>
          <p:cNvPr id="4" name="Date Placeholder 3"/>
          <p:cNvSpPr>
            <a:spLocks noGrp="1"/>
          </p:cNvSpPr>
          <p:nvPr>
            <p:ph type="dt" sz="half" idx="10"/>
          </p:nvPr>
        </p:nvSpPr>
        <p:spPr>
          <a:xfrm>
            <a:off x="1188493" y="6356352"/>
            <a:ext cx="2133600" cy="365125"/>
          </a:xfrm>
          <a:prstGeom prst="rect">
            <a:avLst/>
          </a:prstGeom>
        </p:spPr>
        <p:txBody>
          <a:bodyPr/>
          <a:lstStyle>
            <a:lvl1pPr>
              <a:defRPr sz="800"/>
            </a:lvl1pPr>
          </a:lstStyle>
          <a:p>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sp>
        <p:nvSpPr>
          <p:cNvPr id="17" name="Title 1"/>
          <p:cNvSpPr>
            <a:spLocks noGrp="1"/>
          </p:cNvSpPr>
          <p:nvPr>
            <p:ph type="ctrTitle" hasCustomPrompt="1"/>
          </p:nvPr>
        </p:nvSpPr>
        <p:spPr>
          <a:xfrm>
            <a:off x="0" y="2983759"/>
            <a:ext cx="9144000" cy="1470025"/>
          </a:xfrm>
        </p:spPr>
        <p:txBody>
          <a:bodyPr>
            <a:normAutofit/>
          </a:bodyPr>
          <a:lstStyle>
            <a:lvl1pPr algn="ctr">
              <a:defRPr sz="2400" cap="all" baseline="0">
                <a:solidFill>
                  <a:schemeClr val="bg1"/>
                </a:solidFill>
              </a:defRPr>
            </a:lvl1pPr>
          </a:lstStyle>
          <a:p>
            <a:r>
              <a:rPr lang="en-US" dirty="0"/>
              <a:t>	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3083830">
            <a:off x="809050" y="-1816300"/>
            <a:ext cx="5959619" cy="8946972"/>
          </a:xfrm>
          <a:prstGeom prst="rect">
            <a:avLst/>
          </a:prstGeom>
        </p:spPr>
      </p:pic>
      <p:pic>
        <p:nvPicPr>
          <p:cNvPr id="8" name="Picture 7">
            <a:extLst>
              <a:ext uri="{FF2B5EF4-FFF2-40B4-BE49-F238E27FC236}">
                <a16:creationId xmlns:a16="http://schemas.microsoft.com/office/drawing/2014/main" id="{0C9380D7-ED8F-406F-B382-0C89E4A9EA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1833" y="6356352"/>
            <a:ext cx="1597964" cy="319070"/>
          </a:xfrm>
          <a:prstGeom prst="rect">
            <a:avLst/>
          </a:prstGeom>
        </p:spPr>
      </p:pic>
    </p:spTree>
    <p:extLst>
      <p:ext uri="{BB962C8B-B14F-4D97-AF65-F5344CB8AC3E}">
        <p14:creationId xmlns:p14="http://schemas.microsoft.com/office/powerpoint/2010/main" val="4017106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4" name="Текст заголовка"/>
          <p:cNvSpPr txBox="1">
            <a:spLocks noGrp="1"/>
          </p:cNvSpPr>
          <p:nvPr>
            <p:ph type="title"/>
          </p:nvPr>
        </p:nvSpPr>
        <p:spPr>
          <a:prstGeom prst="rect">
            <a:avLst/>
          </a:prstGeom>
        </p:spPr>
        <p:txBody>
          <a:bodyPr/>
          <a:lstStyle/>
          <a:p>
            <a:r>
              <a:t>Текст заголовка</a:t>
            </a:r>
          </a:p>
        </p:txBody>
      </p:sp>
      <p:sp>
        <p:nvSpPr>
          <p:cNvPr id="25"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276392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457200" y="6356350"/>
            <a:ext cx="2133600" cy="365125"/>
          </a:xfrm>
          <a:prstGeom prst="rect">
            <a:avLst/>
          </a:prstGeom>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8159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21283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7935806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slideLayout" Target="../slideLayouts/slideLayout80.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theme" Target="../theme/theme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457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812801"/>
            <a:ext cx="8229600" cy="53133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88706"/>
            <a:ext cx="247003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sz="1100" dirty="0"/>
          </a:p>
        </p:txBody>
      </p:sp>
      <p:sp>
        <p:nvSpPr>
          <p:cNvPr id="7" name="Text Placeholder 9">
            <a:extLst>
              <a:ext uri="{FF2B5EF4-FFF2-40B4-BE49-F238E27FC236}">
                <a16:creationId xmlns:a16="http://schemas.microsoft.com/office/drawing/2014/main" id="{6D06CB8A-E853-49F0-9E65-880AD6E5E27A}"/>
              </a:ext>
            </a:extLst>
          </p:cNvPr>
          <p:cNvSpPr txBox="1">
            <a:spLocks/>
          </p:cNvSpPr>
          <p:nvPr/>
        </p:nvSpPr>
        <p:spPr>
          <a:xfrm>
            <a:off x="1" y="6461715"/>
            <a:ext cx="2105526" cy="357188"/>
          </a:xfrm>
          <a:prstGeom prst="rect">
            <a:avLst/>
          </a:prstGeom>
        </p:spPr>
        <p:txBody>
          <a:bodyPr anchor="b">
            <a:normAutofit/>
          </a:bodyPr>
          <a:lstStyle>
            <a:lvl1pPr marL="0" indent="0" algn="l" defTabSz="457200" rtl="0" eaLnBrk="1" latinLnBrk="0" hangingPunct="1">
              <a:spcBef>
                <a:spcPct val="20000"/>
              </a:spcBef>
              <a:buFont typeface="Arial"/>
              <a:buNone/>
              <a:defRPr sz="1000" b="0" kern="1200">
                <a:solidFill>
                  <a:schemeClr val="tx1">
                    <a:lumMod val="65000"/>
                    <a:lumOff val="35000"/>
                  </a:schemeClr>
                </a:solidFill>
                <a:latin typeface="+mn-lt"/>
                <a:ea typeface="+mn-ea"/>
                <a:cs typeface="+mn-cs"/>
              </a:defRPr>
            </a:lvl1pPr>
            <a:lvl2pPr marL="396875" indent="-1714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738188" indent="-163513" algn="l" defTabSz="457200" rtl="0" eaLnBrk="1" latinLnBrk="0" hangingPunct="1">
              <a:spcBef>
                <a:spcPct val="20000"/>
              </a:spcBef>
              <a:buFont typeface="Arial"/>
              <a:buChar char="•"/>
              <a:defRPr sz="1200" kern="1200">
                <a:solidFill>
                  <a:schemeClr val="tx1"/>
                </a:solidFill>
                <a:latin typeface="+mn-lt"/>
                <a:ea typeface="+mn-ea"/>
                <a:cs typeface="+mn-cs"/>
              </a:defRPr>
            </a:lvl3pPr>
            <a:lvl4pPr marL="1090613"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311275" indent="-228600" algn="l" defTabSz="457200" rtl="0" eaLnBrk="1" latinLnBrk="0" hangingPunct="1">
              <a:spcBef>
                <a:spcPct val="20000"/>
              </a:spcBef>
              <a:buFont typeface="Arial"/>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solidFill>
                  <a:schemeClr val="bg1">
                    <a:lumMod val="50000"/>
                  </a:schemeClr>
                </a:solidFill>
                <a:sym typeface="Symbol" panose="05050102010706020507" pitchFamily="18" charset="2"/>
              </a:rPr>
              <a:t> Foodservice IP</a:t>
            </a:r>
            <a:endParaRPr lang="en-US" sz="800" dirty="0">
              <a:solidFill>
                <a:schemeClr val="bg1">
                  <a:lumMod val="50000"/>
                </a:schemeClr>
              </a:solidFill>
            </a:endParaRPr>
          </a:p>
        </p:txBody>
      </p:sp>
    </p:spTree>
    <p:extLst>
      <p:ext uri="{BB962C8B-B14F-4D97-AF65-F5344CB8AC3E}">
        <p14:creationId xmlns:p14="http://schemas.microsoft.com/office/powerpoint/2010/main" val="17819131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718"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5" r:id="rId36"/>
    <p:sldLayoutId id="2147483719" r:id="rId37"/>
    <p:sldLayoutId id="2147483720" r:id="rId38"/>
    <p:sldLayoutId id="2147483765" r:id="rId39"/>
  </p:sldLayoutIdLst>
  <p:hf hdr="0" ftr="0" dt="0"/>
  <p:txStyles>
    <p:titleStyle>
      <a:lvl1pPr algn="l" defTabSz="457200" rtl="0" eaLnBrk="1" latinLnBrk="0" hangingPunct="1">
        <a:spcBef>
          <a:spcPct val="0"/>
        </a:spcBef>
        <a:buNone/>
        <a:defRPr sz="1800" kern="1200">
          <a:solidFill>
            <a:schemeClr val="tx1"/>
          </a:solidFill>
          <a:latin typeface="+mj-lt"/>
          <a:ea typeface="+mj-ea"/>
          <a:cs typeface="+mj-cs"/>
        </a:defRPr>
      </a:lvl1pPr>
    </p:titleStyle>
    <p:bodyStyle>
      <a:lvl1pPr marL="230188" indent="-230188" algn="l" defTabSz="457200" rtl="0" eaLnBrk="1" latinLnBrk="0" hangingPunct="1">
        <a:spcBef>
          <a:spcPct val="20000"/>
        </a:spcBef>
        <a:buFont typeface="Arial"/>
        <a:buChar char="•"/>
        <a:defRPr sz="1200" kern="1200">
          <a:solidFill>
            <a:schemeClr val="tx1"/>
          </a:solidFill>
          <a:latin typeface="+mn-lt"/>
          <a:ea typeface="+mn-ea"/>
          <a:cs typeface="+mn-cs"/>
        </a:defRPr>
      </a:lvl1pPr>
      <a:lvl2pPr marL="396875" indent="-1714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738188" indent="-163513" algn="l" defTabSz="457200" rtl="0" eaLnBrk="1" latinLnBrk="0" hangingPunct="1">
        <a:spcBef>
          <a:spcPct val="20000"/>
        </a:spcBef>
        <a:buFont typeface="Arial"/>
        <a:buChar char="•"/>
        <a:defRPr sz="1200" kern="1200">
          <a:solidFill>
            <a:schemeClr val="tx1"/>
          </a:solidFill>
          <a:latin typeface="+mn-lt"/>
          <a:ea typeface="+mn-ea"/>
          <a:cs typeface="+mn-cs"/>
        </a:defRPr>
      </a:lvl3pPr>
      <a:lvl4pPr marL="1090613"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311275" indent="-228600" algn="l" defTabSz="457200" rtl="0" eaLnBrk="1" latinLnBrk="0" hangingPunct="1">
        <a:spcBef>
          <a:spcPct val="20000"/>
        </a:spcBef>
        <a:buFont typeface="Arial"/>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445798"/>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1800"/>
              <a:buFont typeface="Montserrat ExtraBold"/>
              <a:buNone/>
              <a:defRPr sz="1800" b="0" i="0" u="none" strike="noStrike" cap="none">
                <a:solidFill>
                  <a:schemeClr val="dk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812801"/>
            <a:ext cx="8229600" cy="5313366"/>
          </a:xfrm>
          <a:prstGeom prst="rect">
            <a:avLst/>
          </a:prstGeom>
          <a:noFill/>
          <a:ln>
            <a:noFill/>
          </a:ln>
        </p:spPr>
        <p:txBody>
          <a:bodyPr spcFirstLastPara="1" wrap="square" lIns="91425" tIns="45700" rIns="91425" bIns="45700" anchor="t" anchorCtr="0">
            <a:normAutofit/>
          </a:bodyPr>
          <a:lstStyle>
            <a:lvl1pPr marL="457200" marR="0" lvl="0" indent="-304800" algn="l" rtl="0">
              <a:spcBef>
                <a:spcPts val="24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1pPr>
            <a:lvl2pPr marL="914400" marR="0" lvl="1" indent="-304800" algn="l" rtl="0">
              <a:spcBef>
                <a:spcPts val="24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2pPr>
            <a:lvl3pPr marL="1371600" marR="0" lvl="2" indent="-304800" algn="l" rtl="0">
              <a:spcBef>
                <a:spcPts val="24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9pPr>
          </a:lstStyle>
          <a:p>
            <a:endParaRPr/>
          </a:p>
        </p:txBody>
      </p:sp>
      <p:sp>
        <p:nvSpPr>
          <p:cNvPr id="12" name="Google Shape;12;p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3" name="Google Shape;13;p1"/>
          <p:cNvSpPr txBox="1">
            <a:spLocks noGrp="1"/>
          </p:cNvSpPr>
          <p:nvPr>
            <p:ph type="sldNum" idx="12"/>
          </p:nvPr>
        </p:nvSpPr>
        <p:spPr>
          <a:xfrm>
            <a:off x="6553200" y="6488706"/>
            <a:ext cx="247003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Roboto"/>
                <a:ea typeface="Roboto"/>
                <a:cs typeface="Roboto"/>
                <a:sym typeface="Roboto"/>
              </a:defRPr>
            </a:lvl1pPr>
            <a:lvl2pPr marL="0" marR="0" lvl="1" indent="0" algn="r" rtl="0">
              <a:spcBef>
                <a:spcPts val="0"/>
              </a:spcBef>
              <a:buNone/>
              <a:defRPr sz="1100" b="0" i="0" u="none" strike="noStrike" cap="none">
                <a:solidFill>
                  <a:srgbClr val="888888"/>
                </a:solidFill>
                <a:latin typeface="Roboto"/>
                <a:ea typeface="Roboto"/>
                <a:cs typeface="Roboto"/>
                <a:sym typeface="Roboto"/>
              </a:defRPr>
            </a:lvl2pPr>
            <a:lvl3pPr marL="0" marR="0" lvl="2" indent="0" algn="r" rtl="0">
              <a:spcBef>
                <a:spcPts val="0"/>
              </a:spcBef>
              <a:buNone/>
              <a:defRPr sz="1100" b="0" i="0" u="none" strike="noStrike" cap="none">
                <a:solidFill>
                  <a:srgbClr val="888888"/>
                </a:solidFill>
                <a:latin typeface="Roboto"/>
                <a:ea typeface="Roboto"/>
                <a:cs typeface="Roboto"/>
                <a:sym typeface="Roboto"/>
              </a:defRPr>
            </a:lvl3pPr>
            <a:lvl4pPr marL="0" marR="0" lvl="3" indent="0" algn="r" rtl="0">
              <a:spcBef>
                <a:spcPts val="0"/>
              </a:spcBef>
              <a:buNone/>
              <a:defRPr sz="1100" b="0" i="0" u="none" strike="noStrike" cap="none">
                <a:solidFill>
                  <a:srgbClr val="888888"/>
                </a:solidFill>
                <a:latin typeface="Roboto"/>
                <a:ea typeface="Roboto"/>
                <a:cs typeface="Roboto"/>
                <a:sym typeface="Roboto"/>
              </a:defRPr>
            </a:lvl4pPr>
            <a:lvl5pPr marL="0" marR="0" lvl="4" indent="0" algn="r" rtl="0">
              <a:spcBef>
                <a:spcPts val="0"/>
              </a:spcBef>
              <a:buNone/>
              <a:defRPr sz="1100" b="0" i="0" u="none" strike="noStrike" cap="none">
                <a:solidFill>
                  <a:srgbClr val="888888"/>
                </a:solidFill>
                <a:latin typeface="Roboto"/>
                <a:ea typeface="Roboto"/>
                <a:cs typeface="Roboto"/>
                <a:sym typeface="Roboto"/>
              </a:defRPr>
            </a:lvl5pPr>
            <a:lvl6pPr marL="0" marR="0" lvl="5" indent="0" algn="r" rtl="0">
              <a:spcBef>
                <a:spcPts val="0"/>
              </a:spcBef>
              <a:buNone/>
              <a:defRPr sz="1100" b="0" i="0" u="none" strike="noStrike" cap="none">
                <a:solidFill>
                  <a:srgbClr val="888888"/>
                </a:solidFill>
                <a:latin typeface="Roboto"/>
                <a:ea typeface="Roboto"/>
                <a:cs typeface="Roboto"/>
                <a:sym typeface="Roboto"/>
              </a:defRPr>
            </a:lvl6pPr>
            <a:lvl7pPr marL="0" marR="0" lvl="6" indent="0" algn="r" rtl="0">
              <a:spcBef>
                <a:spcPts val="0"/>
              </a:spcBef>
              <a:buNone/>
              <a:defRPr sz="1100" b="0" i="0" u="none" strike="noStrike" cap="none">
                <a:solidFill>
                  <a:srgbClr val="888888"/>
                </a:solidFill>
                <a:latin typeface="Roboto"/>
                <a:ea typeface="Roboto"/>
                <a:cs typeface="Roboto"/>
                <a:sym typeface="Roboto"/>
              </a:defRPr>
            </a:lvl7pPr>
            <a:lvl8pPr marL="0" marR="0" lvl="7" indent="0" algn="r" rtl="0">
              <a:spcBef>
                <a:spcPts val="0"/>
              </a:spcBef>
              <a:buNone/>
              <a:defRPr sz="1100" b="0" i="0" u="none" strike="noStrike" cap="none">
                <a:solidFill>
                  <a:srgbClr val="888888"/>
                </a:solidFill>
                <a:latin typeface="Roboto"/>
                <a:ea typeface="Roboto"/>
                <a:cs typeface="Roboto"/>
                <a:sym typeface="Roboto"/>
              </a:defRPr>
            </a:lvl8pPr>
            <a:lvl9pPr marL="0" marR="0" lvl="8" indent="0" algn="r" rtl="0">
              <a:spcBef>
                <a:spcPts val="0"/>
              </a:spcBef>
              <a:buNone/>
              <a:defRPr sz="11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4" name="Google Shape;14;p1"/>
          <p:cNvSpPr txBox="1"/>
          <p:nvPr/>
        </p:nvSpPr>
        <p:spPr>
          <a:xfrm>
            <a:off x="1" y="6461715"/>
            <a:ext cx="2105526" cy="357188"/>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Clr>
                <a:srgbClr val="7F7F7F"/>
              </a:buClr>
              <a:buSzPts val="800"/>
              <a:buFont typeface="Arial"/>
              <a:buNone/>
            </a:pPr>
            <a:r>
              <a:rPr lang="en-US" sz="800" b="0" i="0" u="none" strike="noStrike" cap="none">
                <a:solidFill>
                  <a:srgbClr val="7F7F7F"/>
                </a:solidFill>
                <a:latin typeface="Roboto"/>
                <a:ea typeface="Roboto"/>
                <a:cs typeface="Roboto"/>
                <a:sym typeface="Roboto"/>
              </a:rPr>
              <a:t>© Foodservice IP</a:t>
            </a:r>
            <a:endParaRPr sz="800" b="0" i="0" u="none" strike="noStrike" cap="none">
              <a:solidFill>
                <a:srgbClr val="7F7F7F"/>
              </a:solidFill>
              <a:latin typeface="Roboto"/>
              <a:ea typeface="Roboto"/>
              <a:cs typeface="Roboto"/>
              <a:sym typeface="Roboto"/>
            </a:endParaRPr>
          </a:p>
        </p:txBody>
      </p:sp>
    </p:spTree>
    <p:extLst>
      <p:ext uri="{BB962C8B-B14F-4D97-AF65-F5344CB8AC3E}">
        <p14:creationId xmlns:p14="http://schemas.microsoft.com/office/powerpoint/2010/main" val="3999377495"/>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sv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19.png"/><Relationship Id="rId5" Type="http://schemas.openxmlformats.org/officeDocument/2006/relationships/chart" Target="../charts/chart1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chart" Target="../charts/chart15.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20.sv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20.sv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20.sv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1.xml"/><Relationship Id="rId1" Type="http://schemas.openxmlformats.org/officeDocument/2006/relationships/tags" Target="../tags/tag41.xml"/><Relationship Id="rId5" Type="http://schemas.openxmlformats.org/officeDocument/2006/relationships/image" Target="../media/image20.sv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20.sv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slideLayout" Target="../slideLayouts/slideLayout1.xml"/><Relationship Id="rId1" Type="http://schemas.openxmlformats.org/officeDocument/2006/relationships/tags" Target="../tags/tag43.xml"/><Relationship Id="rId5" Type="http://schemas.openxmlformats.org/officeDocument/2006/relationships/image" Target="../media/image20.sv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image" Target="../media/image20.sv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chart" Target="../charts/chart3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20.sv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chart" Target="../charts/chart33.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slideLayout" Target="../slideLayouts/slideLayout1.xml"/><Relationship Id="rId1" Type="http://schemas.openxmlformats.org/officeDocument/2006/relationships/tags" Target="../tags/tag49.xml"/><Relationship Id="rId5" Type="http://schemas.openxmlformats.org/officeDocument/2006/relationships/image" Target="../media/image20.sv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chart" Target="../charts/chart36.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20.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slideLayout" Target="../slideLayouts/slideLayout1.xml"/><Relationship Id="rId1" Type="http://schemas.openxmlformats.org/officeDocument/2006/relationships/tags" Target="../tags/tag54.xml"/><Relationship Id="rId5" Type="http://schemas.openxmlformats.org/officeDocument/2006/relationships/image" Target="../media/image20.sv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slideLayout" Target="../slideLayouts/slideLayout1.xml"/><Relationship Id="rId1" Type="http://schemas.openxmlformats.org/officeDocument/2006/relationships/tags" Target="../tags/tag55.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chart" Target="../charts/chart4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20.svg"/></Relationships>
</file>

<file path=ppt/slides/_rels/slide5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slideLayout" Target="../slideLayouts/slideLayout1.xml"/><Relationship Id="rId1" Type="http://schemas.openxmlformats.org/officeDocument/2006/relationships/tags" Target="../tags/tag58.xml"/><Relationship Id="rId5" Type="http://schemas.openxmlformats.org/officeDocument/2006/relationships/image" Target="../media/image20.sv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8.xml"/><Relationship Id="rId5" Type="http://schemas.openxmlformats.org/officeDocument/2006/relationships/image" Target="../media/image23.sv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jpeg"/><Relationship Id="rId3" Type="http://schemas.openxmlformats.org/officeDocument/2006/relationships/image" Target="../media/image26.jpeg"/><Relationship Id="rId7" Type="http://schemas.openxmlformats.org/officeDocument/2006/relationships/image" Target="../media/image29.jpeg"/><Relationship Id="rId12" Type="http://schemas.microsoft.com/office/2007/relationships/hdphoto" Target="../media/hdphoto4.wdp"/><Relationship Id="rId2" Type="http://schemas.openxmlformats.org/officeDocument/2006/relationships/image" Target="../media/image25.emf"/><Relationship Id="rId1" Type="http://schemas.openxmlformats.org/officeDocument/2006/relationships/slideLayout" Target="../slideLayouts/slideLayout38.xml"/><Relationship Id="rId6" Type="http://schemas.openxmlformats.org/officeDocument/2006/relationships/image" Target="../media/image28.jpeg"/><Relationship Id="rId11" Type="http://schemas.openxmlformats.org/officeDocument/2006/relationships/image" Target="../media/image32.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27.png"/><Relationship Id="rId9"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5.jpeg"/><Relationship Id="rId4" Type="http://schemas.microsoft.com/office/2007/relationships/hdphoto" Target="../media/hdphoto5.wdp"/></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9.jpeg"/><Relationship Id="rId4" Type="http://schemas.microsoft.com/office/2007/relationships/hdphoto" Target="../media/hdphoto6.wdp"/></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1.jpeg"/><Relationship Id="rId4" Type="http://schemas.microsoft.com/office/2007/relationships/hdphoto" Target="../media/hdphoto7.wdp"/></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microsoft.com/office/2007/relationships/hdphoto" Target="../media/hdphoto8.wdp"/></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mailto:tpowell@foodserviceIP.com" TargetMode="External"/><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hyperlink" Target="mailto:jbaird@foodserviceIP.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484B87-D665-ADFB-56E7-2B3869375A8C}"/>
              </a:ext>
            </a:extLst>
          </p:cNvPr>
          <p:cNvPicPr/>
          <p:nvPr/>
        </p:nvPicPr>
        <p:blipFill rotWithShape="1">
          <a:blip r:embed="rId3">
            <a:extLst>
              <a:ext uri="{28A0092B-C50C-407E-A947-70E740481C1C}">
                <a14:useLocalDpi xmlns:a14="http://schemas.microsoft.com/office/drawing/2010/main"/>
              </a:ext>
            </a:extLst>
          </a:blip>
          <a:srcRect l="25015" r="-17803"/>
          <a:stretch/>
        </p:blipFill>
        <p:spPr bwMode="auto">
          <a:xfrm flipH="1">
            <a:off x="-925962" y="0"/>
            <a:ext cx="10093007" cy="6857999"/>
          </a:xfrm>
          <a:prstGeom prst="rect">
            <a:avLst/>
          </a:prstGeom>
          <a:noFill/>
          <a:ln>
            <a:noFill/>
          </a:ln>
        </p:spPr>
      </p:pic>
      <p:sp>
        <p:nvSpPr>
          <p:cNvPr id="29" name="Rectangle 28">
            <a:extLst>
              <a:ext uri="{FF2B5EF4-FFF2-40B4-BE49-F238E27FC236}">
                <a16:creationId xmlns:a16="http://schemas.microsoft.com/office/drawing/2014/main" id="{D1D34916-91BB-4525-AD81-822BD29B48B2}"/>
              </a:ext>
            </a:extLst>
          </p:cNvPr>
          <p:cNvSpPr/>
          <p:nvPr/>
        </p:nvSpPr>
        <p:spPr>
          <a:xfrm>
            <a:off x="-1" y="0"/>
            <a:ext cx="9314871" cy="6847500"/>
          </a:xfrm>
          <a:prstGeom prst="rect">
            <a:avLst/>
          </a:prstGeom>
          <a:gradFill flip="none" rotWithShape="1">
            <a:gsLst>
              <a:gs pos="15000">
                <a:schemeClr val="tx1"/>
              </a:gs>
              <a:gs pos="57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nvGrpSpPr>
          <p:cNvPr id="13" name="Group 12">
            <a:extLst>
              <a:ext uri="{FF2B5EF4-FFF2-40B4-BE49-F238E27FC236}">
                <a16:creationId xmlns:a16="http://schemas.microsoft.com/office/drawing/2014/main" id="{A8DD395D-7392-4773-8F80-6D2C0284E76C}"/>
              </a:ext>
            </a:extLst>
          </p:cNvPr>
          <p:cNvGrpSpPr/>
          <p:nvPr/>
        </p:nvGrpSpPr>
        <p:grpSpPr>
          <a:xfrm>
            <a:off x="-38101" y="-10499"/>
            <a:ext cx="9253310" cy="646331"/>
            <a:chOff x="-543317" y="132022"/>
            <a:chExt cx="9747435" cy="683725"/>
          </a:xfrm>
        </p:grpSpPr>
        <p:sp>
          <p:nvSpPr>
            <p:cNvPr id="6" name="Rectangle 32">
              <a:extLst>
                <a:ext uri="{FF2B5EF4-FFF2-40B4-BE49-F238E27FC236}">
                  <a16:creationId xmlns:a16="http://schemas.microsoft.com/office/drawing/2014/main" id="{63E1002B-5E17-4AE6-9636-5B8C267C2A9D}"/>
                </a:ext>
              </a:extLst>
            </p:cNvPr>
            <p:cNvSpPr/>
            <p:nvPr/>
          </p:nvSpPr>
          <p:spPr>
            <a:xfrm flipH="1">
              <a:off x="-492967" y="132022"/>
              <a:ext cx="9644616" cy="683725"/>
            </a:xfrm>
            <a:custGeom>
              <a:avLst/>
              <a:gdLst>
                <a:gd name="connsiteX0" fmla="*/ 0 w 3990109"/>
                <a:gd name="connsiteY0" fmla="*/ 0 h 1622516"/>
                <a:gd name="connsiteX1" fmla="*/ 3990109 w 3990109"/>
                <a:gd name="connsiteY1" fmla="*/ 0 h 1622516"/>
                <a:gd name="connsiteX2" fmla="*/ 3990109 w 3990109"/>
                <a:gd name="connsiteY2" fmla="*/ 1622516 h 1622516"/>
                <a:gd name="connsiteX3" fmla="*/ 0 w 3990109"/>
                <a:gd name="connsiteY3" fmla="*/ 1622516 h 1622516"/>
                <a:gd name="connsiteX4" fmla="*/ 0 w 3990109"/>
                <a:gd name="connsiteY4" fmla="*/ 0 h 1622516"/>
                <a:gd name="connsiteX0" fmla="*/ 0 w 3990109"/>
                <a:gd name="connsiteY0" fmla="*/ 0 h 1622516"/>
                <a:gd name="connsiteX1" fmla="*/ 3990109 w 3990109"/>
                <a:gd name="connsiteY1" fmla="*/ 0 h 1622516"/>
                <a:gd name="connsiteX2" fmla="*/ 27709 w 3990109"/>
                <a:gd name="connsiteY2" fmla="*/ 1622516 h 1622516"/>
                <a:gd name="connsiteX3" fmla="*/ 0 w 3990109"/>
                <a:gd name="connsiteY3" fmla="*/ 1622516 h 1622516"/>
                <a:gd name="connsiteX4" fmla="*/ 0 w 3990109"/>
                <a:gd name="connsiteY4" fmla="*/ 0 h 162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0109" h="1622516">
                  <a:moveTo>
                    <a:pt x="0" y="0"/>
                  </a:moveTo>
                  <a:lnTo>
                    <a:pt x="3990109" y="0"/>
                  </a:lnTo>
                  <a:lnTo>
                    <a:pt x="27709" y="1622516"/>
                  </a:lnTo>
                  <a:lnTo>
                    <a:pt x="0" y="1622516"/>
                  </a:lnTo>
                  <a:lnTo>
                    <a:pt x="0" y="0"/>
                  </a:lnTo>
                  <a:close/>
                </a:path>
              </a:pathLst>
            </a:custGeom>
            <a:gradFill>
              <a:gsLst>
                <a:gs pos="29000">
                  <a:schemeClr val="accent3">
                    <a:alpha val="75000"/>
                  </a:schemeClr>
                </a:gs>
                <a:gs pos="0">
                  <a:schemeClr val="accent4">
                    <a:alpha val="63000"/>
                  </a:schemeClr>
                </a:gs>
              </a:gsLst>
              <a:lin ang="0" scaled="1"/>
            </a:gradFill>
          </p:spPr>
          <p:txBody>
            <a:bodyPr wrap="square" rtlCol="0" anchor="ctr">
              <a:spAutoFit/>
            </a:bodyPr>
            <a:lstStyle/>
            <a:p>
              <a:pPr algn="ctr" fontAlgn="b"/>
              <a:endParaRPr lang="en-US" dirty="0">
                <a:solidFill>
                  <a:schemeClr val="bg1"/>
                </a:solidFill>
              </a:endParaRPr>
            </a:p>
            <a:p>
              <a:pPr algn="ctr" fontAlgn="b"/>
              <a:endParaRPr lang="en-US" dirty="0">
                <a:solidFill>
                  <a:schemeClr val="bg1"/>
                </a:solidFill>
              </a:endParaRPr>
            </a:p>
          </p:txBody>
        </p:sp>
        <p:sp>
          <p:nvSpPr>
            <p:cNvPr id="8" name="Rectangle 4">
              <a:extLst>
                <a:ext uri="{FF2B5EF4-FFF2-40B4-BE49-F238E27FC236}">
                  <a16:creationId xmlns:a16="http://schemas.microsoft.com/office/drawing/2014/main" id="{D4AA3163-9772-4565-B50E-67CB8839C606}"/>
                </a:ext>
              </a:extLst>
            </p:cNvPr>
            <p:cNvSpPr/>
            <p:nvPr/>
          </p:nvSpPr>
          <p:spPr>
            <a:xfrm rot="272683">
              <a:off x="-543317" y="412851"/>
              <a:ext cx="9747435" cy="257480"/>
            </a:xfrm>
            <a:custGeom>
              <a:avLst/>
              <a:gdLst>
                <a:gd name="connsiteX0" fmla="*/ 0 w 10216662"/>
                <a:gd name="connsiteY0" fmla="*/ 0 h 263769"/>
                <a:gd name="connsiteX1" fmla="*/ 10216662 w 10216662"/>
                <a:gd name="connsiteY1" fmla="*/ 0 h 263769"/>
                <a:gd name="connsiteX2" fmla="*/ 10216662 w 10216662"/>
                <a:gd name="connsiteY2" fmla="*/ 263769 h 263769"/>
                <a:gd name="connsiteX3" fmla="*/ 0 w 10216662"/>
                <a:gd name="connsiteY3" fmla="*/ 263769 h 263769"/>
                <a:gd name="connsiteX4" fmla="*/ 0 w 10216662"/>
                <a:gd name="connsiteY4" fmla="*/ 0 h 263769"/>
                <a:gd name="connsiteX0" fmla="*/ 0 w 10216662"/>
                <a:gd name="connsiteY0" fmla="*/ 0 h 263769"/>
                <a:gd name="connsiteX1" fmla="*/ 10216662 w 10216662"/>
                <a:gd name="connsiteY1" fmla="*/ 0 h 263769"/>
                <a:gd name="connsiteX2" fmla="*/ 10216662 w 10216662"/>
                <a:gd name="connsiteY2" fmla="*/ 263769 h 263769"/>
                <a:gd name="connsiteX3" fmla="*/ 584520 w 10216662"/>
                <a:gd name="connsiteY3" fmla="*/ 258972 h 263769"/>
                <a:gd name="connsiteX4" fmla="*/ 0 w 10216662"/>
                <a:gd name="connsiteY4" fmla="*/ 0 h 263769"/>
                <a:gd name="connsiteX0" fmla="*/ 0 w 9655723"/>
                <a:gd name="connsiteY0" fmla="*/ 86915 h 263769"/>
                <a:gd name="connsiteX1" fmla="*/ 9655723 w 9655723"/>
                <a:gd name="connsiteY1" fmla="*/ 0 h 263769"/>
                <a:gd name="connsiteX2" fmla="*/ 9655723 w 9655723"/>
                <a:gd name="connsiteY2" fmla="*/ 263769 h 263769"/>
                <a:gd name="connsiteX3" fmla="*/ 23581 w 9655723"/>
                <a:gd name="connsiteY3" fmla="*/ 258972 h 263769"/>
                <a:gd name="connsiteX4" fmla="*/ 0 w 9655723"/>
                <a:gd name="connsiteY4" fmla="*/ 86915 h 263769"/>
                <a:gd name="connsiteX0" fmla="*/ 0 w 9655723"/>
                <a:gd name="connsiteY0" fmla="*/ 74351 h 251205"/>
                <a:gd name="connsiteX1" fmla="*/ 9284988 w 9655723"/>
                <a:gd name="connsiteY1" fmla="*/ 0 h 251205"/>
                <a:gd name="connsiteX2" fmla="*/ 9655723 w 9655723"/>
                <a:gd name="connsiteY2" fmla="*/ 251205 h 251205"/>
                <a:gd name="connsiteX3" fmla="*/ 23581 w 9655723"/>
                <a:gd name="connsiteY3" fmla="*/ 246408 h 251205"/>
                <a:gd name="connsiteX4" fmla="*/ 0 w 9655723"/>
                <a:gd name="connsiteY4" fmla="*/ 74351 h 251205"/>
                <a:gd name="connsiteX0" fmla="*/ 0 w 9328267"/>
                <a:gd name="connsiteY0" fmla="*/ 74351 h 246408"/>
                <a:gd name="connsiteX1" fmla="*/ 9284988 w 9328267"/>
                <a:gd name="connsiteY1" fmla="*/ 0 h 246408"/>
                <a:gd name="connsiteX2" fmla="*/ 9328267 w 9328267"/>
                <a:gd name="connsiteY2" fmla="*/ 187237 h 246408"/>
                <a:gd name="connsiteX3" fmla="*/ 23581 w 9328267"/>
                <a:gd name="connsiteY3" fmla="*/ 246408 h 246408"/>
                <a:gd name="connsiteX4" fmla="*/ 0 w 9328267"/>
                <a:gd name="connsiteY4" fmla="*/ 74351 h 24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267" h="246408">
                  <a:moveTo>
                    <a:pt x="0" y="74351"/>
                  </a:moveTo>
                  <a:lnTo>
                    <a:pt x="9284988" y="0"/>
                  </a:lnTo>
                  <a:lnTo>
                    <a:pt x="9328267" y="187237"/>
                  </a:lnTo>
                  <a:lnTo>
                    <a:pt x="23581" y="246408"/>
                  </a:lnTo>
                  <a:lnTo>
                    <a:pt x="0" y="74351"/>
                  </a:lnTo>
                  <a:close/>
                </a:path>
              </a:pathLst>
            </a:custGeom>
            <a:solidFill>
              <a:schemeClr val="bg1"/>
            </a:solidFill>
          </p:spPr>
          <p:txBody>
            <a:bodyPr wrap="square" rtlCol="0" anchor="ctr">
              <a:spAutoFit/>
            </a:bodyPr>
            <a:lstStyle/>
            <a:p>
              <a:pPr algn="ctr" fontAlgn="b"/>
              <a:endParaRPr lang="en-US" dirty="0">
                <a:solidFill>
                  <a:schemeClr val="bg1"/>
                </a:solidFill>
              </a:endParaRPr>
            </a:p>
          </p:txBody>
        </p:sp>
      </p:grpSp>
      <p:grpSp>
        <p:nvGrpSpPr>
          <p:cNvPr id="11" name="Group 10">
            <a:extLst>
              <a:ext uri="{FF2B5EF4-FFF2-40B4-BE49-F238E27FC236}">
                <a16:creationId xmlns:a16="http://schemas.microsoft.com/office/drawing/2014/main" id="{54263DA9-7486-49B3-A4C1-B500A0FFF69E}"/>
              </a:ext>
            </a:extLst>
          </p:cNvPr>
          <p:cNvGrpSpPr/>
          <p:nvPr/>
        </p:nvGrpSpPr>
        <p:grpSpPr>
          <a:xfrm>
            <a:off x="-71061" y="5841182"/>
            <a:ext cx="9286122" cy="1025367"/>
            <a:chOff x="-587745" y="6023962"/>
            <a:chExt cx="9747435" cy="1061311"/>
          </a:xfrm>
        </p:grpSpPr>
        <p:sp>
          <p:nvSpPr>
            <p:cNvPr id="7" name="Rectangle 32">
              <a:extLst>
                <a:ext uri="{FF2B5EF4-FFF2-40B4-BE49-F238E27FC236}">
                  <a16:creationId xmlns:a16="http://schemas.microsoft.com/office/drawing/2014/main" id="{CFA3E0E0-2353-4072-9533-0D0CFBC00AE5}"/>
                </a:ext>
              </a:extLst>
            </p:cNvPr>
            <p:cNvSpPr/>
            <p:nvPr/>
          </p:nvSpPr>
          <p:spPr>
            <a:xfrm rot="10800000" flipH="1">
              <a:off x="-519882" y="6023962"/>
              <a:ext cx="9554888" cy="1061311"/>
            </a:xfrm>
            <a:custGeom>
              <a:avLst/>
              <a:gdLst>
                <a:gd name="connsiteX0" fmla="*/ 0 w 3990109"/>
                <a:gd name="connsiteY0" fmla="*/ 0 h 1622516"/>
                <a:gd name="connsiteX1" fmla="*/ 3990109 w 3990109"/>
                <a:gd name="connsiteY1" fmla="*/ 0 h 1622516"/>
                <a:gd name="connsiteX2" fmla="*/ 3990109 w 3990109"/>
                <a:gd name="connsiteY2" fmla="*/ 1622516 h 1622516"/>
                <a:gd name="connsiteX3" fmla="*/ 0 w 3990109"/>
                <a:gd name="connsiteY3" fmla="*/ 1622516 h 1622516"/>
                <a:gd name="connsiteX4" fmla="*/ 0 w 3990109"/>
                <a:gd name="connsiteY4" fmla="*/ 0 h 1622516"/>
                <a:gd name="connsiteX0" fmla="*/ 0 w 3990109"/>
                <a:gd name="connsiteY0" fmla="*/ 0 h 1622516"/>
                <a:gd name="connsiteX1" fmla="*/ 3990109 w 3990109"/>
                <a:gd name="connsiteY1" fmla="*/ 0 h 1622516"/>
                <a:gd name="connsiteX2" fmla="*/ 27709 w 3990109"/>
                <a:gd name="connsiteY2" fmla="*/ 1622516 h 1622516"/>
                <a:gd name="connsiteX3" fmla="*/ 0 w 3990109"/>
                <a:gd name="connsiteY3" fmla="*/ 1622516 h 1622516"/>
                <a:gd name="connsiteX4" fmla="*/ 0 w 3990109"/>
                <a:gd name="connsiteY4" fmla="*/ 0 h 162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0109" h="1622516">
                  <a:moveTo>
                    <a:pt x="0" y="0"/>
                  </a:moveTo>
                  <a:lnTo>
                    <a:pt x="3990109" y="0"/>
                  </a:lnTo>
                  <a:lnTo>
                    <a:pt x="27709" y="1622516"/>
                  </a:lnTo>
                  <a:lnTo>
                    <a:pt x="0" y="1622516"/>
                  </a:lnTo>
                  <a:lnTo>
                    <a:pt x="0" y="0"/>
                  </a:lnTo>
                  <a:close/>
                </a:path>
              </a:pathLst>
            </a:custGeom>
            <a:gradFill>
              <a:gsLst>
                <a:gs pos="29000">
                  <a:schemeClr val="accent2">
                    <a:alpha val="80000"/>
                  </a:schemeClr>
                </a:gs>
                <a:gs pos="0">
                  <a:srgbClr val="0070C0"/>
                </a:gs>
              </a:gsLst>
              <a:lin ang="0" scaled="1"/>
            </a:gradFill>
          </p:spPr>
          <p:txBody>
            <a:bodyPr wrap="square" rtlCol="0" anchor="ctr">
              <a:spAutoFit/>
            </a:bodyPr>
            <a:lstStyle/>
            <a:p>
              <a:pPr algn="ctr" fontAlgn="b"/>
              <a:endParaRPr lang="en-US" dirty="0">
                <a:solidFill>
                  <a:schemeClr val="bg1"/>
                </a:solidFill>
              </a:endParaRPr>
            </a:p>
          </p:txBody>
        </p:sp>
        <p:sp>
          <p:nvSpPr>
            <p:cNvPr id="9" name="Rectangle 4">
              <a:extLst>
                <a:ext uri="{FF2B5EF4-FFF2-40B4-BE49-F238E27FC236}">
                  <a16:creationId xmlns:a16="http://schemas.microsoft.com/office/drawing/2014/main" id="{69D37940-C2D7-4716-B655-221CBF9B88EF}"/>
                </a:ext>
              </a:extLst>
            </p:cNvPr>
            <p:cNvSpPr/>
            <p:nvPr/>
          </p:nvSpPr>
          <p:spPr>
            <a:xfrm rot="445772">
              <a:off x="-587745" y="6428052"/>
              <a:ext cx="9747435" cy="257480"/>
            </a:xfrm>
            <a:custGeom>
              <a:avLst/>
              <a:gdLst>
                <a:gd name="connsiteX0" fmla="*/ 0 w 10216662"/>
                <a:gd name="connsiteY0" fmla="*/ 0 h 263769"/>
                <a:gd name="connsiteX1" fmla="*/ 10216662 w 10216662"/>
                <a:gd name="connsiteY1" fmla="*/ 0 h 263769"/>
                <a:gd name="connsiteX2" fmla="*/ 10216662 w 10216662"/>
                <a:gd name="connsiteY2" fmla="*/ 263769 h 263769"/>
                <a:gd name="connsiteX3" fmla="*/ 0 w 10216662"/>
                <a:gd name="connsiteY3" fmla="*/ 263769 h 263769"/>
                <a:gd name="connsiteX4" fmla="*/ 0 w 10216662"/>
                <a:gd name="connsiteY4" fmla="*/ 0 h 263769"/>
                <a:gd name="connsiteX0" fmla="*/ 0 w 10216662"/>
                <a:gd name="connsiteY0" fmla="*/ 0 h 263769"/>
                <a:gd name="connsiteX1" fmla="*/ 10216662 w 10216662"/>
                <a:gd name="connsiteY1" fmla="*/ 0 h 263769"/>
                <a:gd name="connsiteX2" fmla="*/ 10216662 w 10216662"/>
                <a:gd name="connsiteY2" fmla="*/ 263769 h 263769"/>
                <a:gd name="connsiteX3" fmla="*/ 584520 w 10216662"/>
                <a:gd name="connsiteY3" fmla="*/ 258972 h 263769"/>
                <a:gd name="connsiteX4" fmla="*/ 0 w 10216662"/>
                <a:gd name="connsiteY4" fmla="*/ 0 h 263769"/>
                <a:gd name="connsiteX0" fmla="*/ 0 w 9655723"/>
                <a:gd name="connsiteY0" fmla="*/ 86915 h 263769"/>
                <a:gd name="connsiteX1" fmla="*/ 9655723 w 9655723"/>
                <a:gd name="connsiteY1" fmla="*/ 0 h 263769"/>
                <a:gd name="connsiteX2" fmla="*/ 9655723 w 9655723"/>
                <a:gd name="connsiteY2" fmla="*/ 263769 h 263769"/>
                <a:gd name="connsiteX3" fmla="*/ 23581 w 9655723"/>
                <a:gd name="connsiteY3" fmla="*/ 258972 h 263769"/>
                <a:gd name="connsiteX4" fmla="*/ 0 w 9655723"/>
                <a:gd name="connsiteY4" fmla="*/ 86915 h 263769"/>
                <a:gd name="connsiteX0" fmla="*/ 0 w 9655723"/>
                <a:gd name="connsiteY0" fmla="*/ 74351 h 251205"/>
                <a:gd name="connsiteX1" fmla="*/ 9284988 w 9655723"/>
                <a:gd name="connsiteY1" fmla="*/ 0 h 251205"/>
                <a:gd name="connsiteX2" fmla="*/ 9655723 w 9655723"/>
                <a:gd name="connsiteY2" fmla="*/ 251205 h 251205"/>
                <a:gd name="connsiteX3" fmla="*/ 23581 w 9655723"/>
                <a:gd name="connsiteY3" fmla="*/ 246408 h 251205"/>
                <a:gd name="connsiteX4" fmla="*/ 0 w 9655723"/>
                <a:gd name="connsiteY4" fmla="*/ 74351 h 251205"/>
                <a:gd name="connsiteX0" fmla="*/ 0 w 9328267"/>
                <a:gd name="connsiteY0" fmla="*/ 74351 h 246408"/>
                <a:gd name="connsiteX1" fmla="*/ 9284988 w 9328267"/>
                <a:gd name="connsiteY1" fmla="*/ 0 h 246408"/>
                <a:gd name="connsiteX2" fmla="*/ 9328267 w 9328267"/>
                <a:gd name="connsiteY2" fmla="*/ 187237 h 246408"/>
                <a:gd name="connsiteX3" fmla="*/ 23581 w 9328267"/>
                <a:gd name="connsiteY3" fmla="*/ 246408 h 246408"/>
                <a:gd name="connsiteX4" fmla="*/ 0 w 9328267"/>
                <a:gd name="connsiteY4" fmla="*/ 74351 h 24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267" h="246408">
                  <a:moveTo>
                    <a:pt x="0" y="74351"/>
                  </a:moveTo>
                  <a:lnTo>
                    <a:pt x="9284988" y="0"/>
                  </a:lnTo>
                  <a:lnTo>
                    <a:pt x="9328267" y="187237"/>
                  </a:lnTo>
                  <a:lnTo>
                    <a:pt x="23581" y="246408"/>
                  </a:lnTo>
                  <a:lnTo>
                    <a:pt x="0" y="74351"/>
                  </a:lnTo>
                  <a:close/>
                </a:path>
              </a:pathLst>
            </a:custGeom>
            <a:solidFill>
              <a:schemeClr val="bg1"/>
            </a:solidFill>
          </p:spPr>
          <p:txBody>
            <a:bodyPr wrap="none" rtlCol="0" anchor="ctr">
              <a:spAutoFit/>
            </a:bodyPr>
            <a:lstStyle/>
            <a:p>
              <a:pPr algn="ctr" fontAlgn="b"/>
              <a:endParaRPr lang="en-US" dirty="0">
                <a:solidFill>
                  <a:schemeClr val="bg1"/>
                </a:solidFill>
              </a:endParaRPr>
            </a:p>
          </p:txBody>
        </p:sp>
      </p:grpSp>
      <p:grpSp>
        <p:nvGrpSpPr>
          <p:cNvPr id="34" name="Group 33">
            <a:extLst>
              <a:ext uri="{FF2B5EF4-FFF2-40B4-BE49-F238E27FC236}">
                <a16:creationId xmlns:a16="http://schemas.microsoft.com/office/drawing/2014/main" id="{73FA5108-BD37-4526-9063-EA5B32A44141}"/>
              </a:ext>
            </a:extLst>
          </p:cNvPr>
          <p:cNvGrpSpPr>
            <a:grpSpLocks noChangeAspect="1"/>
          </p:cNvGrpSpPr>
          <p:nvPr/>
        </p:nvGrpSpPr>
        <p:grpSpPr>
          <a:xfrm>
            <a:off x="252191" y="799846"/>
            <a:ext cx="2622556" cy="547422"/>
            <a:chOff x="1249682" y="4262060"/>
            <a:chExt cx="7303022" cy="1524403"/>
          </a:xfrm>
        </p:grpSpPr>
        <p:pic>
          <p:nvPicPr>
            <p:cNvPr id="37" name="Picture 36" descr="A picture containing drawing&#10;&#10;Description automatically generated">
              <a:extLst>
                <a:ext uri="{FF2B5EF4-FFF2-40B4-BE49-F238E27FC236}">
                  <a16:creationId xmlns:a16="http://schemas.microsoft.com/office/drawing/2014/main" id="{54A01008-6F03-472C-A0B1-96AD2C012AC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4458" b="22693"/>
            <a:stretch/>
          </p:blipFill>
          <p:spPr>
            <a:xfrm>
              <a:off x="2305522" y="4262060"/>
              <a:ext cx="6247182" cy="1394946"/>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50519D13-06F3-429B-BF52-B2BF38F4B60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85542" b="15518"/>
            <a:stretch/>
          </p:blipFill>
          <p:spPr>
            <a:xfrm>
              <a:off x="1249682" y="4262060"/>
              <a:ext cx="1055840" cy="1524403"/>
            </a:xfrm>
            <a:prstGeom prst="rect">
              <a:avLst/>
            </a:prstGeom>
          </p:spPr>
        </p:pic>
      </p:grpSp>
      <p:grpSp>
        <p:nvGrpSpPr>
          <p:cNvPr id="41" name="Group 40">
            <a:extLst>
              <a:ext uri="{FF2B5EF4-FFF2-40B4-BE49-F238E27FC236}">
                <a16:creationId xmlns:a16="http://schemas.microsoft.com/office/drawing/2014/main" id="{05548FE1-0A3F-4FFD-A463-65EE1557BA33}"/>
              </a:ext>
            </a:extLst>
          </p:cNvPr>
          <p:cNvGrpSpPr/>
          <p:nvPr/>
        </p:nvGrpSpPr>
        <p:grpSpPr>
          <a:xfrm>
            <a:off x="187529" y="1854101"/>
            <a:ext cx="4995278" cy="3695691"/>
            <a:chOff x="187529" y="2086320"/>
            <a:chExt cx="4995278" cy="3695691"/>
          </a:xfrm>
        </p:grpSpPr>
        <p:sp>
          <p:nvSpPr>
            <p:cNvPr id="35" name="Rectangle 34">
              <a:extLst>
                <a:ext uri="{FF2B5EF4-FFF2-40B4-BE49-F238E27FC236}">
                  <a16:creationId xmlns:a16="http://schemas.microsoft.com/office/drawing/2014/main" id="{E22D6870-B869-4D32-9603-CAF75940C88C}"/>
                </a:ext>
              </a:extLst>
            </p:cNvPr>
            <p:cNvSpPr/>
            <p:nvPr/>
          </p:nvSpPr>
          <p:spPr>
            <a:xfrm>
              <a:off x="187529" y="2086320"/>
              <a:ext cx="4995278" cy="1877437"/>
            </a:xfrm>
            <a:prstGeom prst="rect">
              <a:avLst/>
            </a:prstGeom>
          </p:spPr>
          <p:txBody>
            <a:bodyPr wrap="square">
              <a:spAutoFit/>
            </a:bodyPr>
            <a:lstStyle/>
            <a:p>
              <a:r>
                <a:rPr lang="en-US" sz="2800" b="1" cap="all" dirty="0">
                  <a:solidFill>
                    <a:schemeClr val="bg1"/>
                  </a:solidFill>
                  <a:latin typeface="+mj-lt"/>
                  <a:ea typeface="Roboto" panose="02000000000000000000" pitchFamily="2" charset="0"/>
                </a:rPr>
                <a:t>Senior Living: </a:t>
              </a:r>
            </a:p>
            <a:p>
              <a:pPr>
                <a:spcAft>
                  <a:spcPts val="600"/>
                </a:spcAft>
              </a:pPr>
              <a:r>
                <a:rPr lang="en-US" sz="2800" b="1" cap="all" dirty="0">
                  <a:solidFill>
                    <a:schemeClr val="bg1"/>
                  </a:solidFill>
                  <a:latin typeface="+mj-lt"/>
                  <a:ea typeface="Roboto" panose="02000000000000000000" pitchFamily="2" charset="0"/>
                </a:rPr>
                <a:t>Assessing the Opportunity </a:t>
              </a:r>
              <a:br>
                <a:rPr lang="en-US" sz="2800" b="1" cap="all" dirty="0">
                  <a:solidFill>
                    <a:schemeClr val="bg1"/>
                  </a:solidFill>
                  <a:latin typeface="+mj-lt"/>
                  <a:ea typeface="Roboto" panose="02000000000000000000" pitchFamily="2" charset="0"/>
                </a:rPr>
              </a:br>
              <a:br>
                <a:rPr lang="en-US" sz="1200" b="1" cap="all" dirty="0">
                  <a:solidFill>
                    <a:schemeClr val="bg1"/>
                  </a:solidFill>
                  <a:latin typeface="+mj-lt"/>
                  <a:ea typeface="Roboto" panose="02000000000000000000" pitchFamily="2" charset="0"/>
                </a:rPr>
              </a:br>
              <a:r>
                <a:rPr lang="en-US" cap="all" dirty="0">
                  <a:solidFill>
                    <a:schemeClr val="bg1"/>
                  </a:solidFill>
                  <a:latin typeface="Montserrat" panose="00000500000000000000" pitchFamily="2" charset="0"/>
                  <a:ea typeface="Roboto" panose="02000000000000000000" pitchFamily="2" charset="0"/>
                </a:rPr>
                <a:t>DRAFT</a:t>
              </a:r>
              <a:endParaRPr lang="en-US" sz="2800" cap="all" dirty="0">
                <a:solidFill>
                  <a:schemeClr val="bg1"/>
                </a:solidFill>
                <a:latin typeface="Montserrat" panose="00000500000000000000" pitchFamily="2" charset="0"/>
                <a:ea typeface="Roboto" panose="02000000000000000000" pitchFamily="2" charset="0"/>
              </a:endParaRPr>
            </a:p>
          </p:txBody>
        </p:sp>
        <p:cxnSp>
          <p:nvCxnSpPr>
            <p:cNvPr id="12" name="Straight Connector 11">
              <a:extLst>
                <a:ext uri="{FF2B5EF4-FFF2-40B4-BE49-F238E27FC236}">
                  <a16:creationId xmlns:a16="http://schemas.microsoft.com/office/drawing/2014/main" id="{4FFE2D12-3483-40D4-AC3B-F002355A1529}"/>
                </a:ext>
              </a:extLst>
            </p:cNvPr>
            <p:cNvCxnSpPr>
              <a:cxnSpLocks/>
            </p:cNvCxnSpPr>
            <p:nvPr/>
          </p:nvCxnSpPr>
          <p:spPr>
            <a:xfrm>
              <a:off x="268451" y="4022453"/>
              <a:ext cx="2721132" cy="0"/>
            </a:xfrm>
            <a:prstGeom prst="line">
              <a:avLst/>
            </a:prstGeom>
            <a:ln w="222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367BCD6-81F5-471F-89EE-E759092B9685}"/>
                </a:ext>
              </a:extLst>
            </p:cNvPr>
            <p:cNvSpPr txBox="1"/>
            <p:nvPr/>
          </p:nvSpPr>
          <p:spPr>
            <a:xfrm>
              <a:off x="291575" y="5320346"/>
              <a:ext cx="1713931" cy="461665"/>
            </a:xfrm>
            <a:prstGeom prst="rect">
              <a:avLst/>
            </a:prstGeom>
            <a:noFill/>
          </p:spPr>
          <p:txBody>
            <a:bodyPr wrap="none" rtlCol="0">
              <a:spAutoFit/>
            </a:bodyPr>
            <a:lstStyle/>
            <a:p>
              <a:r>
                <a:rPr lang="en-US" sz="1200" dirty="0">
                  <a:solidFill>
                    <a:schemeClr val="bg1"/>
                  </a:solidFill>
                </a:rPr>
                <a:t>Version: January 2023</a:t>
              </a:r>
            </a:p>
            <a:p>
              <a:r>
                <a:rPr lang="en-US" sz="1200" dirty="0">
                  <a:solidFill>
                    <a:schemeClr val="bg1"/>
                  </a:solidFill>
                </a:rPr>
                <a:t>Project: 12693</a:t>
              </a:r>
            </a:p>
          </p:txBody>
        </p:sp>
      </p:grpSp>
      <p:sp>
        <p:nvSpPr>
          <p:cNvPr id="5" name="TextBox 4">
            <a:extLst>
              <a:ext uri="{FF2B5EF4-FFF2-40B4-BE49-F238E27FC236}">
                <a16:creationId xmlns:a16="http://schemas.microsoft.com/office/drawing/2014/main" id="{99A8601A-4DE3-4310-A576-32A4F466D7FE}"/>
              </a:ext>
            </a:extLst>
          </p:cNvPr>
          <p:cNvSpPr txBox="1"/>
          <p:nvPr/>
        </p:nvSpPr>
        <p:spPr>
          <a:xfrm>
            <a:off x="252191" y="4050078"/>
            <a:ext cx="1228221" cy="307777"/>
          </a:xfrm>
          <a:prstGeom prst="rect">
            <a:avLst/>
          </a:prstGeom>
          <a:noFill/>
        </p:spPr>
        <p:txBody>
          <a:bodyPr wrap="none" rtlCol="0">
            <a:spAutoFit/>
          </a:bodyPr>
          <a:lstStyle/>
          <a:p>
            <a:r>
              <a:rPr lang="en-US" dirty="0">
                <a:solidFill>
                  <a:schemeClr val="bg1"/>
                </a:solidFill>
              </a:rPr>
              <a:t>Prepared for:</a:t>
            </a:r>
          </a:p>
        </p:txBody>
      </p:sp>
    </p:spTree>
    <p:extLst>
      <p:ext uri="{BB962C8B-B14F-4D97-AF65-F5344CB8AC3E}">
        <p14:creationId xmlns:p14="http://schemas.microsoft.com/office/powerpoint/2010/main" val="385407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5C93FF-75C9-4D87-86B8-93CEF463DAFE}"/>
              </a:ext>
            </a:extLst>
          </p:cNvPr>
          <p:cNvSpPr/>
          <p:nvPr/>
        </p:nvSpPr>
        <p:spPr>
          <a:xfrm>
            <a:off x="-1" y="1484672"/>
            <a:ext cx="9144001" cy="303219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61963"/>
            <a:endParaRPr lang="en-US" sz="1400" dirty="0">
              <a:solidFill>
                <a:sysClr val="windowText" lastClr="000000"/>
              </a:solidFill>
            </a:endParaRPr>
          </a:p>
        </p:txBody>
      </p:sp>
      <p:sp>
        <p:nvSpPr>
          <p:cNvPr id="2" name="Title 1"/>
          <p:cNvSpPr>
            <a:spLocks noGrp="1"/>
          </p:cNvSpPr>
          <p:nvPr>
            <p:ph type="title"/>
          </p:nvPr>
        </p:nvSpPr>
        <p:spPr/>
        <p:txBody>
          <a:bodyPr/>
          <a:lstStyle/>
          <a:p>
            <a:r>
              <a:rPr lang="en-US" dirty="0"/>
              <a:t>Develop and Execute a Senior Living Foodservice Strategy</a:t>
            </a:r>
          </a:p>
        </p:txBody>
      </p:sp>
      <p:sp>
        <p:nvSpPr>
          <p:cNvPr id="23" name="Content Placeholder 22"/>
          <p:cNvSpPr>
            <a:spLocks noGrp="1"/>
          </p:cNvSpPr>
          <p:nvPr>
            <p:ph idx="1"/>
          </p:nvPr>
        </p:nvSpPr>
        <p:spPr>
          <a:xfrm>
            <a:off x="495299" y="1606650"/>
            <a:ext cx="8229600" cy="4131061"/>
          </a:xfrm>
        </p:spPr>
        <p:txBody>
          <a:bodyPr>
            <a:normAutofit/>
          </a:bodyPr>
          <a:lstStyle/>
          <a:p>
            <a:pPr>
              <a:spcAft>
                <a:spcPts val="600"/>
              </a:spcAft>
              <a:buClr>
                <a:schemeClr val="accent1"/>
              </a:buClr>
            </a:pPr>
            <a:r>
              <a:rPr lang="en-US" sz="1400" dirty="0">
                <a:solidFill>
                  <a:sysClr val="windowText" lastClr="000000"/>
                </a:solidFill>
              </a:rPr>
              <a:t>The most beneficial way to use the information gathered through this report is to apply it to your organization. Depending on the products you provide and the level of experience in the Senior Living segment, use the insights in this document to create goals, sales targets, marketing initiatives and key performance indicators (KPIs) along with a calendar for completion.</a:t>
            </a:r>
          </a:p>
          <a:p>
            <a:pPr>
              <a:buClr>
                <a:schemeClr val="accent1"/>
              </a:buClr>
            </a:pPr>
            <a:r>
              <a:rPr lang="en-US" sz="1400" dirty="0">
                <a:solidFill>
                  <a:sysClr val="windowText" lastClr="000000"/>
                </a:solidFill>
              </a:rPr>
              <a:t>Ensure the document is reviewed regularly internally by senior and mid-level managers to ensure its use and relevance. No strategic document should be left idle for more than 30 days or it will not be effective (even if it is a revision to an already-existing document).</a:t>
            </a:r>
          </a:p>
        </p:txBody>
      </p:sp>
      <p:sp>
        <p:nvSpPr>
          <p:cNvPr id="4" name="Slide Number Placeholder 3"/>
          <p:cNvSpPr>
            <a:spLocks noGrp="1"/>
          </p:cNvSpPr>
          <p:nvPr>
            <p:ph type="sldNum" sz="quarter" idx="12"/>
          </p:nvPr>
        </p:nvSpPr>
        <p:spPr/>
        <p:txBody>
          <a:bodyPr/>
          <a:lstStyle/>
          <a:p>
            <a:fld id="{6113E31D-E2AB-40D1-8B51-AFA5AFEF393A}" type="slidenum">
              <a:rPr lang="en-US" smtClean="0"/>
              <a:pPr/>
              <a:t>10</a:t>
            </a:fld>
            <a:endParaRPr lang="en-US" dirty="0"/>
          </a:p>
        </p:txBody>
      </p:sp>
      <p:pic>
        <p:nvPicPr>
          <p:cNvPr id="17" name="Picture 16" descr="A group of people sitting around a table&#10;&#10;Description automatically generated with medium confidence">
            <a:extLst>
              <a:ext uri="{FF2B5EF4-FFF2-40B4-BE49-F238E27FC236}">
                <a16:creationId xmlns:a16="http://schemas.microsoft.com/office/drawing/2014/main" id="{9DFF1EDB-000B-ED61-2A35-F105897C540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174" t="30657" b="42347"/>
          <a:stretch/>
        </p:blipFill>
        <p:spPr>
          <a:xfrm>
            <a:off x="0" y="4531782"/>
            <a:ext cx="9144000" cy="1683092"/>
          </a:xfrm>
          <a:prstGeom prst="rect">
            <a:avLst/>
          </a:prstGeom>
        </p:spPr>
      </p:pic>
      <p:sp>
        <p:nvSpPr>
          <p:cNvPr id="15" name="Rectangle 14">
            <a:extLst>
              <a:ext uri="{FF2B5EF4-FFF2-40B4-BE49-F238E27FC236}">
                <a16:creationId xmlns:a16="http://schemas.microsoft.com/office/drawing/2014/main" id="{A07DE320-FB2C-F591-9027-A2DF6F127092}"/>
              </a:ext>
            </a:extLst>
          </p:cNvPr>
          <p:cNvSpPr/>
          <p:nvPr/>
        </p:nvSpPr>
        <p:spPr>
          <a:xfrm>
            <a:off x="-1" y="4554037"/>
            <a:ext cx="9144001" cy="1645920"/>
          </a:xfrm>
          <a:prstGeom prst="rect">
            <a:avLst/>
          </a:prstGeom>
          <a:solidFill>
            <a:schemeClr val="tx2">
              <a:alpha val="52000"/>
            </a:schemeClr>
          </a:solidFill>
        </p:spPr>
        <p:txBody>
          <a:bodyPr wrap="square" rtlCol="0" anchor="ctr">
            <a:spAutoFit/>
          </a:bodyPr>
          <a:lstStyle/>
          <a:p>
            <a:pPr algn="ctr" fontAlgn="b"/>
            <a:endParaRPr lang="en-US" dirty="0">
              <a:solidFill>
                <a:schemeClr val="bg1"/>
              </a:solidFill>
            </a:endParaRPr>
          </a:p>
        </p:txBody>
      </p:sp>
      <p:grpSp>
        <p:nvGrpSpPr>
          <p:cNvPr id="3" name="Group 2">
            <a:extLst>
              <a:ext uri="{FF2B5EF4-FFF2-40B4-BE49-F238E27FC236}">
                <a16:creationId xmlns:a16="http://schemas.microsoft.com/office/drawing/2014/main" id="{A7D15DC2-6F38-03CA-91C6-F780BF1B52EE}"/>
              </a:ext>
            </a:extLst>
          </p:cNvPr>
          <p:cNvGrpSpPr/>
          <p:nvPr/>
        </p:nvGrpSpPr>
        <p:grpSpPr>
          <a:xfrm>
            <a:off x="616703" y="3567668"/>
            <a:ext cx="7986792" cy="1114436"/>
            <a:chOff x="616703" y="4074504"/>
            <a:chExt cx="7986792" cy="1114436"/>
          </a:xfrm>
        </p:grpSpPr>
        <p:sp>
          <p:nvSpPr>
            <p:cNvPr id="5" name="Freeform: Shape 4">
              <a:extLst>
                <a:ext uri="{FF2B5EF4-FFF2-40B4-BE49-F238E27FC236}">
                  <a16:creationId xmlns:a16="http://schemas.microsoft.com/office/drawing/2014/main" id="{E4AD6A3D-7485-B73F-D989-6F270F3C6A4A}"/>
                </a:ext>
              </a:extLst>
            </p:cNvPr>
            <p:cNvSpPr/>
            <p:nvPr/>
          </p:nvSpPr>
          <p:spPr>
            <a:xfrm>
              <a:off x="616703" y="4074504"/>
              <a:ext cx="1857393" cy="1114436"/>
            </a:xfrm>
            <a:prstGeom prst="roundRect">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CREATE GOALS, STRATEGIES </a:t>
              </a:r>
              <a:br>
                <a:rPr lang="en-US" sz="1400" kern="1200" dirty="0">
                  <a:solidFill>
                    <a:schemeClr val="bg1"/>
                  </a:solidFill>
                </a:rPr>
              </a:br>
              <a:r>
                <a:rPr lang="en-US" sz="1400" kern="1200" dirty="0">
                  <a:solidFill>
                    <a:schemeClr val="bg1"/>
                  </a:solidFill>
                </a:rPr>
                <a:t>AND KPIS</a:t>
              </a:r>
            </a:p>
          </p:txBody>
        </p:sp>
        <p:sp>
          <p:nvSpPr>
            <p:cNvPr id="6" name="Freeform: Shape 5">
              <a:extLst>
                <a:ext uri="{FF2B5EF4-FFF2-40B4-BE49-F238E27FC236}">
                  <a16:creationId xmlns:a16="http://schemas.microsoft.com/office/drawing/2014/main" id="{1F5EFF89-910E-1525-7F08-914C15E072A1}"/>
                </a:ext>
              </a:extLst>
            </p:cNvPr>
            <p:cNvSpPr/>
            <p:nvPr/>
          </p:nvSpPr>
          <p:spPr>
            <a:xfrm>
              <a:off x="2659836" y="4074504"/>
              <a:ext cx="1857393" cy="1114436"/>
            </a:xfrm>
            <a:prstGeom prst="roundRect">
              <a:avLst/>
            </a:prstGeom>
            <a:solidFill>
              <a:schemeClr val="accent3"/>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spc="-40" dirty="0">
                  <a:solidFill>
                    <a:schemeClr val="bg1"/>
                  </a:solidFill>
                </a:rPr>
                <a:t>USE THIS REPORT</a:t>
              </a:r>
              <a:br>
                <a:rPr lang="en-US" sz="1400" kern="1200" spc="-40" dirty="0">
                  <a:solidFill>
                    <a:schemeClr val="bg1"/>
                  </a:solidFill>
                </a:rPr>
              </a:br>
              <a:r>
                <a:rPr lang="en-US" sz="1400" kern="1200" spc="-40" dirty="0">
                  <a:solidFill>
                    <a:schemeClr val="bg1"/>
                  </a:solidFill>
                </a:rPr>
                <a:t>TO INFORM  A SITUATION ANALYSIS</a:t>
              </a:r>
            </a:p>
          </p:txBody>
        </p:sp>
        <p:sp>
          <p:nvSpPr>
            <p:cNvPr id="7" name="Freeform: Shape 6">
              <a:extLst>
                <a:ext uri="{FF2B5EF4-FFF2-40B4-BE49-F238E27FC236}">
                  <a16:creationId xmlns:a16="http://schemas.microsoft.com/office/drawing/2014/main" id="{ABE0701F-A7A5-B2A7-CC56-C8A9947D4661}"/>
                </a:ext>
              </a:extLst>
            </p:cNvPr>
            <p:cNvSpPr/>
            <p:nvPr/>
          </p:nvSpPr>
          <p:spPr>
            <a:xfrm>
              <a:off x="4702969" y="4074504"/>
              <a:ext cx="1857393" cy="1114436"/>
            </a:xfrm>
            <a:prstGeom prst="roundRect">
              <a:avLst/>
            </a:prstGeom>
            <a:solidFill>
              <a:schemeClr val="tx2"/>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PERFORM INTERNAL AND EXTERNAL ANALYSES</a:t>
              </a:r>
            </a:p>
          </p:txBody>
        </p:sp>
        <p:sp>
          <p:nvSpPr>
            <p:cNvPr id="8" name="Freeform: Shape 7">
              <a:extLst>
                <a:ext uri="{FF2B5EF4-FFF2-40B4-BE49-F238E27FC236}">
                  <a16:creationId xmlns:a16="http://schemas.microsoft.com/office/drawing/2014/main" id="{03BED81B-C6DE-982B-CF18-5A4B80FE7752}"/>
                </a:ext>
              </a:extLst>
            </p:cNvPr>
            <p:cNvSpPr/>
            <p:nvPr/>
          </p:nvSpPr>
          <p:spPr>
            <a:xfrm>
              <a:off x="6746102" y="4074504"/>
              <a:ext cx="1857393" cy="1114436"/>
            </a:xfrm>
            <a:prstGeom prst="roundRect">
              <a:avLst/>
            </a:prstGeom>
            <a:solidFill>
              <a:srgbClr val="00B0F0"/>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br>
                <a:rPr lang="en-US" sz="1400" dirty="0">
                  <a:solidFill>
                    <a:schemeClr val="bg1"/>
                  </a:solidFill>
                </a:rPr>
              </a:br>
              <a:r>
                <a:rPr lang="en-US" sz="1400" dirty="0">
                  <a:solidFill>
                    <a:schemeClr val="bg1"/>
                  </a:solidFill>
                </a:rPr>
                <a:t>FUEL STRATEGIC THOUGHT </a:t>
              </a:r>
              <a:endParaRPr lang="en-US" sz="1400" kern="1200" dirty="0">
                <a:solidFill>
                  <a:schemeClr val="bg1"/>
                </a:solidFill>
              </a:endParaRPr>
            </a:p>
          </p:txBody>
        </p:sp>
      </p:grpSp>
      <p:sp>
        <p:nvSpPr>
          <p:cNvPr id="18" name="TextBox 17">
            <a:extLst>
              <a:ext uri="{FF2B5EF4-FFF2-40B4-BE49-F238E27FC236}">
                <a16:creationId xmlns:a16="http://schemas.microsoft.com/office/drawing/2014/main" id="{A18EB782-4EEB-3227-9E0F-68F1E9C4961C}"/>
              </a:ext>
            </a:extLst>
          </p:cNvPr>
          <p:cNvSpPr txBox="1"/>
          <p:nvPr/>
        </p:nvSpPr>
        <p:spPr>
          <a:xfrm>
            <a:off x="6746102" y="4198162"/>
            <a:ext cx="1902599" cy="470642"/>
          </a:xfrm>
          <a:prstGeom prst="rect">
            <a:avLst/>
          </a:prstGeom>
          <a:noFill/>
        </p:spPr>
        <p:txBody>
          <a:bodyPr wrap="square">
            <a:spAutoFit/>
          </a:bodyPr>
          <a:lstStyle/>
          <a:p>
            <a:pPr algn="ctr">
              <a:lnSpc>
                <a:spcPts val="1000"/>
              </a:lnSpc>
            </a:pPr>
            <a:r>
              <a:rPr kumimoji="0" lang="en-US" sz="800" b="0" i="0" u="none" strike="noStrike" kern="1200" cap="none" spc="0" normalizeH="0" baseline="0" noProof="0" dirty="0">
                <a:ln>
                  <a:noFill/>
                </a:ln>
                <a:effectLst/>
                <a:uLnTx/>
                <a:uFillTx/>
                <a:latin typeface="Roboto"/>
                <a:ea typeface="+mn-ea"/>
                <a:cs typeface="+mn-cs"/>
              </a:rPr>
              <a:t>with evidence-based insights </a:t>
            </a:r>
            <a:br>
              <a:rPr kumimoji="0" lang="en-US" sz="800" b="0" i="0" u="none" strike="noStrike" kern="1200" cap="none" spc="0" normalizeH="0" baseline="0" noProof="0" dirty="0">
                <a:ln>
                  <a:noFill/>
                </a:ln>
                <a:effectLst/>
                <a:uLnTx/>
                <a:uFillTx/>
                <a:latin typeface="Roboto"/>
                <a:ea typeface="+mn-ea"/>
                <a:cs typeface="+mn-cs"/>
              </a:rPr>
            </a:br>
            <a:r>
              <a:rPr kumimoji="0" lang="en-US" sz="800" b="0" i="0" u="none" strike="noStrike" kern="1200" cap="none" spc="0" normalizeH="0" baseline="0" noProof="0" dirty="0">
                <a:ln>
                  <a:noFill/>
                </a:ln>
                <a:effectLst/>
                <a:uLnTx/>
                <a:uFillTx/>
                <a:latin typeface="Roboto"/>
                <a:ea typeface="+mn-ea"/>
                <a:cs typeface="+mn-cs"/>
              </a:rPr>
              <a:t>on customers, competitors </a:t>
            </a:r>
            <a:br>
              <a:rPr kumimoji="0" lang="en-US" sz="800" b="0" i="0" u="none" strike="noStrike" kern="1200" cap="none" spc="0" normalizeH="0" baseline="0" noProof="0" dirty="0">
                <a:ln>
                  <a:noFill/>
                </a:ln>
                <a:effectLst/>
                <a:uLnTx/>
                <a:uFillTx/>
                <a:latin typeface="Roboto"/>
                <a:ea typeface="+mn-ea"/>
                <a:cs typeface="+mn-cs"/>
              </a:rPr>
            </a:br>
            <a:r>
              <a:rPr kumimoji="0" lang="en-US" sz="800" b="0" i="0" u="none" strike="noStrike" kern="1200" cap="none" spc="0" normalizeH="0" baseline="0" noProof="0" dirty="0">
                <a:ln>
                  <a:noFill/>
                </a:ln>
                <a:effectLst/>
                <a:uLnTx/>
                <a:uFillTx/>
                <a:latin typeface="Roboto"/>
                <a:ea typeface="+mn-ea"/>
                <a:cs typeface="+mn-cs"/>
              </a:rPr>
              <a:t>and stakeholders</a:t>
            </a:r>
            <a:endParaRPr lang="en-US" sz="1200" dirty="0"/>
          </a:p>
        </p:txBody>
      </p:sp>
    </p:spTree>
    <p:extLst>
      <p:ext uri="{BB962C8B-B14F-4D97-AF65-F5344CB8AC3E}">
        <p14:creationId xmlns:p14="http://schemas.microsoft.com/office/powerpoint/2010/main" val="188416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F876E8-9ED4-4E29-B34F-30301C431E2F}"/>
              </a:ext>
            </a:extLst>
          </p:cNvPr>
          <p:cNvSpPr/>
          <p:nvPr/>
        </p:nvSpPr>
        <p:spPr>
          <a:xfrm>
            <a:off x="-1" y="1093053"/>
            <a:ext cx="9144001" cy="287175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61963"/>
            <a:endParaRPr lang="en-US" sz="1400" dirty="0">
              <a:solidFill>
                <a:sysClr val="windowText" lastClr="000000"/>
              </a:solidFill>
            </a:endParaRPr>
          </a:p>
        </p:txBody>
      </p:sp>
      <p:sp>
        <p:nvSpPr>
          <p:cNvPr id="2" name="Title 1"/>
          <p:cNvSpPr>
            <a:spLocks noGrp="1"/>
          </p:cNvSpPr>
          <p:nvPr>
            <p:ph type="title"/>
          </p:nvPr>
        </p:nvSpPr>
        <p:spPr/>
        <p:txBody>
          <a:bodyPr/>
          <a:lstStyle/>
          <a:p>
            <a:r>
              <a:rPr lang="en-US" dirty="0"/>
              <a:t>Emphasize “Better for You” Comfort Foods</a:t>
            </a:r>
          </a:p>
        </p:txBody>
      </p:sp>
      <p:sp>
        <p:nvSpPr>
          <p:cNvPr id="3" name="Content Placeholder 2"/>
          <p:cNvSpPr>
            <a:spLocks noGrp="1"/>
          </p:cNvSpPr>
          <p:nvPr>
            <p:ph idx="1"/>
          </p:nvPr>
        </p:nvSpPr>
        <p:spPr>
          <a:xfrm>
            <a:off x="342900" y="1236671"/>
            <a:ext cx="8492628" cy="4059241"/>
          </a:xfrm>
        </p:spPr>
        <p:txBody>
          <a:bodyPr>
            <a:normAutofit/>
          </a:bodyPr>
          <a:lstStyle/>
          <a:p>
            <a:pPr>
              <a:buClr>
                <a:schemeClr val="accent1"/>
              </a:buClr>
            </a:pPr>
            <a:r>
              <a:rPr lang="en-US" sz="1400" dirty="0"/>
              <a:t>Traditionally, senior care facilities were known for lackluster menus where dining</a:t>
            </a:r>
            <a:br>
              <a:rPr lang="en-US" sz="1400" dirty="0"/>
            </a:br>
            <a:r>
              <a:rPr lang="en-US" sz="1400" dirty="0"/>
              <a:t>choices were limited to the bare minimum. Seniors could consume one of two </a:t>
            </a:r>
            <a:br>
              <a:rPr lang="en-US" sz="1400" dirty="0"/>
            </a:br>
            <a:r>
              <a:rPr lang="en-US" sz="1400" dirty="0"/>
              <a:t>standard entrees or go hungry for the night. As groups like the Baby Boomers age, </a:t>
            </a:r>
            <a:br>
              <a:rPr lang="en-US" sz="1400" dirty="0"/>
            </a:br>
            <a:r>
              <a:rPr lang="en-US" sz="1400" dirty="0"/>
              <a:t>however, such uninspired standards simply won’t do.</a:t>
            </a:r>
          </a:p>
          <a:p>
            <a:pPr>
              <a:buClr>
                <a:schemeClr val="accent1"/>
              </a:buClr>
            </a:pPr>
            <a:r>
              <a:rPr lang="en-US" sz="1400" dirty="0"/>
              <a:t>On the other side of the coin, veggie-centric diets result in lower mortality, lower incidence of cardiovascular diseases and lower rates of diabetes. For many families, picking facilities with veggie-centric options may be a practical matter of managing a loved one’s health as economically as possible.</a:t>
            </a:r>
          </a:p>
          <a:p>
            <a:pPr>
              <a:buClr>
                <a:schemeClr val="accent1"/>
              </a:buClr>
            </a:pPr>
            <a:r>
              <a:rPr lang="en-US" sz="1400" dirty="0"/>
              <a:t>It will be important for food companies to strike a balance between hearty meatloaf and braised Brussels sprouts, for example, but the payoff in client retention, market share and new business will likely be worth the effort.</a:t>
            </a:r>
          </a:p>
        </p:txBody>
      </p:sp>
      <p:sp>
        <p:nvSpPr>
          <p:cNvPr id="4" name="Slide Number Placeholder 3"/>
          <p:cNvSpPr>
            <a:spLocks noGrp="1"/>
          </p:cNvSpPr>
          <p:nvPr>
            <p:ph type="sldNum" sz="quarter" idx="12"/>
          </p:nvPr>
        </p:nvSpPr>
        <p:spPr/>
        <p:txBody>
          <a:bodyPr/>
          <a:lstStyle/>
          <a:p>
            <a:fld id="{6113E31D-E2AB-40D1-8B51-AFA5AFEF393A}" type="slidenum">
              <a:rPr lang="en-US" smtClean="0"/>
              <a:t>11</a:t>
            </a:fld>
            <a:endParaRPr lang="en-US" dirty="0"/>
          </a:p>
        </p:txBody>
      </p:sp>
      <p:graphicFrame>
        <p:nvGraphicFramePr>
          <p:cNvPr id="7" name="Diagram 6"/>
          <p:cNvGraphicFramePr/>
          <p:nvPr>
            <p:extLst>
              <p:ext uri="{D42A27DB-BD31-4B8C-83A1-F6EECF244321}">
                <p14:modId xmlns:p14="http://schemas.microsoft.com/office/powerpoint/2010/main" val="1726781671"/>
              </p:ext>
            </p:extLst>
          </p:nvPr>
        </p:nvGraphicFramePr>
        <p:xfrm>
          <a:off x="695325" y="3899707"/>
          <a:ext cx="7991475" cy="2405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8D2633F-2ABA-2904-AA45-C7B03F578E2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36864" t="9168" r="13658" b="15425"/>
          <a:stretch/>
        </p:blipFill>
        <p:spPr>
          <a:xfrm flipH="1">
            <a:off x="7002283" y="-400914"/>
            <a:ext cx="2495909" cy="2517555"/>
          </a:xfrm>
          <a:prstGeom prst="ellipse">
            <a:avLst/>
          </a:prstGeom>
        </p:spPr>
      </p:pic>
      <p:sp>
        <p:nvSpPr>
          <p:cNvPr id="6" name="Rectangle 5">
            <a:extLst>
              <a:ext uri="{FF2B5EF4-FFF2-40B4-BE49-F238E27FC236}">
                <a16:creationId xmlns:a16="http://schemas.microsoft.com/office/drawing/2014/main" id="{D9F4F488-38B2-4086-A16B-8D5E4B17F386}"/>
              </a:ext>
            </a:extLst>
          </p:cNvPr>
          <p:cNvSpPr/>
          <p:nvPr/>
        </p:nvSpPr>
        <p:spPr>
          <a:xfrm>
            <a:off x="-1944915" y="-844190"/>
            <a:ext cx="15051315" cy="812800"/>
          </a:xfrm>
          <a:prstGeom prst="rect">
            <a:avLst/>
          </a:prstGeom>
          <a:solidFill>
            <a:srgbClr val="F0F0F0"/>
          </a:solidFill>
        </p:spPr>
        <p:txBody>
          <a:bodyPr wrap="square" rtlCol="0" anchor="ctr">
            <a:spAutoFit/>
          </a:bodyPr>
          <a:lstStyle/>
          <a:p>
            <a:pPr algn="ctr" fontAlgn="b"/>
            <a:endParaRPr lang="en-US" dirty="0">
              <a:solidFill>
                <a:schemeClr val="bg1"/>
              </a:solidFill>
            </a:endParaRPr>
          </a:p>
        </p:txBody>
      </p:sp>
      <p:sp>
        <p:nvSpPr>
          <p:cNvPr id="8" name="Rectangle 7">
            <a:extLst>
              <a:ext uri="{FF2B5EF4-FFF2-40B4-BE49-F238E27FC236}">
                <a16:creationId xmlns:a16="http://schemas.microsoft.com/office/drawing/2014/main" id="{3AE1CA67-3ABB-9322-6640-892BCDE166AA}"/>
              </a:ext>
            </a:extLst>
          </p:cNvPr>
          <p:cNvSpPr/>
          <p:nvPr/>
        </p:nvSpPr>
        <p:spPr>
          <a:xfrm>
            <a:off x="9144000" y="-691791"/>
            <a:ext cx="3120571" cy="7934417"/>
          </a:xfrm>
          <a:prstGeom prst="rect">
            <a:avLst/>
          </a:prstGeom>
          <a:solidFill>
            <a:srgbClr val="F0F0F0"/>
          </a:solidFill>
        </p:spPr>
        <p:txBody>
          <a:bodyPr wrap="square" rtlCol="0" anchor="ctr">
            <a:spAutoFit/>
          </a:bodyPr>
          <a:lstStyle/>
          <a:p>
            <a:pPr algn="ctr" fontAlgn="b"/>
            <a:endParaRPr lang="en-US" dirty="0">
              <a:solidFill>
                <a:schemeClr val="bg1"/>
              </a:solidFill>
            </a:endParaRPr>
          </a:p>
        </p:txBody>
      </p:sp>
    </p:spTree>
    <p:extLst>
      <p:ext uri="{BB962C8B-B14F-4D97-AF65-F5344CB8AC3E}">
        <p14:creationId xmlns:p14="http://schemas.microsoft.com/office/powerpoint/2010/main" val="127671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59D4E7-D300-52DC-E17A-01507C538B49}"/>
              </a:ext>
            </a:extLst>
          </p:cNvPr>
          <p:cNvSpPr/>
          <p:nvPr/>
        </p:nvSpPr>
        <p:spPr>
          <a:xfrm>
            <a:off x="0" y="2722409"/>
            <a:ext cx="9144000" cy="3340595"/>
          </a:xfrm>
          <a:prstGeom prst="rect">
            <a:avLst/>
          </a:prstGeom>
          <a:solidFill>
            <a:schemeClr val="tx2"/>
          </a:solidFill>
        </p:spPr>
        <p:txBody>
          <a:bodyPr wrap="none" rtlCol="0" anchor="ctr">
            <a:spAutoFit/>
          </a:bodyPr>
          <a:lstStyle/>
          <a:p>
            <a:pPr algn="ctr" fontAlgn="b"/>
            <a:endParaRPr lang="en-US" dirty="0">
              <a:solidFill>
                <a:schemeClr val="bg1"/>
              </a:solidFill>
            </a:endParaRPr>
          </a:p>
        </p:txBody>
      </p:sp>
      <p:pic>
        <p:nvPicPr>
          <p:cNvPr id="8" name="Picture 7" descr="Businessperson on a computer">
            <a:extLst>
              <a:ext uri="{FF2B5EF4-FFF2-40B4-BE49-F238E27FC236}">
                <a16:creationId xmlns:a16="http://schemas.microsoft.com/office/drawing/2014/main" id="{0E3B6C00-E446-D3FD-AAF7-92F5FB671BB3}"/>
              </a:ext>
            </a:extLst>
          </p:cNvPr>
          <p:cNvPicPr>
            <a:picLocks noChangeAspect="1"/>
          </p:cNvPicPr>
          <p:nvPr/>
        </p:nvPicPr>
        <p:blipFill rotWithShape="1">
          <a:blip r:embed="rId2">
            <a:alphaModFix amt="29000"/>
            <a:extLst>
              <a:ext uri="{28A0092B-C50C-407E-A947-70E740481C1C}">
                <a14:useLocalDpi xmlns:a14="http://schemas.microsoft.com/office/drawing/2010/main"/>
              </a:ext>
            </a:extLst>
          </a:blip>
          <a:srcRect l="17119" t="29238" r="29384" b="36018"/>
          <a:stretch/>
        </p:blipFill>
        <p:spPr>
          <a:xfrm>
            <a:off x="-1" y="2722409"/>
            <a:ext cx="9144000" cy="3340595"/>
          </a:xfrm>
          <a:prstGeom prst="rect">
            <a:avLst/>
          </a:prstGeom>
        </p:spPr>
      </p:pic>
      <p:sp>
        <p:nvSpPr>
          <p:cNvPr id="7" name="Rectangle 6">
            <a:extLst>
              <a:ext uri="{FF2B5EF4-FFF2-40B4-BE49-F238E27FC236}">
                <a16:creationId xmlns:a16="http://schemas.microsoft.com/office/drawing/2014/main" id="{0D2D7C5E-775B-4EB9-90A1-FF6C82F1DE6D}"/>
              </a:ext>
            </a:extLst>
          </p:cNvPr>
          <p:cNvSpPr/>
          <p:nvPr/>
        </p:nvSpPr>
        <p:spPr>
          <a:xfrm>
            <a:off x="-1" y="1195056"/>
            <a:ext cx="9144001" cy="127023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61963"/>
            <a:endParaRPr lang="en-US" sz="1400" dirty="0">
              <a:solidFill>
                <a:sysClr val="windowText" lastClr="000000"/>
              </a:solidFill>
            </a:endParaRPr>
          </a:p>
        </p:txBody>
      </p:sp>
      <p:grpSp>
        <p:nvGrpSpPr>
          <p:cNvPr id="9" name="Group 8">
            <a:extLst>
              <a:ext uri="{FF2B5EF4-FFF2-40B4-BE49-F238E27FC236}">
                <a16:creationId xmlns:a16="http://schemas.microsoft.com/office/drawing/2014/main" id="{D8D7BBE7-301A-2E09-AABD-400BF3322923}"/>
              </a:ext>
            </a:extLst>
          </p:cNvPr>
          <p:cNvGrpSpPr/>
          <p:nvPr/>
        </p:nvGrpSpPr>
        <p:grpSpPr>
          <a:xfrm>
            <a:off x="1737465" y="3207593"/>
            <a:ext cx="5916721" cy="2403668"/>
            <a:chOff x="1737465" y="2702396"/>
            <a:chExt cx="5916721" cy="2403668"/>
          </a:xfrm>
        </p:grpSpPr>
        <p:sp>
          <p:nvSpPr>
            <p:cNvPr id="11" name="Freeform: Shape 10">
              <a:extLst>
                <a:ext uri="{FF2B5EF4-FFF2-40B4-BE49-F238E27FC236}">
                  <a16:creationId xmlns:a16="http://schemas.microsoft.com/office/drawing/2014/main" id="{D6D4DFCC-28EC-FC12-5F67-FEE62014D0EF}"/>
                </a:ext>
              </a:extLst>
            </p:cNvPr>
            <p:cNvSpPr/>
            <p:nvPr/>
          </p:nvSpPr>
          <p:spPr>
            <a:xfrm>
              <a:off x="1737465" y="2702396"/>
              <a:ext cx="1848975" cy="1109385"/>
            </a:xfrm>
            <a:prstGeom prst="roundRect">
              <a:avLst/>
            </a:prstGeom>
            <a:noFill/>
            <a:ln>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What are the top menu items in Senior Living?</a:t>
              </a:r>
            </a:p>
          </p:txBody>
        </p:sp>
        <p:sp>
          <p:nvSpPr>
            <p:cNvPr id="13" name="Freeform: Shape 12">
              <a:extLst>
                <a:ext uri="{FF2B5EF4-FFF2-40B4-BE49-F238E27FC236}">
                  <a16:creationId xmlns:a16="http://schemas.microsoft.com/office/drawing/2014/main" id="{6974C5BE-EB4C-A49E-29C5-8227EC59BCC9}"/>
                </a:ext>
              </a:extLst>
            </p:cNvPr>
            <p:cNvSpPr/>
            <p:nvPr/>
          </p:nvSpPr>
          <p:spPr>
            <a:xfrm>
              <a:off x="3771338" y="2702396"/>
              <a:ext cx="1848975" cy="1109385"/>
            </a:xfrm>
            <a:prstGeom prst="roundRect">
              <a:avLst/>
            </a:prstGeom>
            <a:noFill/>
            <a:ln>
              <a:solidFill>
                <a:schemeClr val="bg1"/>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What will the next generation of retirees want?</a:t>
              </a:r>
            </a:p>
          </p:txBody>
        </p:sp>
        <p:sp>
          <p:nvSpPr>
            <p:cNvPr id="14" name="Freeform: Shape 13">
              <a:extLst>
                <a:ext uri="{FF2B5EF4-FFF2-40B4-BE49-F238E27FC236}">
                  <a16:creationId xmlns:a16="http://schemas.microsoft.com/office/drawing/2014/main" id="{41288FC8-BF79-10D0-2BA9-9EFFD55FD07C}"/>
                </a:ext>
              </a:extLst>
            </p:cNvPr>
            <p:cNvSpPr/>
            <p:nvPr/>
          </p:nvSpPr>
          <p:spPr>
            <a:xfrm>
              <a:off x="5805211" y="2702396"/>
              <a:ext cx="1848975" cy="1109385"/>
            </a:xfrm>
            <a:prstGeom prst="roundRect">
              <a:avLst/>
            </a:prstGeom>
            <a:noFill/>
            <a:ln>
              <a:solidFill>
                <a:schemeClr val="bg1"/>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Which protein will be the next “Impossible Burger?”</a:t>
              </a:r>
            </a:p>
          </p:txBody>
        </p:sp>
        <p:sp>
          <p:nvSpPr>
            <p:cNvPr id="16" name="Freeform: Shape 15">
              <a:extLst>
                <a:ext uri="{FF2B5EF4-FFF2-40B4-BE49-F238E27FC236}">
                  <a16:creationId xmlns:a16="http://schemas.microsoft.com/office/drawing/2014/main" id="{5D35A024-B48E-7316-0798-A1C4319BECE0}"/>
                </a:ext>
              </a:extLst>
            </p:cNvPr>
            <p:cNvSpPr/>
            <p:nvPr/>
          </p:nvSpPr>
          <p:spPr>
            <a:xfrm>
              <a:off x="2754401" y="3996679"/>
              <a:ext cx="1848975" cy="1109385"/>
            </a:xfrm>
            <a:prstGeom prst="roundRect">
              <a:avLst/>
            </a:prstGeom>
            <a:noFill/>
            <a:ln>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How will dayparts change within Senior Living? Will they exist in ten years?</a:t>
              </a:r>
            </a:p>
          </p:txBody>
        </p:sp>
        <p:sp>
          <p:nvSpPr>
            <p:cNvPr id="17" name="Freeform: Shape 16">
              <a:extLst>
                <a:ext uri="{FF2B5EF4-FFF2-40B4-BE49-F238E27FC236}">
                  <a16:creationId xmlns:a16="http://schemas.microsoft.com/office/drawing/2014/main" id="{4E971EA9-17A3-72A8-756E-1FDE3A23E927}"/>
                </a:ext>
              </a:extLst>
            </p:cNvPr>
            <p:cNvSpPr/>
            <p:nvPr/>
          </p:nvSpPr>
          <p:spPr>
            <a:xfrm>
              <a:off x="4788274" y="3996679"/>
              <a:ext cx="1848975" cy="1109385"/>
            </a:xfrm>
            <a:prstGeom prst="roundRect">
              <a:avLst/>
            </a:prstGeom>
            <a:noFill/>
            <a:ln>
              <a:solidFill>
                <a:schemeClr val="bg1"/>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What impact will technology have on the segment in ten years?</a:t>
              </a:r>
            </a:p>
          </p:txBody>
        </p:sp>
      </p:grpSp>
      <p:sp>
        <p:nvSpPr>
          <p:cNvPr id="2" name="Title 1"/>
          <p:cNvSpPr>
            <a:spLocks noGrp="1"/>
          </p:cNvSpPr>
          <p:nvPr>
            <p:ph type="title"/>
          </p:nvPr>
        </p:nvSpPr>
        <p:spPr/>
        <p:txBody>
          <a:bodyPr/>
          <a:lstStyle/>
          <a:p>
            <a:r>
              <a:rPr lang="en-US" dirty="0"/>
              <a:t>Regularly Provide Segment Trend Insights</a:t>
            </a:r>
          </a:p>
        </p:txBody>
      </p:sp>
      <p:sp>
        <p:nvSpPr>
          <p:cNvPr id="3" name="Content Placeholder 2"/>
          <p:cNvSpPr>
            <a:spLocks noGrp="1"/>
          </p:cNvSpPr>
          <p:nvPr>
            <p:ph idx="1"/>
          </p:nvPr>
        </p:nvSpPr>
        <p:spPr>
          <a:xfrm>
            <a:off x="457200" y="1233105"/>
            <a:ext cx="8229600" cy="1433895"/>
          </a:xfrm>
        </p:spPr>
        <p:txBody>
          <a:bodyPr>
            <a:normAutofit/>
          </a:bodyPr>
          <a:lstStyle/>
          <a:p>
            <a:pPr>
              <a:buClr>
                <a:schemeClr val="accent1"/>
              </a:buClr>
            </a:pPr>
            <a:r>
              <a:rPr lang="en-US" sz="1400" dirty="0"/>
              <a:t>Foodservice IP urges clients to share the insights with Tier One customers. As shown in the market overview, the Boomer generation is flooding retirement communities and they crave restaurant quality food that includes regular variety and options common outside of their “homes.” </a:t>
            </a:r>
          </a:p>
          <a:p>
            <a:pPr>
              <a:buClr>
                <a:schemeClr val="accent1"/>
              </a:buClr>
            </a:pPr>
            <a:r>
              <a:rPr lang="en-US" sz="1400" dirty="0"/>
              <a:t>We suggest developing a number of “crystal ball” questions – or scenarios –  to assist with any forward-thinking strategy as well as risk mitigation. </a:t>
            </a:r>
          </a:p>
        </p:txBody>
      </p:sp>
      <p:sp>
        <p:nvSpPr>
          <p:cNvPr id="4" name="Slide Number Placeholder 3"/>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300665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28568745-4F47-1272-30CE-D2E1657E6AA3}"/>
              </a:ext>
            </a:extLst>
          </p:cNvPr>
          <p:cNvCxnSpPr>
            <a:cxnSpLocks/>
          </p:cNvCxnSpPr>
          <p:nvPr/>
        </p:nvCxnSpPr>
        <p:spPr>
          <a:xfrm>
            <a:off x="593657" y="3800716"/>
            <a:ext cx="0" cy="148774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56975264-587F-4D7E-9978-1306D31C63FF}"/>
              </a:ext>
            </a:extLst>
          </p:cNvPr>
          <p:cNvSpPr/>
          <p:nvPr/>
        </p:nvSpPr>
        <p:spPr>
          <a:xfrm>
            <a:off x="0" y="1168223"/>
            <a:ext cx="9144001" cy="16958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47713" indent="-285750">
              <a:buClr>
                <a:schemeClr val="accent1"/>
              </a:buClr>
              <a:buFont typeface="Arial" panose="020B0604020202020204" pitchFamily="34" charset="0"/>
              <a:buChar char="•"/>
            </a:pPr>
            <a:endParaRPr lang="en-US" sz="1400" dirty="0">
              <a:solidFill>
                <a:sysClr val="windowText" lastClr="000000"/>
              </a:solidFill>
            </a:endParaRPr>
          </a:p>
        </p:txBody>
      </p:sp>
      <p:sp>
        <p:nvSpPr>
          <p:cNvPr id="2" name="Title 1"/>
          <p:cNvSpPr>
            <a:spLocks noGrp="1"/>
          </p:cNvSpPr>
          <p:nvPr>
            <p:ph type="title"/>
          </p:nvPr>
        </p:nvSpPr>
        <p:spPr/>
        <p:txBody>
          <a:bodyPr>
            <a:normAutofit fontScale="90000"/>
          </a:bodyPr>
          <a:lstStyle/>
          <a:p>
            <a:r>
              <a:rPr lang="en-US" dirty="0"/>
              <a:t>Become a Trusted Advisor to the Senior Living Foodservice Segment</a:t>
            </a:r>
          </a:p>
        </p:txBody>
      </p:sp>
      <p:sp>
        <p:nvSpPr>
          <p:cNvPr id="3" name="Content Placeholder 2"/>
          <p:cNvSpPr>
            <a:spLocks noGrp="1"/>
          </p:cNvSpPr>
          <p:nvPr>
            <p:ph idx="1"/>
          </p:nvPr>
        </p:nvSpPr>
        <p:spPr>
          <a:xfrm>
            <a:off x="457200" y="1304588"/>
            <a:ext cx="8229600" cy="4236168"/>
          </a:xfrm>
        </p:spPr>
        <p:txBody>
          <a:bodyPr>
            <a:normAutofit/>
          </a:bodyPr>
          <a:lstStyle/>
          <a:p>
            <a:pPr>
              <a:buClr>
                <a:schemeClr val="accent1"/>
              </a:buClr>
              <a:buFont typeface="Arial" panose="020B0604020202020204" pitchFamily="34" charset="0"/>
              <a:buChar char="•"/>
            </a:pPr>
            <a:r>
              <a:rPr lang="en-US" sz="1400" dirty="0"/>
              <a:t>To capitalize on this research, clients (if not already) must commit itself and dedicate adequate resources to the channel.  The significant and positive equity of any brands already in the channel further enhances the potential for success. </a:t>
            </a:r>
          </a:p>
          <a:p>
            <a:pPr>
              <a:buClr>
                <a:schemeClr val="accent1"/>
              </a:buClr>
              <a:buFont typeface="Arial" panose="020B0604020202020204" pitchFamily="34" charset="0"/>
              <a:buChar char="•"/>
            </a:pPr>
            <a:r>
              <a:rPr lang="en-US" sz="1400" dirty="0"/>
              <a:t>The “basis to compete” must evolve beyond one or two items and might follow the same formula as LTOs in chain restaurants. This is a very demanding (and fickle) consumer base.</a:t>
            </a:r>
          </a:p>
          <a:p>
            <a:pPr marL="0" indent="0">
              <a:buNone/>
            </a:pPr>
            <a:endParaRPr lang="en-US" sz="1400" dirty="0"/>
          </a:p>
        </p:txBody>
      </p:sp>
      <p:sp>
        <p:nvSpPr>
          <p:cNvPr id="4" name="Slide Number Placeholder 3"/>
          <p:cNvSpPr>
            <a:spLocks noGrp="1"/>
          </p:cNvSpPr>
          <p:nvPr>
            <p:ph type="sldNum" sz="quarter" idx="12"/>
          </p:nvPr>
        </p:nvSpPr>
        <p:spPr/>
        <p:txBody>
          <a:bodyPr/>
          <a:lstStyle/>
          <a:p>
            <a:fld id="{6113E31D-E2AB-40D1-8B51-AFA5AFEF393A}" type="slidenum">
              <a:rPr lang="en-US" smtClean="0"/>
              <a:t>13</a:t>
            </a:fld>
            <a:endParaRPr lang="en-US" dirty="0"/>
          </a:p>
        </p:txBody>
      </p:sp>
      <p:sp>
        <p:nvSpPr>
          <p:cNvPr id="6" name="Rectangle: Rounded Corners 5">
            <a:extLst>
              <a:ext uri="{FF2B5EF4-FFF2-40B4-BE49-F238E27FC236}">
                <a16:creationId xmlns:a16="http://schemas.microsoft.com/office/drawing/2014/main" id="{255EAA3F-253F-429B-EA2C-A0CB04BB8EF7}"/>
              </a:ext>
            </a:extLst>
          </p:cNvPr>
          <p:cNvSpPr/>
          <p:nvPr/>
        </p:nvSpPr>
        <p:spPr>
          <a:xfrm>
            <a:off x="168056" y="3401266"/>
            <a:ext cx="8807886" cy="548640"/>
          </a:xfrm>
          <a:prstGeom prst="roundRect">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t>Appoint a senior executive </a:t>
            </a:r>
            <a:r>
              <a:rPr lang="en-US" altLang="en-US" sz="1400" b="0" kern="1200" dirty="0"/>
              <a:t>for ownership and oversight purposes.</a:t>
            </a:r>
            <a:endParaRPr lang="en-US" sz="1400" kern="1200" dirty="0"/>
          </a:p>
        </p:txBody>
      </p:sp>
      <p:sp>
        <p:nvSpPr>
          <p:cNvPr id="8" name="Rectangle: Rounded Corners 7">
            <a:extLst>
              <a:ext uri="{FF2B5EF4-FFF2-40B4-BE49-F238E27FC236}">
                <a16:creationId xmlns:a16="http://schemas.microsoft.com/office/drawing/2014/main" id="{502D2B74-F742-99F6-1E5D-D9BD3E41D78A}"/>
              </a:ext>
            </a:extLst>
          </p:cNvPr>
          <p:cNvSpPr/>
          <p:nvPr/>
        </p:nvSpPr>
        <p:spPr>
          <a:xfrm>
            <a:off x="168055" y="4249697"/>
            <a:ext cx="8807887" cy="548640"/>
          </a:xfrm>
          <a:prstGeom prst="roundRect">
            <a:avLst/>
          </a:prstGeom>
          <a:solidFill>
            <a:schemeClr val="accent3"/>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t>Dedicate marketing and sales personnel </a:t>
            </a:r>
            <a:r>
              <a:rPr lang="en-US" altLang="en-US" sz="1400" b="0" kern="1200" dirty="0"/>
              <a:t>focused exclusively on Senior Living with the </a:t>
            </a:r>
            <a:br>
              <a:rPr lang="en-US" altLang="en-US" sz="1400" b="0" kern="1200" dirty="0"/>
            </a:br>
            <a:r>
              <a:rPr lang="en-US" altLang="en-US" sz="1400" b="0" kern="1200" dirty="0"/>
              <a:t>goal of building brands within the channel.</a:t>
            </a:r>
            <a:endParaRPr lang="en-US" sz="1400" kern="1200" dirty="0"/>
          </a:p>
        </p:txBody>
      </p:sp>
      <p:sp>
        <p:nvSpPr>
          <p:cNvPr id="9" name="Rectangle: Rounded Corners 8">
            <a:extLst>
              <a:ext uri="{FF2B5EF4-FFF2-40B4-BE49-F238E27FC236}">
                <a16:creationId xmlns:a16="http://schemas.microsoft.com/office/drawing/2014/main" id="{B1BA95DE-C6C0-1291-D2F7-C68671497F62}"/>
              </a:ext>
            </a:extLst>
          </p:cNvPr>
          <p:cNvSpPr/>
          <p:nvPr/>
        </p:nvSpPr>
        <p:spPr>
          <a:xfrm>
            <a:off x="168056" y="5128482"/>
            <a:ext cx="8807888" cy="548639"/>
          </a:xfrm>
          <a:prstGeom prst="roundRect">
            <a:avLst/>
          </a:prstGeom>
          <a:solidFill>
            <a:schemeClr val="accent2"/>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395288" lvl="0" indent="-284163" algn="ctr" defTabSz="622300">
              <a:lnSpc>
                <a:spcPct val="90000"/>
              </a:lnSpc>
              <a:spcBef>
                <a:spcPct val="0"/>
              </a:spcBef>
              <a:spcAft>
                <a:spcPct val="35000"/>
              </a:spcAft>
              <a:buNone/>
            </a:pPr>
            <a:r>
              <a:rPr lang="en-US" sz="1400" b="1" kern="1200" spc="-30" dirty="0"/>
              <a:t>Install channel-specific new product development support </a:t>
            </a:r>
            <a:r>
              <a:rPr lang="en-US" sz="1400" kern="1200" spc="-30" dirty="0"/>
              <a:t>to meet needs of the facility and resident.</a:t>
            </a:r>
          </a:p>
        </p:txBody>
      </p:sp>
      <p:sp>
        <p:nvSpPr>
          <p:cNvPr id="22" name="Oval 21">
            <a:extLst>
              <a:ext uri="{FF2B5EF4-FFF2-40B4-BE49-F238E27FC236}">
                <a16:creationId xmlns:a16="http://schemas.microsoft.com/office/drawing/2014/main" id="{307A3388-0EDD-86A9-39CF-9994899B7185}"/>
              </a:ext>
            </a:extLst>
          </p:cNvPr>
          <p:cNvSpPr/>
          <p:nvPr/>
        </p:nvSpPr>
        <p:spPr>
          <a:xfrm>
            <a:off x="457200" y="4381649"/>
            <a:ext cx="272914" cy="278847"/>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2</a:t>
            </a:r>
          </a:p>
        </p:txBody>
      </p:sp>
      <p:sp>
        <p:nvSpPr>
          <p:cNvPr id="23" name="Oval 22">
            <a:extLst>
              <a:ext uri="{FF2B5EF4-FFF2-40B4-BE49-F238E27FC236}">
                <a16:creationId xmlns:a16="http://schemas.microsoft.com/office/drawing/2014/main" id="{450C0B2C-B761-4943-628E-81EBCB9494D9}"/>
              </a:ext>
            </a:extLst>
          </p:cNvPr>
          <p:cNvSpPr/>
          <p:nvPr/>
        </p:nvSpPr>
        <p:spPr>
          <a:xfrm>
            <a:off x="457200" y="3505422"/>
            <a:ext cx="272914" cy="278847"/>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1</a:t>
            </a:r>
          </a:p>
        </p:txBody>
      </p:sp>
      <p:sp>
        <p:nvSpPr>
          <p:cNvPr id="24" name="Oval 23">
            <a:extLst>
              <a:ext uri="{FF2B5EF4-FFF2-40B4-BE49-F238E27FC236}">
                <a16:creationId xmlns:a16="http://schemas.microsoft.com/office/drawing/2014/main" id="{5E60A77A-40DF-F9A1-C550-C40A5A929584}"/>
              </a:ext>
            </a:extLst>
          </p:cNvPr>
          <p:cNvSpPr/>
          <p:nvPr/>
        </p:nvSpPr>
        <p:spPr>
          <a:xfrm>
            <a:off x="457200" y="5236780"/>
            <a:ext cx="272914" cy="278847"/>
          </a:xfrm>
          <a:prstGeom prst="ellips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3</a:t>
            </a:r>
          </a:p>
        </p:txBody>
      </p:sp>
    </p:spTree>
    <p:extLst>
      <p:ext uri="{BB962C8B-B14F-4D97-AF65-F5344CB8AC3E}">
        <p14:creationId xmlns:p14="http://schemas.microsoft.com/office/powerpoint/2010/main" val="200021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Senior Living</a:t>
            </a:r>
            <a:br>
              <a:rPr lang="en-US" b="1" dirty="0"/>
            </a:br>
            <a:r>
              <a:rPr lang="en-US" dirty="0">
                <a:solidFill>
                  <a:schemeClr val="tx1"/>
                </a:solidFill>
                <a:latin typeface="Montserrat SemiBold" panose="00000700000000000000" pitchFamily="50" charset="0"/>
              </a:rPr>
              <a:t>Segment Statistics</a:t>
            </a:r>
          </a:p>
        </p:txBody>
      </p:sp>
      <p:sp>
        <p:nvSpPr>
          <p:cNvPr id="3" name="Slide Number Placeholder 2">
            <a:extLst>
              <a:ext uri="{FF2B5EF4-FFF2-40B4-BE49-F238E27FC236}">
                <a16:creationId xmlns:a16="http://schemas.microsoft.com/office/drawing/2014/main" id="{B3F55C69-5E80-4581-BE1A-AE5B4DFAD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FAB73BC-B049-4115-A692-8D63A059BFB8}" type="slidenum">
              <a:rPr kumimoji="0" lang="en-US" sz="800" b="0" i="0" u="none" strike="noStrike" kern="0" cap="none" spc="0" normalizeH="0" baseline="0" noProof="0" smtClean="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800" b="0" i="0" u="none" strike="noStrike" kern="0" cap="none" spc="0" normalizeH="0" baseline="0" noProof="0" dirty="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266449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a:t>Older Persons Population</a:t>
            </a:r>
          </a:p>
        </p:txBody>
      </p:sp>
      <p:sp>
        <p:nvSpPr>
          <p:cNvPr id="14339" name="Rectangle 3"/>
          <p:cNvSpPr>
            <a:spLocks noGrp="1" noChangeArrowheads="1"/>
          </p:cNvSpPr>
          <p:nvPr>
            <p:ph type="body" idx="1"/>
          </p:nvPr>
        </p:nvSpPr>
        <p:spPr>
          <a:xfrm>
            <a:off x="393910" y="1396942"/>
            <a:ext cx="3425056" cy="5177671"/>
          </a:xfrm>
        </p:spPr>
        <p:txBody>
          <a:bodyPr>
            <a:noAutofit/>
          </a:bodyPr>
          <a:lstStyle/>
          <a:p>
            <a:pPr marL="222250" indent="-222250">
              <a:buFont typeface="+mj-lt"/>
              <a:buAutoNum type="arabicPeriod"/>
            </a:pPr>
            <a:r>
              <a:rPr lang="en-US" altLang="en-US" sz="1100" b="1" dirty="0">
                <a:solidFill>
                  <a:schemeClr val="accent1"/>
                </a:solidFill>
              </a:rPr>
              <a:t>Approximately 56 million adults aged 65+ live in the U.S</a:t>
            </a:r>
            <a:r>
              <a:rPr lang="en-US" altLang="en-US" sz="1100" dirty="0">
                <a:solidFill>
                  <a:schemeClr val="accent1"/>
                </a:solidFill>
              </a:rPr>
              <a:t>. </a:t>
            </a:r>
            <a:r>
              <a:rPr lang="en-US" altLang="en-US" sz="1100" dirty="0"/>
              <a:t>This number is based on a 2021 census.gov estimate that about 326 million people reside in the US.</a:t>
            </a:r>
          </a:p>
          <a:p>
            <a:pPr marL="222250" indent="-222250">
              <a:buFont typeface="+mj-lt"/>
              <a:buAutoNum type="arabicPeriod"/>
            </a:pPr>
            <a:r>
              <a:rPr lang="en-US" altLang="en-US" sz="1100" b="1" dirty="0">
                <a:solidFill>
                  <a:schemeClr val="accent1"/>
                </a:solidFill>
              </a:rPr>
              <a:t>The senior population will soon double</a:t>
            </a:r>
            <a:r>
              <a:rPr lang="en-US" altLang="en-US" sz="1100" dirty="0">
                <a:solidFill>
                  <a:schemeClr val="accent1"/>
                </a:solidFill>
              </a:rPr>
              <a:t>. </a:t>
            </a:r>
            <a:r>
              <a:rPr lang="en-US" altLang="en-US" sz="1100" dirty="0"/>
              <a:t>The Population Reference Bureau projects that in 2060 nearly 100 million Americans will be 65 or older. This reflects the senior population more than doubling in 40 years. According to the CDC the rapid expansion is explained by the size of the baby boom generation and the Boomers’ long life spans.</a:t>
            </a:r>
          </a:p>
          <a:p>
            <a:pPr marL="222250" indent="-222250">
              <a:buFont typeface="+mj-lt"/>
              <a:buAutoNum type="arabicPeriod"/>
            </a:pPr>
            <a:r>
              <a:rPr lang="en-US" altLang="en-US" sz="1100" b="1" dirty="0">
                <a:solidFill>
                  <a:schemeClr val="accent1"/>
                </a:solidFill>
              </a:rPr>
              <a:t>The average American life expectancy is 78 years. </a:t>
            </a:r>
            <a:r>
              <a:rPr lang="en-US" altLang="en-US" sz="1100" dirty="0"/>
              <a:t>More precisely, for a child born in 2015 the average expected lifespan is 78.8 years according to the National Center for Health Statistics. For males born in 2015 the average life expectancy was 76.5 years. For females it is 81.2 years. Significant differences also correlate with income, region of the US and other demographics</a:t>
            </a:r>
          </a:p>
          <a:p>
            <a:pPr marL="222250" indent="-222250">
              <a:buFont typeface="+mj-lt"/>
              <a:buAutoNum type="arabicPeriod"/>
            </a:pPr>
            <a:r>
              <a:rPr lang="en-US" altLang="en-US" sz="1100" b="1" dirty="0">
                <a:solidFill>
                  <a:schemeClr val="accent1"/>
                </a:solidFill>
              </a:rPr>
              <a:t>In the past 30 years, the population of 65+ age group has increased by 58%,</a:t>
            </a:r>
            <a:r>
              <a:rPr lang="en-US" altLang="en-US" sz="1100" dirty="0">
                <a:solidFill>
                  <a:schemeClr val="accent1"/>
                </a:solidFill>
              </a:rPr>
              <a:t> </a:t>
            </a:r>
            <a:r>
              <a:rPr lang="en-US" altLang="en-US" sz="1100" dirty="0"/>
              <a:t>and the 85+ group by 163%. These groups are important to healthcare overall.</a:t>
            </a:r>
          </a:p>
        </p:txBody>
      </p:sp>
      <p:sp>
        <p:nvSpPr>
          <p:cNvPr id="14342" name="Rectangle 7"/>
          <p:cNvSpPr>
            <a:spLocks noChangeArrowheads="1"/>
          </p:cNvSpPr>
          <p:nvPr/>
        </p:nvSpPr>
        <p:spPr bwMode="auto">
          <a:xfrm>
            <a:off x="4572000" y="2492410"/>
            <a:ext cx="4572000" cy="47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algn="ctr" eaLnBrk="1" hangingPunct="1"/>
            <a:r>
              <a:rPr lang="en-US" altLang="en-US" sz="1200" dirty="0">
                <a:latin typeface="+mn-lt"/>
              </a:rPr>
              <a:t>Number of Persons 1980 – 2030</a:t>
            </a:r>
          </a:p>
          <a:p>
            <a:pPr algn="ctr" eaLnBrk="1" hangingPunct="1"/>
            <a:r>
              <a:rPr lang="en-US" altLang="en-US" sz="1313" b="0" dirty="0"/>
              <a:t>(In Millions)</a:t>
            </a:r>
          </a:p>
        </p:txBody>
      </p:sp>
      <p:graphicFrame>
        <p:nvGraphicFramePr>
          <p:cNvPr id="2" name="Object 9"/>
          <p:cNvGraphicFramePr>
            <a:graphicFrameLocks noChangeAspect="1"/>
          </p:cNvGraphicFramePr>
          <p:nvPr>
            <p:extLst>
              <p:ext uri="{D42A27DB-BD31-4B8C-83A1-F6EECF244321}">
                <p14:modId xmlns:p14="http://schemas.microsoft.com/office/powerpoint/2010/main" val="1674578557"/>
              </p:ext>
            </p:extLst>
          </p:nvPr>
        </p:nvGraphicFramePr>
        <p:xfrm>
          <a:off x="4173907" y="2988828"/>
          <a:ext cx="4827588" cy="19939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772560"/>
            <a:ext cx="8229600" cy="307777"/>
          </a:xfrm>
          <a:prstGeom prst="rect">
            <a:avLst/>
          </a:prstGeom>
        </p:spPr>
        <p:txBody>
          <a:bodyPr wrap="square">
            <a:spAutoFit/>
          </a:bodyPr>
          <a:lstStyle/>
          <a:p>
            <a:r>
              <a:rPr lang="en-US" altLang="en-US" sz="1400" dirty="0"/>
              <a:t>According to Seniorliving.org, there are a number of statistics that favor the growth of Senior Living:</a:t>
            </a:r>
          </a:p>
        </p:txBody>
      </p:sp>
      <p:sp>
        <p:nvSpPr>
          <p:cNvPr id="9" name="Text Box 5"/>
          <p:cNvSpPr txBox="1">
            <a:spLocks noChangeArrowheads="1"/>
          </p:cNvSpPr>
          <p:nvPr/>
        </p:nvSpPr>
        <p:spPr bwMode="auto">
          <a:xfrm>
            <a:off x="64892" y="6257445"/>
            <a:ext cx="3738524" cy="38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algn="l" eaLnBrk="1" hangingPunct="1"/>
            <a:r>
              <a:rPr lang="en-US" altLang="en-US" sz="938" b="0" i="1" dirty="0"/>
              <a:t>Source: U.S. Census Bureau / </a:t>
            </a:r>
            <a:br>
              <a:rPr lang="en-US" altLang="en-US" sz="938" b="0" i="1" dirty="0"/>
            </a:br>
            <a:r>
              <a:rPr lang="en-US" altLang="en-US" sz="938" b="0" i="1" dirty="0"/>
              <a:t>U.S. Department of Health and Human Services, Administration on Aging</a:t>
            </a:r>
          </a:p>
        </p:txBody>
      </p:sp>
      <p:sp>
        <p:nvSpPr>
          <p:cNvPr id="8" name="Slide Number Placeholder 3">
            <a:extLst>
              <a:ext uri="{FF2B5EF4-FFF2-40B4-BE49-F238E27FC236}">
                <a16:creationId xmlns:a16="http://schemas.microsoft.com/office/drawing/2014/main" id="{373124AF-51C3-966B-8B6F-275F66F7C0A5}"/>
              </a:ext>
            </a:extLst>
          </p:cNvPr>
          <p:cNvSpPr>
            <a:spLocks noGrp="1"/>
          </p:cNvSpPr>
          <p:nvPr>
            <p:ph type="sldNum" sz="quarter" idx="12"/>
          </p:nvPr>
        </p:nvSpPr>
        <p:spPr>
          <a:xfrm>
            <a:off x="6553199" y="6536830"/>
            <a:ext cx="2495909" cy="365125"/>
          </a:xfrm>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300700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dirty="0"/>
              <a:t>Share of Older Persons in the U.S. Living with Limitations in </a:t>
            </a:r>
            <a:br>
              <a:rPr lang="en-US" altLang="en-US" dirty="0"/>
            </a:br>
            <a:r>
              <a:rPr lang="en-US" altLang="en-US" dirty="0"/>
              <a:t>Daily Living Activities</a:t>
            </a:r>
          </a:p>
        </p:txBody>
      </p:sp>
      <p:sp>
        <p:nvSpPr>
          <p:cNvPr id="15363" name="Rectangle 3"/>
          <p:cNvSpPr>
            <a:spLocks noGrp="1" noChangeArrowheads="1"/>
          </p:cNvSpPr>
          <p:nvPr>
            <p:ph type="body" idx="1"/>
          </p:nvPr>
        </p:nvSpPr>
        <p:spPr>
          <a:xfrm>
            <a:off x="457199" y="1234557"/>
            <a:ext cx="3872429" cy="5302273"/>
          </a:xfrm>
        </p:spPr>
        <p:txBody>
          <a:bodyPr/>
          <a:lstStyle/>
          <a:p>
            <a:pPr>
              <a:buClr>
                <a:schemeClr val="accent1"/>
              </a:buClr>
            </a:pPr>
            <a:r>
              <a:rPr lang="en-US" dirty="0"/>
              <a:t>According to the U.S. Census Bureau’s American Community Survey, </a:t>
            </a:r>
            <a:r>
              <a:rPr lang="en-US" b="1" dirty="0">
                <a:solidFill>
                  <a:schemeClr val="accent1"/>
                </a:solidFill>
              </a:rPr>
              <a:t>some type of disability (i.e., difficulty in hearing, vision, cognition, ambulation, self-care, or independent living) was reported by 36% of people age 65 and over in 2014 </a:t>
            </a:r>
            <a:r>
              <a:rPr lang="en-US" dirty="0"/>
              <a:t>(last time data was captured).</a:t>
            </a:r>
          </a:p>
          <a:p>
            <a:pPr>
              <a:buClr>
                <a:schemeClr val="accent1"/>
              </a:buClr>
            </a:pPr>
            <a:endParaRPr lang="en-US" dirty="0"/>
          </a:p>
          <a:p>
            <a:pPr>
              <a:buClr>
                <a:schemeClr val="accent1"/>
              </a:buClr>
            </a:pPr>
            <a:r>
              <a:rPr lang="en-US" dirty="0"/>
              <a:t>The percentages for individual </a:t>
            </a:r>
            <a:r>
              <a:rPr lang="en-US" b="1" dirty="0">
                <a:solidFill>
                  <a:schemeClr val="accent1"/>
                </a:solidFill>
              </a:rPr>
              <a:t>disabilities ranged from almost one quarter (23%) having ambulatory difficulty to 7% having vision difficulty</a:t>
            </a:r>
            <a:r>
              <a:rPr lang="en-US" dirty="0"/>
              <a:t>.</a:t>
            </a:r>
          </a:p>
          <a:p>
            <a:pPr>
              <a:buClr>
                <a:schemeClr val="accent1"/>
              </a:buClr>
            </a:pPr>
            <a:endParaRPr lang="en-US" dirty="0"/>
          </a:p>
          <a:p>
            <a:pPr>
              <a:buClr>
                <a:schemeClr val="accent1"/>
              </a:buClr>
            </a:pPr>
            <a:r>
              <a:rPr lang="en-US" b="1" dirty="0">
                <a:solidFill>
                  <a:schemeClr val="accent1"/>
                </a:solidFill>
              </a:rPr>
              <a:t>Some of these disabilities may be relatively minor but others cause people to require assistance to meet important personal needs.</a:t>
            </a:r>
          </a:p>
        </p:txBody>
      </p:sp>
      <p:sp>
        <p:nvSpPr>
          <p:cNvPr id="3" name="Slide Number Placeholder 3">
            <a:extLst>
              <a:ext uri="{FF2B5EF4-FFF2-40B4-BE49-F238E27FC236}">
                <a16:creationId xmlns:a16="http://schemas.microsoft.com/office/drawing/2014/main" id="{D30F4B21-6A4D-D4EA-3DE3-8A2925462AC8}"/>
              </a:ext>
            </a:extLst>
          </p:cNvPr>
          <p:cNvSpPr>
            <a:spLocks noGrp="1"/>
          </p:cNvSpPr>
          <p:nvPr>
            <p:ph type="sldNum" sz="quarter" idx="12"/>
          </p:nvPr>
        </p:nvSpPr>
        <p:spPr/>
        <p:txBody>
          <a:bodyPr/>
          <a:lstStyle/>
          <a:p>
            <a:fld id="{6113E31D-E2AB-40D1-8B51-AFA5AFEF393A}" type="slidenum">
              <a:rPr lang="en-US" smtClean="0"/>
              <a:pPr/>
              <a:t>16</a:t>
            </a:fld>
            <a:endParaRPr lang="en-US" dirty="0"/>
          </a:p>
        </p:txBody>
      </p:sp>
      <p:sp>
        <p:nvSpPr>
          <p:cNvPr id="15364" name="Oval 4"/>
          <p:cNvSpPr>
            <a:spLocks noChangeArrowheads="1"/>
          </p:cNvSpPr>
          <p:nvPr/>
        </p:nvSpPr>
        <p:spPr bwMode="auto">
          <a:xfrm>
            <a:off x="5634633" y="4872633"/>
            <a:ext cx="2009180" cy="1428750"/>
          </a:xfrm>
          <a:prstGeom prst="ellipse">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lstStyle>
            <a:lvl1pPr marL="115888" indent="-115888"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algn="l" eaLnBrk="1" hangingPunct="1">
              <a:buFont typeface="Wingdings" panose="05000000000000000000" pitchFamily="2" charset="2"/>
              <a:buChar char="§"/>
            </a:pPr>
            <a:endParaRPr lang="en-US" altLang="en-US" sz="844" b="0" dirty="0"/>
          </a:p>
        </p:txBody>
      </p:sp>
      <p:sp>
        <p:nvSpPr>
          <p:cNvPr id="15365" name="Text Box 5"/>
          <p:cNvSpPr txBox="1">
            <a:spLocks noChangeArrowheads="1"/>
          </p:cNvSpPr>
          <p:nvPr/>
        </p:nvSpPr>
        <p:spPr bwMode="auto">
          <a:xfrm>
            <a:off x="94892" y="6418496"/>
            <a:ext cx="1976823" cy="23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algn="l" eaLnBrk="1" hangingPunct="1"/>
            <a:r>
              <a:rPr lang="en-US" altLang="en-US" sz="938" b="0" i="1" dirty="0"/>
              <a:t>Source: US Census Bureau, CDC 2016</a:t>
            </a:r>
          </a:p>
        </p:txBody>
      </p:sp>
      <p:sp>
        <p:nvSpPr>
          <p:cNvPr id="15366" name="Rectangle 7"/>
          <p:cNvSpPr>
            <a:spLocks noChangeArrowheads="1"/>
          </p:cNvSpPr>
          <p:nvPr/>
        </p:nvSpPr>
        <p:spPr bwMode="auto">
          <a:xfrm>
            <a:off x="4539836" y="2024933"/>
            <a:ext cx="450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algn="ctr" eaLnBrk="1" hangingPunct="1"/>
            <a:r>
              <a:rPr lang="en-US" altLang="en-US" sz="1200" dirty="0">
                <a:latin typeface="+mn-lt"/>
              </a:rPr>
              <a:t>Percentage of Persons 65+ with a Disability (2014</a:t>
            </a:r>
            <a:r>
              <a:rPr lang="en-US" altLang="en-US" sz="1400" dirty="0">
                <a:latin typeface="+mn-lt"/>
              </a:rPr>
              <a:t>)</a:t>
            </a:r>
          </a:p>
        </p:txBody>
      </p:sp>
      <p:graphicFrame>
        <p:nvGraphicFramePr>
          <p:cNvPr id="8" name="Chart 7">
            <a:extLst>
              <a:ext uri="{FF2B5EF4-FFF2-40B4-BE49-F238E27FC236}">
                <a16:creationId xmlns:a16="http://schemas.microsoft.com/office/drawing/2014/main" id="{D617B921-8E1D-424B-B7DF-CAF7ACE06927}"/>
              </a:ext>
            </a:extLst>
          </p:cNvPr>
          <p:cNvGraphicFramePr/>
          <p:nvPr>
            <p:extLst>
              <p:ext uri="{D42A27DB-BD31-4B8C-83A1-F6EECF244321}">
                <p14:modId xmlns:p14="http://schemas.microsoft.com/office/powerpoint/2010/main" val="1565164609"/>
              </p:ext>
            </p:extLst>
          </p:nvPr>
        </p:nvGraphicFramePr>
        <p:xfrm>
          <a:off x="3969570" y="2435882"/>
          <a:ext cx="5956570" cy="2832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276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a:t>Senior Living Sub-Segments</a:t>
            </a:r>
          </a:p>
        </p:txBody>
      </p:sp>
      <p:sp>
        <p:nvSpPr>
          <p:cNvPr id="13315" name="Rectangle 3"/>
          <p:cNvSpPr>
            <a:spLocks noGrp="1" noChangeArrowheads="1"/>
          </p:cNvSpPr>
          <p:nvPr>
            <p:ph type="body" idx="1"/>
          </p:nvPr>
        </p:nvSpPr>
        <p:spPr>
          <a:xfrm>
            <a:off x="457201" y="935850"/>
            <a:ext cx="3966882" cy="5436908"/>
          </a:xfrm>
          <a:noFill/>
        </p:spPr>
        <p:txBody>
          <a:bodyPr>
            <a:normAutofit/>
          </a:bodyPr>
          <a:lstStyle/>
          <a:p>
            <a:pPr marL="0" indent="0">
              <a:spcAft>
                <a:spcPct val="30000"/>
              </a:spcAft>
              <a:buNone/>
            </a:pPr>
            <a:r>
              <a:rPr lang="en-US" altLang="en-US" sz="1400" dirty="0"/>
              <a:t>The senior living industry can be separated into distinct sub-segments:</a:t>
            </a:r>
          </a:p>
          <a:p>
            <a:pPr marL="234950" lvl="1" indent="-234950">
              <a:spcAft>
                <a:spcPct val="30000"/>
              </a:spcAft>
              <a:buFont typeface="+mj-lt"/>
              <a:buAutoNum type="arabicPeriod"/>
            </a:pPr>
            <a:r>
              <a:rPr lang="en-US" altLang="en-US" b="1" dirty="0">
                <a:solidFill>
                  <a:schemeClr val="accent1"/>
                </a:solidFill>
              </a:rPr>
              <a:t>Independent Living: </a:t>
            </a:r>
            <a:r>
              <a:rPr lang="en-US" altLang="en-US" dirty="0"/>
              <a:t>Similar to assisted living, though seniors don't require daily care and assistance. Residents within an independent living community are typically able to perform everyday tasks, such as preparing meals or cleaning their home, though the facility may offer these services as needed.</a:t>
            </a:r>
          </a:p>
          <a:p>
            <a:pPr marL="234950" lvl="1" indent="-234950">
              <a:spcAft>
                <a:spcPct val="30000"/>
              </a:spcAft>
              <a:buFont typeface="+mj-lt"/>
              <a:buAutoNum type="arabicPeriod"/>
            </a:pPr>
            <a:r>
              <a:rPr lang="en-US" altLang="en-US" b="1" dirty="0">
                <a:solidFill>
                  <a:schemeClr val="accent1"/>
                </a:solidFill>
              </a:rPr>
              <a:t>​Assisted Living </a:t>
            </a:r>
            <a:r>
              <a:rPr lang="en-US" altLang="en-US" dirty="0"/>
              <a:t>provides a combination of housing, personal care services, and health care designed to respond to individuals who need assistance with normal daily activities in a way that promotes maximum independence. These services can be provided in freestanding communities, near or integrated with skilled nursing homes or hospitals, as components of continuing care retirement communities, or at independent housing complexes.</a:t>
            </a:r>
          </a:p>
          <a:p>
            <a:pPr marL="234950" lvl="1" indent="-234950">
              <a:spcAft>
                <a:spcPct val="30000"/>
              </a:spcAft>
              <a:buFont typeface="+mj-lt"/>
              <a:buAutoNum type="arabicPeriod"/>
            </a:pPr>
            <a:r>
              <a:rPr lang="en-US" altLang="en-US" b="1" dirty="0">
                <a:solidFill>
                  <a:schemeClr val="accent1"/>
                </a:solidFill>
              </a:rPr>
              <a:t>Long Term Care</a:t>
            </a:r>
            <a:r>
              <a:rPr lang="en-US" altLang="en-US" dirty="0">
                <a:solidFill>
                  <a:schemeClr val="accent1"/>
                </a:solidFill>
              </a:rPr>
              <a:t>. </a:t>
            </a:r>
            <a:r>
              <a:rPr lang="en-US" altLang="en-US" dirty="0"/>
              <a:t>In a LT-care/skilled nursing community, residents receive constant nursing care and need assistance with most, if not all, activities of daily living (ADLs).</a:t>
            </a:r>
          </a:p>
        </p:txBody>
      </p:sp>
      <p:graphicFrame>
        <p:nvGraphicFramePr>
          <p:cNvPr id="2" name="Object 6"/>
          <p:cNvGraphicFramePr>
            <a:graphicFrameLocks noChangeAspect="1"/>
          </p:cNvGraphicFramePr>
          <p:nvPr>
            <p:extLst>
              <p:ext uri="{D42A27DB-BD31-4B8C-83A1-F6EECF244321}">
                <p14:modId xmlns:p14="http://schemas.microsoft.com/office/powerpoint/2010/main" val="482576628"/>
              </p:ext>
            </p:extLst>
          </p:nvPr>
        </p:nvGraphicFramePr>
        <p:xfrm>
          <a:off x="4693204" y="2436893"/>
          <a:ext cx="5086709" cy="2668301"/>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Text Box 5"/>
          <p:cNvSpPr txBox="1">
            <a:spLocks noChangeArrowheads="1"/>
          </p:cNvSpPr>
          <p:nvPr/>
        </p:nvSpPr>
        <p:spPr bwMode="auto">
          <a:xfrm>
            <a:off x="6093458" y="2436893"/>
            <a:ext cx="22862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eaLnBrk="1" hangingPunct="1"/>
            <a:r>
              <a:rPr lang="en-US" altLang="en-US" sz="1200" dirty="0">
                <a:latin typeface="+mn-lt"/>
              </a:rPr>
              <a:t>Share of Total Industry Dollars</a:t>
            </a:r>
          </a:p>
        </p:txBody>
      </p:sp>
      <p:sp>
        <p:nvSpPr>
          <p:cNvPr id="13318" name="Text Box 6"/>
          <p:cNvSpPr txBox="1">
            <a:spLocks noChangeArrowheads="1"/>
          </p:cNvSpPr>
          <p:nvPr/>
        </p:nvSpPr>
        <p:spPr bwMode="auto">
          <a:xfrm>
            <a:off x="94892" y="6418496"/>
            <a:ext cx="5500688" cy="23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algn="l" eaLnBrk="1" hangingPunct="1"/>
            <a:r>
              <a:rPr lang="en-US" altLang="en-US" sz="938" b="0" i="1" dirty="0"/>
              <a:t>Source: Statista, IBSI World, FSIP</a:t>
            </a:r>
          </a:p>
        </p:txBody>
      </p:sp>
      <p:sp>
        <p:nvSpPr>
          <p:cNvPr id="8" name="Slide Number Placeholder 3">
            <a:extLst>
              <a:ext uri="{FF2B5EF4-FFF2-40B4-BE49-F238E27FC236}">
                <a16:creationId xmlns:a16="http://schemas.microsoft.com/office/drawing/2014/main" id="{A39BC4BC-80D6-BB26-0C03-E194B14CA732}"/>
              </a:ext>
            </a:extLst>
          </p:cNvPr>
          <p:cNvSpPr>
            <a:spLocks noGrp="1"/>
          </p:cNvSpPr>
          <p:nvPr>
            <p:ph type="sldNum" sz="quarter" idx="12"/>
          </p:nvPr>
        </p:nvSpPr>
        <p:spPr>
          <a:xfrm>
            <a:off x="6553199" y="6536830"/>
            <a:ext cx="2495909" cy="365125"/>
          </a:xfrm>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230336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p:txBody>
          <a:bodyPr/>
          <a:lstStyle/>
          <a:p>
            <a:pPr eaLnBrk="1" hangingPunct="1"/>
            <a:r>
              <a:rPr lang="en-US" altLang="en-US" dirty="0"/>
              <a:t>Healthcare Market Foodservice Size</a:t>
            </a:r>
          </a:p>
        </p:txBody>
      </p:sp>
      <p:sp>
        <p:nvSpPr>
          <p:cNvPr id="30724" name="Rectangle 4"/>
          <p:cNvSpPr>
            <a:spLocks noGrp="1" noChangeArrowheads="1"/>
          </p:cNvSpPr>
          <p:nvPr>
            <p:ph type="body" idx="1"/>
          </p:nvPr>
        </p:nvSpPr>
        <p:spPr>
          <a:xfrm>
            <a:off x="457199" y="840510"/>
            <a:ext cx="5040924" cy="1996476"/>
          </a:xfrm>
        </p:spPr>
        <p:txBody>
          <a:bodyPr>
            <a:normAutofit/>
          </a:bodyPr>
          <a:lstStyle/>
          <a:p>
            <a:pPr marL="0" indent="0">
              <a:buNone/>
            </a:pPr>
            <a:r>
              <a:rPr lang="en-US" altLang="en-US" b="1" dirty="0">
                <a:solidFill>
                  <a:schemeClr val="accent1"/>
                </a:solidFill>
              </a:rPr>
              <a:t>One of the most important aspects of Senior Living is the food and dining options</a:t>
            </a:r>
            <a:r>
              <a:rPr lang="en-US" altLang="en-US" dirty="0"/>
              <a:t>. Dining and foodservice offerings ranked seventh on a list of 13 concerns important to consumers in choosing a senior </a:t>
            </a:r>
            <a:br>
              <a:rPr lang="en-US" altLang="en-US" dirty="0"/>
            </a:br>
            <a:r>
              <a:rPr lang="en-US" altLang="en-US" dirty="0"/>
              <a:t>living facility in a recent survey conducted by the Dietary </a:t>
            </a:r>
            <a:br>
              <a:rPr lang="en-US" altLang="en-US" dirty="0"/>
            </a:br>
            <a:r>
              <a:rPr lang="en-US" altLang="en-US" dirty="0"/>
              <a:t>Managers Association.</a:t>
            </a:r>
          </a:p>
          <a:p>
            <a:pPr marL="0" indent="0">
              <a:buNone/>
            </a:pPr>
            <a:endParaRPr lang="en-US" altLang="en-US" sz="400" dirty="0"/>
          </a:p>
          <a:p>
            <a:pPr marL="0" indent="0">
              <a:buNone/>
            </a:pPr>
            <a:r>
              <a:rPr lang="en-US" altLang="en-US" b="1" dirty="0">
                <a:solidFill>
                  <a:schemeClr val="accent1"/>
                </a:solidFill>
              </a:rPr>
              <a:t>Senior living and LT Care facilities spend $6.1 billion annually on foodservice purchases</a:t>
            </a:r>
            <a:r>
              <a:rPr lang="en-US" altLang="en-US" dirty="0"/>
              <a:t>, which is 41% of all healthcare foodservice purchases in 2023. While hospitals account for the largest share, growth of foodservice in Senior Living is poised for longer-term growth.</a:t>
            </a:r>
          </a:p>
          <a:p>
            <a:pPr marL="0" indent="0">
              <a:buNone/>
            </a:pPr>
            <a:endParaRPr lang="en-US" altLang="en-US" dirty="0"/>
          </a:p>
          <a:p>
            <a:pPr marL="0" indent="0">
              <a:buNone/>
            </a:pPr>
            <a:endParaRPr lang="en-US" altLang="en-US" dirty="0"/>
          </a:p>
        </p:txBody>
      </p:sp>
      <p:sp>
        <p:nvSpPr>
          <p:cNvPr id="30727" name="Text Box 7"/>
          <p:cNvSpPr txBox="1">
            <a:spLocks noChangeArrowheads="1"/>
          </p:cNvSpPr>
          <p:nvPr/>
        </p:nvSpPr>
        <p:spPr bwMode="auto">
          <a:xfrm>
            <a:off x="485180" y="5985868"/>
            <a:ext cx="415825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eaLnBrk="1" hangingPunct="1"/>
            <a:endParaRPr lang="en-US" altLang="en-US" sz="1500" dirty="0"/>
          </a:p>
        </p:txBody>
      </p:sp>
      <p:sp>
        <p:nvSpPr>
          <p:cNvPr id="30728" name="Text Box 8"/>
          <p:cNvSpPr txBox="1">
            <a:spLocks noChangeArrowheads="1"/>
          </p:cNvSpPr>
          <p:nvPr/>
        </p:nvSpPr>
        <p:spPr bwMode="auto">
          <a:xfrm>
            <a:off x="94892" y="6264161"/>
            <a:ext cx="5870964" cy="38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algn="l" eaLnBrk="1" hangingPunct="1"/>
            <a:r>
              <a:rPr lang="en-US" altLang="en-US" sz="938" b="0" i="1" dirty="0"/>
              <a:t>*Includes food and non-alcoholic beverage only; excludes non foods, equipment and alcoholic beverages</a:t>
            </a:r>
          </a:p>
          <a:p>
            <a:pPr algn="l" eaLnBrk="1" hangingPunct="1"/>
            <a:r>
              <a:rPr lang="en-US" altLang="en-US" sz="938" b="0" i="1" dirty="0"/>
              <a:t>Source: IFMA, US Government</a:t>
            </a:r>
          </a:p>
        </p:txBody>
      </p:sp>
      <p:grpSp>
        <p:nvGrpSpPr>
          <p:cNvPr id="6" name="Group 5"/>
          <p:cNvGrpSpPr/>
          <p:nvPr/>
        </p:nvGrpSpPr>
        <p:grpSpPr>
          <a:xfrm>
            <a:off x="4057867" y="653952"/>
            <a:ext cx="6213860" cy="3143075"/>
            <a:chOff x="-953490" y="3640063"/>
            <a:chExt cx="6213860" cy="3143075"/>
          </a:xfrm>
        </p:grpSpPr>
        <p:sp>
          <p:nvSpPr>
            <p:cNvPr id="30726" name="Rectangle 7"/>
            <p:cNvSpPr>
              <a:spLocks noChangeArrowheads="1"/>
            </p:cNvSpPr>
            <p:nvPr/>
          </p:nvSpPr>
          <p:spPr bwMode="auto">
            <a:xfrm>
              <a:off x="-953490" y="3640063"/>
              <a:ext cx="6213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b="1">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b="1">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b="1">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b="1">
                  <a:solidFill>
                    <a:schemeClr val="tx1"/>
                  </a:solidFill>
                  <a:latin typeface="Calibri" panose="020F0502020204030204" pitchFamily="34" charset="0"/>
                </a:defRPr>
              </a:lvl9pPr>
            </a:lstStyle>
            <a:p>
              <a:pPr algn="ctr" eaLnBrk="1" hangingPunct="1"/>
              <a:r>
                <a:rPr lang="en-US" altLang="en-US" sz="1400" dirty="0">
                  <a:latin typeface="+mn-lt"/>
                </a:rPr>
                <a:t>2023 Total Healthcare Operator Purchases:</a:t>
              </a:r>
              <a:br>
                <a:rPr lang="en-US" altLang="en-US" sz="1400" dirty="0">
                  <a:latin typeface="+mn-lt"/>
                </a:rPr>
              </a:br>
              <a:r>
                <a:rPr lang="en-US" altLang="en-US" sz="1400" dirty="0">
                  <a:latin typeface="+mn-lt"/>
                </a:rPr>
                <a:t> $14.8 Billion</a:t>
              </a:r>
              <a:endParaRPr lang="en-US" altLang="en-US" sz="1313" dirty="0">
                <a:latin typeface="+mn-lt"/>
              </a:endParaRPr>
            </a:p>
          </p:txBody>
        </p:sp>
        <p:graphicFrame>
          <p:nvGraphicFramePr>
            <p:cNvPr id="3" name="Object 6"/>
            <p:cNvGraphicFramePr>
              <a:graphicFrameLocks noChangeAspect="1"/>
            </p:cNvGraphicFramePr>
            <p:nvPr>
              <p:extLst>
                <p:ext uri="{D42A27DB-BD31-4B8C-83A1-F6EECF244321}">
                  <p14:modId xmlns:p14="http://schemas.microsoft.com/office/powerpoint/2010/main" val="704650044"/>
                </p:ext>
              </p:extLst>
            </p:nvPr>
          </p:nvGraphicFramePr>
          <p:xfrm>
            <a:off x="573887" y="4179619"/>
            <a:ext cx="3159106" cy="2603519"/>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3" name="Group 250"/>
          <p:cNvGraphicFramePr>
            <a:graphicFrameLocks noGrp="1"/>
          </p:cNvGraphicFramePr>
          <p:nvPr>
            <p:extLst>
              <p:ext uri="{D42A27DB-BD31-4B8C-83A1-F6EECF244321}">
                <p14:modId xmlns:p14="http://schemas.microsoft.com/office/powerpoint/2010/main" val="718571225"/>
              </p:ext>
            </p:extLst>
          </p:nvPr>
        </p:nvGraphicFramePr>
        <p:xfrm>
          <a:off x="571107" y="3042449"/>
          <a:ext cx="5759355" cy="2607289"/>
        </p:xfrm>
        <a:graphic>
          <a:graphicData uri="http://schemas.openxmlformats.org/drawingml/2006/table">
            <a:tbl>
              <a:tblPr firstRow="1" bandRow="1">
                <a:tableStyleId>{B301B821-A1FF-4177-AEE7-76D212191A09}</a:tableStyleId>
              </a:tblPr>
              <a:tblGrid>
                <a:gridCol w="1081529">
                  <a:extLst>
                    <a:ext uri="{9D8B030D-6E8A-4147-A177-3AD203B41FA5}">
                      <a16:colId xmlns:a16="http://schemas.microsoft.com/office/drawing/2014/main" val="20000"/>
                    </a:ext>
                  </a:extLst>
                </a:gridCol>
                <a:gridCol w="1178865">
                  <a:extLst>
                    <a:ext uri="{9D8B030D-6E8A-4147-A177-3AD203B41FA5}">
                      <a16:colId xmlns:a16="http://schemas.microsoft.com/office/drawing/2014/main" val="20001"/>
                    </a:ext>
                  </a:extLst>
                </a:gridCol>
                <a:gridCol w="3498961">
                  <a:extLst>
                    <a:ext uri="{9D8B030D-6E8A-4147-A177-3AD203B41FA5}">
                      <a16:colId xmlns:a16="http://schemas.microsoft.com/office/drawing/2014/main" val="20002"/>
                    </a:ext>
                  </a:extLst>
                </a:gridCol>
              </a:tblGrid>
              <a:tr h="307546">
                <a:tc>
                  <a:txBody>
                    <a:bodyPr/>
                    <a:lstStyle/>
                    <a:p>
                      <a:pPr marL="0" marR="0" lvl="0" indent="0" algn="ctr" defTabSz="914400" rtl="0" eaLnBrk="1" fontAlgn="base" latinLnBrk="0" hangingPunct="1">
                        <a:lnSpc>
                          <a:spcPct val="100000"/>
                        </a:lnSpc>
                        <a:spcBef>
                          <a:spcPct val="20000"/>
                        </a:spcBef>
                        <a:spcAft>
                          <a:spcPct val="50000"/>
                        </a:spcAft>
                        <a:buClr>
                          <a:srgbClr val="CC6600"/>
                        </a:buClr>
                        <a:buSzTx/>
                        <a:buFont typeface="Wingdings 3" pitchFamily="18" charset="2"/>
                        <a:buNone/>
                        <a:tabLst/>
                      </a:pPr>
                      <a:r>
                        <a:rPr kumimoji="0" lang="en-US" sz="1000" b="1" u="none" strike="noStrike" cap="none" normalizeH="0" baseline="0" dirty="0">
                          <a:ln>
                            <a:noFill/>
                          </a:ln>
                          <a:solidFill>
                            <a:schemeClr val="bg1"/>
                          </a:solidFill>
                          <a:effectLst/>
                        </a:rPr>
                        <a:t>Segment</a:t>
                      </a:r>
                      <a:endParaRPr kumimoji="0" lang="en-US" sz="1000" b="1" i="0" u="none" strike="noStrike" cap="none" normalizeH="0" baseline="0" dirty="0">
                        <a:ln>
                          <a:noFill/>
                        </a:ln>
                        <a:solidFill>
                          <a:schemeClr val="bg1"/>
                        </a:solidFill>
                        <a:effectLst/>
                        <a:latin typeface="+mn-lt"/>
                      </a:endParaRPr>
                    </a:p>
                  </a:txBody>
                  <a:tcPr marL="85725" marR="85725" marT="42858" marB="42858" anchor="ctr" horzOverflow="overflow"/>
                </a:tc>
                <a:tc>
                  <a:txBody>
                    <a:bodyPr/>
                    <a:lstStyle/>
                    <a:p>
                      <a:pPr marL="0" marR="0" lvl="0" indent="0" algn="ctr" defTabSz="914400" rtl="0" eaLnBrk="1" fontAlgn="base" latinLnBrk="0" hangingPunct="1">
                        <a:lnSpc>
                          <a:spcPct val="100000"/>
                        </a:lnSpc>
                        <a:spcBef>
                          <a:spcPct val="20000"/>
                        </a:spcBef>
                        <a:spcAft>
                          <a:spcPct val="50000"/>
                        </a:spcAft>
                        <a:buClr>
                          <a:srgbClr val="CC6600"/>
                        </a:buClr>
                        <a:buSzTx/>
                        <a:buFont typeface="Wingdings 3" pitchFamily="18" charset="2"/>
                        <a:buNone/>
                        <a:tabLst/>
                      </a:pPr>
                      <a:r>
                        <a:rPr kumimoji="0" lang="en-US" sz="1000" b="1" u="none" strike="noStrike" cap="none" normalizeH="0" baseline="0" dirty="0">
                          <a:ln>
                            <a:noFill/>
                          </a:ln>
                          <a:solidFill>
                            <a:schemeClr val="bg1"/>
                          </a:solidFill>
                          <a:effectLst/>
                        </a:rPr>
                        <a:t>2024 Real Growth Outlook</a:t>
                      </a:r>
                      <a:endParaRPr kumimoji="0" lang="en-US" sz="1000" b="1" i="0" u="none" strike="noStrike" cap="none" normalizeH="0" baseline="0" dirty="0">
                        <a:ln>
                          <a:noFill/>
                        </a:ln>
                        <a:solidFill>
                          <a:schemeClr val="bg1"/>
                        </a:solidFill>
                        <a:effectLst/>
                        <a:latin typeface="+mn-lt"/>
                      </a:endParaRPr>
                    </a:p>
                  </a:txBody>
                  <a:tcPr marL="85725" marR="85725" marT="42858" marB="42858" anchor="b" horzOverflow="overflow"/>
                </a:tc>
                <a:tc>
                  <a:txBody>
                    <a:bodyPr/>
                    <a:lstStyle/>
                    <a:p>
                      <a:pPr marL="0" marR="0" lvl="0" indent="0" algn="ctr" defTabSz="914400" rtl="0" eaLnBrk="1" fontAlgn="base" latinLnBrk="0" hangingPunct="1">
                        <a:lnSpc>
                          <a:spcPct val="100000"/>
                        </a:lnSpc>
                        <a:spcBef>
                          <a:spcPct val="20000"/>
                        </a:spcBef>
                        <a:spcAft>
                          <a:spcPct val="50000"/>
                        </a:spcAft>
                        <a:buClr>
                          <a:srgbClr val="CC6600"/>
                        </a:buClr>
                        <a:buSzTx/>
                        <a:buFont typeface="Wingdings 3" pitchFamily="18" charset="2"/>
                        <a:buNone/>
                        <a:tabLst/>
                      </a:pPr>
                      <a:r>
                        <a:rPr kumimoji="0" lang="en-US" sz="1000" b="1" u="none" strike="noStrike" cap="none" normalizeH="0" baseline="0" dirty="0">
                          <a:ln>
                            <a:noFill/>
                          </a:ln>
                          <a:effectLst/>
                        </a:rPr>
                        <a:t>Comments</a:t>
                      </a:r>
                      <a:endParaRPr kumimoji="0" lang="en-US" sz="1000" b="1" i="0" u="none" strike="noStrike" cap="none" normalizeH="0" baseline="0" dirty="0">
                        <a:ln>
                          <a:noFill/>
                        </a:ln>
                        <a:solidFill>
                          <a:schemeClr val="bg1"/>
                        </a:solidFill>
                        <a:effectLst/>
                        <a:latin typeface="+mn-lt"/>
                      </a:endParaRPr>
                    </a:p>
                  </a:txBody>
                  <a:tcPr marL="85725" marR="85725" marT="42858" marB="42858" anchor="ctr" horzOverflow="overflow"/>
                </a:tc>
                <a:extLst>
                  <a:ext uri="{0D108BD9-81ED-4DB2-BD59-A6C34878D82A}">
                    <a16:rowId xmlns:a16="http://schemas.microsoft.com/office/drawing/2014/main" val="10000"/>
                  </a:ext>
                </a:extLst>
              </a:tr>
              <a:tr h="307546">
                <a:tc>
                  <a:txBody>
                    <a:bodyPr/>
                    <a:lstStyle/>
                    <a:p>
                      <a:pPr marL="0" marR="0" lvl="0" indent="0" algn="ctr" defTabSz="914400" rtl="0" eaLnBrk="1" fontAlgn="base" latinLnBrk="0" hangingPunct="1">
                        <a:lnSpc>
                          <a:spcPct val="100000"/>
                        </a:lnSpc>
                        <a:spcBef>
                          <a:spcPct val="20000"/>
                        </a:spcBef>
                        <a:spcAft>
                          <a:spcPct val="50000"/>
                        </a:spcAft>
                        <a:buClr>
                          <a:schemeClr val="tx1"/>
                        </a:buClr>
                        <a:buSzTx/>
                        <a:buFontTx/>
                        <a:buNone/>
                        <a:tabLst/>
                      </a:pPr>
                      <a:r>
                        <a:rPr kumimoji="0" lang="en-US" sz="1000" b="1" u="none" strike="noStrike" cap="none" normalizeH="0" baseline="0" dirty="0">
                          <a:ln>
                            <a:noFill/>
                          </a:ln>
                          <a:solidFill>
                            <a:schemeClr val="accent1"/>
                          </a:solidFill>
                          <a:effectLst/>
                        </a:rPr>
                        <a:t>Hospitals</a:t>
                      </a:r>
                      <a:endParaRPr kumimoji="0" lang="en-US" sz="1000" b="1" i="0" u="none" strike="noStrike" cap="none" normalizeH="0" baseline="0" dirty="0">
                        <a:ln>
                          <a:noFill/>
                        </a:ln>
                        <a:solidFill>
                          <a:schemeClr val="accent1"/>
                        </a:solidFill>
                        <a:effectLst/>
                        <a:latin typeface="+mn-lt"/>
                      </a:endParaRPr>
                    </a:p>
                  </a:txBody>
                  <a:tcPr marL="85725" marR="85725" marT="42858" marB="42858" anchor="ctr" horzOverflow="overflow"/>
                </a:tc>
                <a:tc>
                  <a:txBody>
                    <a:bodyPr/>
                    <a:lstStyle/>
                    <a:p>
                      <a:pPr marL="0" marR="0" lvl="0" indent="0" algn="ctr" defTabSz="914400" rtl="0" eaLnBrk="1" fontAlgn="base" latinLnBrk="0" hangingPunct="1">
                        <a:lnSpc>
                          <a:spcPct val="100000"/>
                        </a:lnSpc>
                        <a:spcBef>
                          <a:spcPct val="20000"/>
                        </a:spcBef>
                        <a:spcAft>
                          <a:spcPct val="50000"/>
                        </a:spcAft>
                        <a:buClr>
                          <a:schemeClr val="tx1"/>
                        </a:buClr>
                        <a:buSzTx/>
                        <a:buFont typeface="Wingdings 2" pitchFamily="18" charset="2"/>
                        <a:buNone/>
                        <a:tabLst/>
                      </a:pPr>
                      <a:r>
                        <a:rPr kumimoji="0" lang="en-US" sz="1000" b="0" u="none" strike="noStrike" cap="none" normalizeH="0" baseline="0" dirty="0">
                          <a:ln>
                            <a:noFill/>
                          </a:ln>
                          <a:solidFill>
                            <a:schemeClr val="tx1"/>
                          </a:solidFill>
                          <a:effectLst/>
                        </a:rPr>
                        <a:t>1.2%</a:t>
                      </a:r>
                      <a:endParaRPr kumimoji="0" lang="en-US" sz="1000" b="0" i="0" u="none" strike="noStrike" cap="none" normalizeH="0" baseline="0" dirty="0">
                        <a:ln>
                          <a:noFill/>
                        </a:ln>
                        <a:solidFill>
                          <a:schemeClr val="tx1"/>
                        </a:solidFill>
                        <a:effectLst/>
                        <a:latin typeface="+mn-lt"/>
                      </a:endParaRPr>
                    </a:p>
                  </a:txBody>
                  <a:tcPr marL="85725" marR="85725" marT="42858" marB="42858" anchor="ctr" horzOverflow="overflow"/>
                </a:tc>
                <a:tc>
                  <a:txBody>
                    <a:bodyPr/>
                    <a:lstStyle/>
                    <a:p>
                      <a:pPr marL="231775" marR="0" lvl="0" indent="-231775" algn="l" defTabSz="914400" rtl="0" eaLnBrk="1" fontAlgn="base" latinLnBrk="0" hangingPunct="1">
                        <a:lnSpc>
                          <a:spcPct val="100000"/>
                        </a:lnSpc>
                        <a:spcBef>
                          <a:spcPct val="20000"/>
                        </a:spcBef>
                        <a:spcAft>
                          <a:spcPts val="0"/>
                        </a:spcAft>
                        <a:buClr>
                          <a:schemeClr val="tx1"/>
                        </a:buClr>
                        <a:buSzTx/>
                        <a:buFont typeface="Wingdings 2" pitchFamily="18" charset="2"/>
                        <a:buChar char=""/>
                        <a:tabLst/>
                      </a:pPr>
                      <a:r>
                        <a:rPr kumimoji="0" lang="en-US" sz="1000" u="none" strike="noStrike" cap="none" normalizeH="0" baseline="0" dirty="0">
                          <a:ln>
                            <a:noFill/>
                          </a:ln>
                          <a:effectLst/>
                        </a:rPr>
                        <a:t>Growth is driven by the large Boomer population reaching their mid-70s.</a:t>
                      </a:r>
                      <a:endParaRPr kumimoji="0" lang="en-US" sz="1000" b="0" i="0" u="none" strike="noStrike" cap="none" normalizeH="0" baseline="0" dirty="0">
                        <a:ln>
                          <a:noFill/>
                        </a:ln>
                        <a:solidFill>
                          <a:schemeClr val="tx1"/>
                        </a:solidFill>
                        <a:effectLst/>
                        <a:latin typeface="+mn-lt"/>
                      </a:endParaRPr>
                    </a:p>
                  </a:txBody>
                  <a:tcPr marL="85725" marR="85725" marT="42858" marB="42858" anchor="ctr" horzOverflow="overflow"/>
                </a:tc>
                <a:extLst>
                  <a:ext uri="{0D108BD9-81ED-4DB2-BD59-A6C34878D82A}">
                    <a16:rowId xmlns:a16="http://schemas.microsoft.com/office/drawing/2014/main" val="10002"/>
                  </a:ext>
                </a:extLst>
              </a:tr>
              <a:tr h="307546">
                <a:tc>
                  <a:txBody>
                    <a:bodyPr/>
                    <a:lstStyle/>
                    <a:p>
                      <a:pPr marL="0" marR="0" lvl="0" indent="0" algn="ctr" defTabSz="914400" rtl="0" eaLnBrk="1" fontAlgn="base" latinLnBrk="0" hangingPunct="1">
                        <a:lnSpc>
                          <a:spcPct val="100000"/>
                        </a:lnSpc>
                        <a:spcBef>
                          <a:spcPct val="20000"/>
                        </a:spcBef>
                        <a:spcAft>
                          <a:spcPct val="50000"/>
                        </a:spcAft>
                        <a:buClr>
                          <a:schemeClr val="tx1"/>
                        </a:buClr>
                        <a:buSzTx/>
                        <a:buFontTx/>
                        <a:buNone/>
                        <a:tabLst/>
                      </a:pPr>
                      <a:r>
                        <a:rPr kumimoji="0" lang="en-US" sz="1000" b="1" u="none" strike="noStrike" cap="none" normalizeH="0" baseline="0" dirty="0">
                          <a:ln>
                            <a:noFill/>
                          </a:ln>
                          <a:solidFill>
                            <a:schemeClr val="accent1"/>
                          </a:solidFill>
                          <a:effectLst/>
                        </a:rPr>
                        <a:t>Long-Term/ </a:t>
                      </a:r>
                      <a:br>
                        <a:rPr kumimoji="0" lang="en-US" sz="1000" b="1" u="none" strike="noStrike" cap="none" normalizeH="0" baseline="0" dirty="0">
                          <a:ln>
                            <a:noFill/>
                          </a:ln>
                          <a:solidFill>
                            <a:schemeClr val="accent1"/>
                          </a:solidFill>
                          <a:effectLst/>
                        </a:rPr>
                      </a:br>
                      <a:r>
                        <a:rPr kumimoji="0" lang="en-US" sz="1000" b="1" u="none" strike="noStrike" cap="none" normalizeH="0" baseline="0" dirty="0">
                          <a:ln>
                            <a:noFill/>
                          </a:ln>
                          <a:solidFill>
                            <a:schemeClr val="accent1"/>
                          </a:solidFill>
                          <a:effectLst/>
                        </a:rPr>
                        <a:t>Acute Care</a:t>
                      </a:r>
                      <a:endParaRPr kumimoji="0" lang="en-US" sz="1000" b="1" i="0" u="none" strike="noStrike" cap="none" normalizeH="0" baseline="0" dirty="0">
                        <a:ln>
                          <a:noFill/>
                        </a:ln>
                        <a:solidFill>
                          <a:schemeClr val="accent1"/>
                        </a:solidFill>
                        <a:effectLst/>
                        <a:latin typeface="+mn-lt"/>
                      </a:endParaRPr>
                    </a:p>
                  </a:txBody>
                  <a:tcPr marL="85725" marR="85725" marT="42858" marB="42858" anchor="ctr" horzOverflow="overflow"/>
                </a:tc>
                <a:tc>
                  <a:txBody>
                    <a:bodyPr/>
                    <a:lstStyle/>
                    <a:p>
                      <a:pPr marL="0" marR="0" lvl="0" indent="0" algn="ctr" defTabSz="914400" rtl="0" eaLnBrk="1" fontAlgn="base" latinLnBrk="0" hangingPunct="1">
                        <a:lnSpc>
                          <a:spcPct val="100000"/>
                        </a:lnSpc>
                        <a:spcBef>
                          <a:spcPct val="20000"/>
                        </a:spcBef>
                        <a:spcAft>
                          <a:spcPct val="50000"/>
                        </a:spcAft>
                        <a:buClr>
                          <a:schemeClr val="tx1"/>
                        </a:buClr>
                        <a:buSzTx/>
                        <a:buFont typeface="Wingdings 2" pitchFamily="18" charset="2"/>
                        <a:buNone/>
                        <a:tabLst/>
                      </a:pPr>
                      <a:r>
                        <a:rPr kumimoji="0" lang="en-US" sz="1000" b="0" u="none" strike="noStrike" cap="none" normalizeH="0" baseline="0" dirty="0">
                          <a:ln>
                            <a:noFill/>
                          </a:ln>
                          <a:solidFill>
                            <a:schemeClr val="tx1"/>
                          </a:solidFill>
                          <a:effectLst/>
                        </a:rPr>
                        <a:t>-0.4%</a:t>
                      </a:r>
                      <a:endParaRPr kumimoji="0" lang="en-US" sz="1000" b="0" i="0" u="none" strike="noStrike" cap="none" normalizeH="0" baseline="0" dirty="0">
                        <a:ln>
                          <a:noFill/>
                        </a:ln>
                        <a:solidFill>
                          <a:schemeClr val="tx1"/>
                        </a:solidFill>
                        <a:effectLst/>
                        <a:latin typeface="+mn-lt"/>
                      </a:endParaRPr>
                    </a:p>
                  </a:txBody>
                  <a:tcPr marL="85725" marR="85725" marT="42858" marB="42858" anchor="ctr" horzOverflow="overflow"/>
                </a:tc>
                <a:tc>
                  <a:txBody>
                    <a:bodyPr/>
                    <a:lstStyle/>
                    <a:p>
                      <a:pPr marL="231775" marR="0" lvl="0" indent="-231775" algn="l" defTabSz="914400" rtl="0" eaLnBrk="1" fontAlgn="base" latinLnBrk="0" hangingPunct="1">
                        <a:lnSpc>
                          <a:spcPct val="100000"/>
                        </a:lnSpc>
                        <a:spcBef>
                          <a:spcPct val="20000"/>
                        </a:spcBef>
                        <a:spcAft>
                          <a:spcPts val="0"/>
                        </a:spcAft>
                        <a:buClr>
                          <a:schemeClr val="tx1"/>
                        </a:buClr>
                        <a:buSzTx/>
                        <a:buFont typeface="Wingdings 2" pitchFamily="18" charset="2"/>
                        <a:buChar char=""/>
                        <a:tabLst/>
                      </a:pPr>
                      <a:r>
                        <a:rPr kumimoji="0" lang="en-US" sz="1000" b="0" u="none" strike="noStrike" cap="none" normalizeH="0" baseline="0" dirty="0">
                          <a:ln>
                            <a:noFill/>
                          </a:ln>
                          <a:solidFill>
                            <a:schemeClr val="dk1"/>
                          </a:solidFill>
                          <a:effectLst/>
                        </a:rPr>
                        <a:t>Cutbacks in state funding and the poor perception of the segment inhibits growth.</a:t>
                      </a:r>
                      <a:endParaRPr kumimoji="0" lang="en-US" sz="1000" b="0" i="0" u="none" strike="noStrike" cap="none" normalizeH="0" baseline="0" dirty="0">
                        <a:ln>
                          <a:noFill/>
                        </a:ln>
                        <a:solidFill>
                          <a:schemeClr val="tx1"/>
                        </a:solidFill>
                        <a:effectLst/>
                        <a:latin typeface="+mn-lt"/>
                      </a:endParaRPr>
                    </a:p>
                  </a:txBody>
                  <a:tcPr marL="85725" marR="85725" marT="42858" marB="42858" anchor="ctr" horzOverflow="overflow"/>
                </a:tc>
                <a:extLst>
                  <a:ext uri="{0D108BD9-81ED-4DB2-BD59-A6C34878D82A}">
                    <a16:rowId xmlns:a16="http://schemas.microsoft.com/office/drawing/2014/main" val="10003"/>
                  </a:ext>
                </a:extLst>
              </a:tr>
              <a:tr h="1435741">
                <a:tc>
                  <a:txBody>
                    <a:bodyPr/>
                    <a:lstStyle/>
                    <a:p>
                      <a:pPr marL="0" marR="0" lvl="0" indent="0" algn="ctr" defTabSz="914400" rtl="0" eaLnBrk="1" fontAlgn="base" latinLnBrk="0" hangingPunct="1">
                        <a:lnSpc>
                          <a:spcPct val="100000"/>
                        </a:lnSpc>
                        <a:spcBef>
                          <a:spcPct val="20000"/>
                        </a:spcBef>
                        <a:spcAft>
                          <a:spcPct val="50000"/>
                        </a:spcAft>
                        <a:buClr>
                          <a:schemeClr val="tx1"/>
                        </a:buClr>
                        <a:buSzTx/>
                        <a:buFontTx/>
                        <a:buNone/>
                        <a:tabLst/>
                      </a:pPr>
                      <a:r>
                        <a:rPr kumimoji="0" lang="en-US" sz="1000" b="1" u="none" strike="noStrike" cap="none" normalizeH="0" baseline="0" dirty="0">
                          <a:ln>
                            <a:noFill/>
                          </a:ln>
                          <a:solidFill>
                            <a:schemeClr val="accent1"/>
                          </a:solidFill>
                          <a:effectLst/>
                        </a:rPr>
                        <a:t>Senior Living</a:t>
                      </a:r>
                      <a:endParaRPr kumimoji="0" lang="en-US" sz="1000" b="1" i="0" u="none" strike="noStrike" cap="none" normalizeH="0" baseline="0" dirty="0">
                        <a:ln>
                          <a:noFill/>
                        </a:ln>
                        <a:solidFill>
                          <a:schemeClr val="accent1"/>
                        </a:solidFill>
                        <a:effectLst/>
                        <a:latin typeface="+mn-lt"/>
                      </a:endParaRPr>
                    </a:p>
                  </a:txBody>
                  <a:tcPr marL="85725" marR="85725" marT="42858" marB="42858" anchor="ctr" horzOverflow="overflow"/>
                </a:tc>
                <a:tc>
                  <a:txBody>
                    <a:bodyPr/>
                    <a:lstStyle/>
                    <a:p>
                      <a:pPr marL="0" marR="0" lvl="0" indent="0" algn="ctr" defTabSz="914400" rtl="0" eaLnBrk="1" fontAlgn="base" latinLnBrk="0" hangingPunct="1">
                        <a:lnSpc>
                          <a:spcPct val="100000"/>
                        </a:lnSpc>
                        <a:spcBef>
                          <a:spcPct val="20000"/>
                        </a:spcBef>
                        <a:spcAft>
                          <a:spcPct val="50000"/>
                        </a:spcAft>
                        <a:buClr>
                          <a:schemeClr val="tx1"/>
                        </a:buClr>
                        <a:buSzTx/>
                        <a:buFont typeface="Wingdings 2" pitchFamily="18" charset="2"/>
                        <a:buNone/>
                        <a:tabLst/>
                      </a:pPr>
                      <a:r>
                        <a:rPr kumimoji="0" lang="en-US" sz="1000" b="0" u="none" strike="noStrike" cap="none" normalizeH="0" baseline="0" dirty="0">
                          <a:ln>
                            <a:noFill/>
                          </a:ln>
                          <a:solidFill>
                            <a:schemeClr val="tx1"/>
                          </a:solidFill>
                          <a:effectLst/>
                        </a:rPr>
                        <a:t>-2.7%</a:t>
                      </a:r>
                      <a:endParaRPr kumimoji="0" lang="en-US" sz="1000" b="0" i="0" u="none" strike="noStrike" cap="none" normalizeH="0" baseline="0" dirty="0">
                        <a:ln>
                          <a:noFill/>
                        </a:ln>
                        <a:solidFill>
                          <a:schemeClr val="tx1"/>
                        </a:solidFill>
                        <a:effectLst/>
                        <a:latin typeface="+mn-lt"/>
                      </a:endParaRPr>
                    </a:p>
                  </a:txBody>
                  <a:tcPr marL="85725" marR="85725" marT="42858" marB="42858" anchor="ctr" horzOverflow="overflow"/>
                </a:tc>
                <a:tc>
                  <a:txBody>
                    <a:bodyPr/>
                    <a:lstStyle/>
                    <a:p>
                      <a:pPr marL="231775" marR="0" lvl="0" indent="-231775" algn="l" defTabSz="914400" rtl="0" eaLnBrk="1" fontAlgn="base" latinLnBrk="0" hangingPunct="1">
                        <a:lnSpc>
                          <a:spcPct val="100000"/>
                        </a:lnSpc>
                        <a:spcBef>
                          <a:spcPct val="20000"/>
                        </a:spcBef>
                        <a:spcAft>
                          <a:spcPts val="0"/>
                        </a:spcAft>
                        <a:buClr>
                          <a:schemeClr val="tx1"/>
                        </a:buClr>
                        <a:buSzTx/>
                        <a:buFont typeface="Wingdings 2" pitchFamily="18" charset="2"/>
                        <a:buChar char=""/>
                        <a:tabLst/>
                      </a:pPr>
                      <a:r>
                        <a:rPr kumimoji="0" lang="en-US" sz="1000" u="none" strike="noStrike" cap="none" normalizeH="0" baseline="0" dirty="0">
                          <a:ln>
                            <a:noFill/>
                          </a:ln>
                          <a:effectLst/>
                        </a:rPr>
                        <a:t>In 2020, senior housing was one of the sectors that were severely impacted by the coronavirus pandemic. </a:t>
                      </a:r>
                    </a:p>
                    <a:p>
                      <a:pPr marL="231775" marR="0" lvl="0" indent="-231775" algn="l" defTabSz="914400" rtl="0" eaLnBrk="1" fontAlgn="base" latinLnBrk="0" hangingPunct="1">
                        <a:lnSpc>
                          <a:spcPct val="100000"/>
                        </a:lnSpc>
                        <a:spcBef>
                          <a:spcPct val="20000"/>
                        </a:spcBef>
                        <a:spcAft>
                          <a:spcPts val="0"/>
                        </a:spcAft>
                        <a:buClr>
                          <a:schemeClr val="tx1"/>
                        </a:buClr>
                        <a:buSzTx/>
                        <a:buFont typeface="Wingdings 2" pitchFamily="18" charset="2"/>
                        <a:buChar char=""/>
                        <a:tabLst/>
                      </a:pPr>
                      <a:r>
                        <a:rPr kumimoji="0" lang="en-US" sz="1000" u="none" strike="noStrike" cap="none" normalizeH="0" baseline="0" dirty="0">
                          <a:ln>
                            <a:noFill/>
                          </a:ln>
                          <a:effectLst/>
                        </a:rPr>
                        <a:t>With age being one of the factors that could lead to health complications, operators faced increased costs of introducing additional measures to contain the spread of the virus, as well as increase in vacancies.</a:t>
                      </a:r>
                    </a:p>
                    <a:p>
                      <a:pPr marL="231775" marR="0" lvl="0" indent="-231775" algn="l" defTabSz="914400" rtl="0" eaLnBrk="1" fontAlgn="base" latinLnBrk="0" hangingPunct="1">
                        <a:lnSpc>
                          <a:spcPct val="100000"/>
                        </a:lnSpc>
                        <a:spcBef>
                          <a:spcPct val="20000"/>
                        </a:spcBef>
                        <a:spcAft>
                          <a:spcPts val="0"/>
                        </a:spcAft>
                        <a:buClr>
                          <a:schemeClr val="tx1"/>
                        </a:buClr>
                        <a:buSzTx/>
                        <a:buFont typeface="Wingdings 2" pitchFamily="18" charset="2"/>
                        <a:buChar char=""/>
                        <a:tabLst/>
                      </a:pPr>
                      <a:r>
                        <a:rPr kumimoji="0" lang="en-US" sz="1000" u="none" strike="noStrike" cap="none" normalizeH="0" baseline="0" dirty="0">
                          <a:ln>
                            <a:noFill/>
                          </a:ln>
                          <a:effectLst/>
                        </a:rPr>
                        <a:t>Its high expense is a limitation to growth as is the health of the economy.</a:t>
                      </a:r>
                      <a:endParaRPr kumimoji="0" lang="en-US" sz="1000" u="none" strike="noStrike" cap="none" normalizeH="0" baseline="0" dirty="0">
                        <a:ln>
                          <a:noFill/>
                        </a:ln>
                        <a:effectLst/>
                        <a:latin typeface="+mn-lt"/>
                      </a:endParaRPr>
                    </a:p>
                  </a:txBody>
                  <a:tcPr marL="85725" marR="85725" marT="42858" marB="42858" anchor="ctr" horzOverflow="overflow"/>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07385931"/>
              </p:ext>
            </p:extLst>
          </p:nvPr>
        </p:nvGraphicFramePr>
        <p:xfrm>
          <a:off x="571501" y="5648554"/>
          <a:ext cx="2113084" cy="282332"/>
        </p:xfrm>
        <a:graphic>
          <a:graphicData uri="http://schemas.openxmlformats.org/drawingml/2006/table">
            <a:tbl>
              <a:tblPr firstRow="1" bandRow="1">
                <a:tableStyleId>{6E25E649-3F16-4E02-A733-19D2CDBF48F0}</a:tableStyleId>
              </a:tblPr>
              <a:tblGrid>
                <a:gridCol w="1073324">
                  <a:extLst>
                    <a:ext uri="{9D8B030D-6E8A-4147-A177-3AD203B41FA5}">
                      <a16:colId xmlns:a16="http://schemas.microsoft.com/office/drawing/2014/main" val="20000"/>
                    </a:ext>
                  </a:extLst>
                </a:gridCol>
                <a:gridCol w="1039760">
                  <a:extLst>
                    <a:ext uri="{9D8B030D-6E8A-4147-A177-3AD203B41FA5}">
                      <a16:colId xmlns:a16="http://schemas.microsoft.com/office/drawing/2014/main" val="20001"/>
                    </a:ext>
                  </a:extLst>
                </a:gridCol>
              </a:tblGrid>
              <a:tr h="282332">
                <a:tc>
                  <a:txBody>
                    <a:bodyPr/>
                    <a:lstStyle/>
                    <a:p>
                      <a:pPr marL="0" marR="0" lvl="0" indent="0" algn="ctr" defTabSz="914400" rtl="0" eaLnBrk="1" fontAlgn="base" latinLnBrk="0" hangingPunct="1">
                        <a:lnSpc>
                          <a:spcPct val="100000"/>
                        </a:lnSpc>
                        <a:spcBef>
                          <a:spcPct val="20000"/>
                        </a:spcBef>
                        <a:spcAft>
                          <a:spcPct val="50000"/>
                        </a:spcAft>
                        <a:buClr>
                          <a:schemeClr val="tx1"/>
                        </a:buClr>
                        <a:buSzTx/>
                        <a:buFontTx/>
                        <a:buNone/>
                        <a:tabLst/>
                      </a:pPr>
                      <a:r>
                        <a:rPr kumimoji="0" lang="en-US" sz="1000" u="none" strike="noStrike" cap="none" normalizeH="0" baseline="0" dirty="0">
                          <a:ln>
                            <a:noFill/>
                          </a:ln>
                          <a:solidFill>
                            <a:schemeClr val="tx1"/>
                          </a:solidFill>
                          <a:effectLst/>
                          <a:latin typeface="+mn-lt"/>
                        </a:rPr>
                        <a:t>Total</a:t>
                      </a:r>
                      <a:endParaRPr kumimoji="0" lang="en-US" sz="1000" b="1" i="0" u="none" strike="noStrike" cap="none" normalizeH="0" baseline="0" dirty="0">
                        <a:ln>
                          <a:noFill/>
                        </a:ln>
                        <a:solidFill>
                          <a:schemeClr val="tx1"/>
                        </a:solidFill>
                        <a:effectLst/>
                        <a:latin typeface="+mn-lt"/>
                      </a:endParaRPr>
                    </a:p>
                  </a:txBody>
                  <a:tcPr marL="85725" marR="85725" marT="42858" marB="42858"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50000"/>
                        </a:spcAft>
                        <a:buClr>
                          <a:schemeClr val="tx1"/>
                        </a:buClr>
                        <a:buSzTx/>
                        <a:buFont typeface="Wingdings 2" pitchFamily="18" charset="2"/>
                        <a:buNone/>
                        <a:tabLst/>
                      </a:pPr>
                      <a:r>
                        <a:rPr kumimoji="0" lang="en-US" sz="1000" b="0" i="0" u="none" strike="noStrike" cap="none" normalizeH="0" baseline="0" dirty="0">
                          <a:ln>
                            <a:noFill/>
                          </a:ln>
                          <a:solidFill>
                            <a:schemeClr val="tx1"/>
                          </a:solidFill>
                          <a:effectLst/>
                          <a:latin typeface="+mn-lt"/>
                        </a:rPr>
                        <a:t>1.8%</a:t>
                      </a:r>
                    </a:p>
                  </a:txBody>
                  <a:tcPr marL="85725" marR="85725" marT="42858" marB="42858"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Slide Number Placeholder 3">
            <a:extLst>
              <a:ext uri="{FF2B5EF4-FFF2-40B4-BE49-F238E27FC236}">
                <a16:creationId xmlns:a16="http://schemas.microsoft.com/office/drawing/2014/main" id="{E3B830BF-A032-A4D2-6D23-84C353E678A1}"/>
              </a:ext>
            </a:extLst>
          </p:cNvPr>
          <p:cNvSpPr>
            <a:spLocks noGrp="1"/>
          </p:cNvSpPr>
          <p:nvPr>
            <p:ph type="sldNum" sz="quarter" idx="12"/>
          </p:nvPr>
        </p:nvSpPr>
        <p:spPr>
          <a:xfrm>
            <a:off x="6553199" y="6536830"/>
            <a:ext cx="2495909" cy="365125"/>
          </a:xfrm>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169686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t>Outlook: Future Issues Facing Healthcare Operators</a:t>
            </a:r>
          </a:p>
        </p:txBody>
      </p:sp>
      <p:graphicFrame>
        <p:nvGraphicFramePr>
          <p:cNvPr id="2909212" name="Group 28"/>
          <p:cNvGraphicFramePr>
            <a:graphicFrameLocks noGrp="1"/>
          </p:cNvGraphicFramePr>
          <p:nvPr>
            <p:ph idx="1"/>
            <p:extLst>
              <p:ext uri="{D42A27DB-BD31-4B8C-83A1-F6EECF244321}">
                <p14:modId xmlns:p14="http://schemas.microsoft.com/office/powerpoint/2010/main" val="1088457931"/>
              </p:ext>
            </p:extLst>
          </p:nvPr>
        </p:nvGraphicFramePr>
        <p:xfrm>
          <a:off x="457200" y="839787"/>
          <a:ext cx="8229599" cy="5572737"/>
        </p:xfrm>
        <a:graphic>
          <a:graphicData uri="http://schemas.openxmlformats.org/drawingml/2006/table">
            <a:tbl>
              <a:tblPr firstRow="1" bandRow="1">
                <a:tableStyleId>{B301B821-A1FF-4177-AEE7-76D212191A09}</a:tableStyleId>
              </a:tblPr>
              <a:tblGrid>
                <a:gridCol w="2668353">
                  <a:extLst>
                    <a:ext uri="{9D8B030D-6E8A-4147-A177-3AD203B41FA5}">
                      <a16:colId xmlns:a16="http://schemas.microsoft.com/office/drawing/2014/main" val="20000"/>
                    </a:ext>
                  </a:extLst>
                </a:gridCol>
                <a:gridCol w="5561246">
                  <a:extLst>
                    <a:ext uri="{9D8B030D-6E8A-4147-A177-3AD203B41FA5}">
                      <a16:colId xmlns:a16="http://schemas.microsoft.com/office/drawing/2014/main" val="20001"/>
                    </a:ext>
                  </a:extLst>
                </a:gridCol>
              </a:tblGrid>
              <a:tr h="697574">
                <a:tc>
                  <a:txBody>
                    <a:bodyPr/>
                    <a:lstStyle/>
                    <a:p>
                      <a:pPr marL="0" marR="0" lvl="0" indent="0" algn="l" defTabSz="914400" rtl="0" eaLnBrk="1" fontAlgn="base" latinLnBrk="0" hangingPunct="1">
                        <a:lnSpc>
                          <a:spcPct val="100000"/>
                        </a:lnSpc>
                        <a:spcBef>
                          <a:spcPct val="20000"/>
                        </a:spcBef>
                        <a:spcAft>
                          <a:spcPct val="0"/>
                        </a:spcAft>
                        <a:buClr>
                          <a:srgbClr val="CC6600"/>
                        </a:buClr>
                        <a:buSzTx/>
                        <a:buFont typeface="Wingdings 3" pitchFamily="18" charset="2"/>
                        <a:buNone/>
                        <a:tabLst/>
                      </a:pPr>
                      <a:r>
                        <a:rPr kumimoji="0" lang="en-US" sz="1100" u="none" strike="noStrike" cap="none" normalizeH="0" baseline="0" dirty="0">
                          <a:ln>
                            <a:noFill/>
                          </a:ln>
                          <a:effectLst/>
                        </a:rPr>
                        <a:t>Future Issue</a:t>
                      </a:r>
                      <a:endParaRPr kumimoji="0" lang="en-US" sz="1100" b="1" i="0" u="none" strike="noStrike" cap="none" normalizeH="0" baseline="0" dirty="0">
                        <a:ln>
                          <a:noFill/>
                        </a:ln>
                        <a:solidFill>
                          <a:schemeClr val="bg1"/>
                        </a:solidFill>
                        <a:effectLst/>
                        <a:latin typeface="+mn-lt"/>
                      </a:endParaRPr>
                    </a:p>
                  </a:txBody>
                  <a:tcPr marL="85725" marR="85725" marT="42864" marB="42864"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CC6600"/>
                        </a:buClr>
                        <a:buSzTx/>
                        <a:buFont typeface="Wingdings 3" pitchFamily="18" charset="2"/>
                        <a:buNone/>
                        <a:tabLst/>
                      </a:pPr>
                      <a:r>
                        <a:rPr kumimoji="0" lang="en-US" sz="1100" u="none" strike="noStrike" cap="none" normalizeH="0" baseline="0" dirty="0">
                          <a:ln>
                            <a:noFill/>
                          </a:ln>
                          <a:effectLst/>
                        </a:rPr>
                        <a:t>Description</a:t>
                      </a:r>
                      <a:endParaRPr kumimoji="0" lang="en-US" sz="1100" b="1" i="0" u="none" strike="noStrike" cap="none" normalizeH="0" baseline="0" dirty="0">
                        <a:ln>
                          <a:noFill/>
                        </a:ln>
                        <a:solidFill>
                          <a:schemeClr val="bg1"/>
                        </a:solidFill>
                        <a:effectLst/>
                        <a:latin typeface="+mn-lt"/>
                      </a:endParaRPr>
                    </a:p>
                  </a:txBody>
                  <a:tcPr marL="85725" marR="85725" marT="42864" marB="42864" anchor="ctr" horzOverflow="overflow"/>
                </a:tc>
                <a:extLst>
                  <a:ext uri="{0D108BD9-81ED-4DB2-BD59-A6C34878D82A}">
                    <a16:rowId xmlns:a16="http://schemas.microsoft.com/office/drawing/2014/main" val="10000"/>
                  </a:ext>
                </a:extLst>
              </a:tr>
              <a:tr h="862773">
                <a:tc>
                  <a:txBody>
                    <a:bodyPr/>
                    <a:lstStyle/>
                    <a:p>
                      <a:pPr marL="0" marR="0" lvl="0" indent="0" algn="l" defTabSz="914400" rtl="0" eaLnBrk="1" fontAlgn="base" latinLnBrk="0" hangingPunct="1">
                        <a:lnSpc>
                          <a:spcPct val="100000"/>
                        </a:lnSpc>
                        <a:spcBef>
                          <a:spcPct val="20000"/>
                        </a:spcBef>
                        <a:spcAft>
                          <a:spcPct val="0"/>
                        </a:spcAft>
                        <a:buClr>
                          <a:srgbClr val="CC6600"/>
                        </a:buClr>
                        <a:buSzTx/>
                        <a:buFont typeface="Wingdings 3" pitchFamily="18" charset="2"/>
                        <a:buNone/>
                        <a:tabLst/>
                      </a:pPr>
                      <a:r>
                        <a:rPr kumimoji="0" lang="en-US" sz="1100" b="1" u="none" strike="noStrike" cap="none" normalizeH="0" baseline="0" dirty="0">
                          <a:ln>
                            <a:noFill/>
                          </a:ln>
                          <a:solidFill>
                            <a:schemeClr val="accent1"/>
                          </a:solidFill>
                          <a:effectLst/>
                        </a:rPr>
                        <a:t>Maintaining Good Tasting Healthy Fare</a:t>
                      </a:r>
                      <a:endParaRPr kumimoji="0" lang="en-US" sz="1100" b="1" i="0" u="none" strike="noStrike" cap="none" normalizeH="0" baseline="0" dirty="0">
                        <a:ln>
                          <a:noFill/>
                        </a:ln>
                        <a:solidFill>
                          <a:schemeClr val="accent1"/>
                        </a:solidFill>
                        <a:effectLst/>
                        <a:latin typeface="+mn-lt"/>
                      </a:endParaRPr>
                    </a:p>
                  </a:txBody>
                  <a:tcPr marL="85725" marR="85725" marT="42864" marB="4286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100" u="none" strike="noStrike" cap="none" normalizeH="0" baseline="0" dirty="0">
                          <a:ln>
                            <a:noFill/>
                          </a:ln>
                          <a:effectLst/>
                        </a:rPr>
                        <a:t>In an effort to respond to patron demand—particularly within the hospital and senior living sub-segments—a growing focus on combining high nutrition coupled with taste/high performance is evident. The pandemic increased the desire for “comfort” foods but nutrition and health and wellness must be first and foremost.</a:t>
                      </a:r>
                      <a:endParaRPr kumimoji="0" lang="en-US" sz="1100" u="none" strike="noStrike" cap="none" normalizeH="0" baseline="0" dirty="0">
                        <a:ln>
                          <a:noFill/>
                        </a:ln>
                        <a:effectLst/>
                        <a:latin typeface="+mn-lt"/>
                      </a:endParaRPr>
                    </a:p>
                  </a:txBody>
                  <a:tcPr marL="85725" marR="85725" marT="42864" marB="42864" anchor="ctr" horzOverflow="overflow"/>
                </a:tc>
                <a:extLst>
                  <a:ext uri="{0D108BD9-81ED-4DB2-BD59-A6C34878D82A}">
                    <a16:rowId xmlns:a16="http://schemas.microsoft.com/office/drawing/2014/main" val="10001"/>
                  </a:ext>
                </a:extLst>
              </a:tr>
              <a:tr h="480286">
                <a:tc>
                  <a:txBody>
                    <a:bodyPr/>
                    <a:lstStyle/>
                    <a:p>
                      <a:pPr marL="0" marR="0" lvl="0" indent="0" algn="l" defTabSz="914400" rtl="0" eaLnBrk="1" fontAlgn="base" latinLnBrk="0" hangingPunct="1">
                        <a:lnSpc>
                          <a:spcPct val="100000"/>
                        </a:lnSpc>
                        <a:spcBef>
                          <a:spcPct val="20000"/>
                        </a:spcBef>
                        <a:spcAft>
                          <a:spcPct val="0"/>
                        </a:spcAft>
                        <a:buClr>
                          <a:srgbClr val="CC6600"/>
                        </a:buClr>
                        <a:buSzTx/>
                        <a:buFont typeface="Wingdings 3" pitchFamily="18" charset="2"/>
                        <a:buNone/>
                        <a:tabLst/>
                      </a:pPr>
                      <a:r>
                        <a:rPr kumimoji="0" lang="en-US" sz="1100" b="1" u="none" strike="noStrike" cap="none" normalizeH="0" baseline="0" dirty="0">
                          <a:ln>
                            <a:noFill/>
                          </a:ln>
                          <a:solidFill>
                            <a:schemeClr val="accent1"/>
                          </a:solidFill>
                          <a:effectLst/>
                        </a:rPr>
                        <a:t>Senior Living Budgets</a:t>
                      </a:r>
                      <a:endParaRPr kumimoji="0" lang="en-US" sz="1100" b="1" i="0" u="none" strike="noStrike" cap="none" normalizeH="0" baseline="0" dirty="0">
                        <a:ln>
                          <a:noFill/>
                        </a:ln>
                        <a:solidFill>
                          <a:schemeClr val="accent1"/>
                        </a:solidFill>
                        <a:effectLst/>
                        <a:latin typeface="+mn-lt"/>
                      </a:endParaRPr>
                    </a:p>
                  </a:txBody>
                  <a:tcPr marL="85725" marR="85725" marT="42864" marB="4286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100" u="none" strike="noStrike" cap="none" normalizeH="0" baseline="0" dirty="0">
                          <a:ln>
                            <a:noFill/>
                          </a:ln>
                          <a:effectLst/>
                        </a:rPr>
                        <a:t>Continuing on in the near future, foodservice directors will still be required to focus on foodservice department cost optimization.</a:t>
                      </a:r>
                      <a:endParaRPr kumimoji="0" lang="en-US" sz="1100" u="none" strike="noStrike" cap="none" normalizeH="0" baseline="0" dirty="0">
                        <a:ln>
                          <a:noFill/>
                        </a:ln>
                        <a:effectLst/>
                        <a:latin typeface="+mn-lt"/>
                      </a:endParaRPr>
                    </a:p>
                  </a:txBody>
                  <a:tcPr marL="85725" marR="85725" marT="42864" marB="42864" anchor="ctr" horzOverflow="overflow"/>
                </a:tc>
                <a:extLst>
                  <a:ext uri="{0D108BD9-81ED-4DB2-BD59-A6C34878D82A}">
                    <a16:rowId xmlns:a16="http://schemas.microsoft.com/office/drawing/2014/main" val="10002"/>
                  </a:ext>
                </a:extLst>
              </a:tr>
              <a:tr h="762280">
                <a:tc>
                  <a:txBody>
                    <a:bodyPr/>
                    <a:lstStyle/>
                    <a:p>
                      <a:pPr marL="0" marR="0" lvl="0" indent="0" algn="l" defTabSz="914400" rtl="0" eaLnBrk="1" fontAlgn="base" latinLnBrk="0" hangingPunct="1">
                        <a:lnSpc>
                          <a:spcPct val="100000"/>
                        </a:lnSpc>
                        <a:spcBef>
                          <a:spcPct val="20000"/>
                        </a:spcBef>
                        <a:spcAft>
                          <a:spcPct val="0"/>
                        </a:spcAft>
                        <a:buClr>
                          <a:srgbClr val="CC6600"/>
                        </a:buClr>
                        <a:buSzTx/>
                        <a:buFont typeface="Wingdings 3" pitchFamily="18" charset="2"/>
                        <a:buNone/>
                        <a:tabLst/>
                      </a:pPr>
                      <a:r>
                        <a:rPr kumimoji="0" lang="en-US" sz="1100" b="1" u="none" strike="noStrike" cap="none" normalizeH="0" baseline="0" dirty="0">
                          <a:ln>
                            <a:noFill/>
                          </a:ln>
                          <a:solidFill>
                            <a:schemeClr val="accent1"/>
                          </a:solidFill>
                          <a:effectLst/>
                        </a:rPr>
                        <a:t>Keeping Ahead on Food Trends</a:t>
                      </a:r>
                      <a:endParaRPr kumimoji="0" lang="en-US" sz="1100" b="1" i="0" u="none" strike="noStrike" cap="none" normalizeH="0" baseline="0" dirty="0">
                        <a:ln>
                          <a:noFill/>
                        </a:ln>
                        <a:solidFill>
                          <a:schemeClr val="accent1"/>
                        </a:solidFill>
                        <a:effectLst/>
                        <a:latin typeface="+mn-lt"/>
                      </a:endParaRPr>
                    </a:p>
                  </a:txBody>
                  <a:tcPr marL="85725" marR="85725" marT="42864" marB="4286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100" u="none" strike="noStrike" cap="none" normalizeH="0" baseline="0" dirty="0">
                          <a:ln>
                            <a:noFill/>
                          </a:ln>
                          <a:effectLst/>
                        </a:rPr>
                        <a:t>Our research shows foodservice options are a primary factor is resident selection of a community. Competition for patients/residents means healthcare operators are current on food trends and offer products that evolve into a resident’s regular diet.</a:t>
                      </a:r>
                      <a:endParaRPr kumimoji="0" lang="en-US" sz="1100" u="none" strike="noStrike" cap="none" normalizeH="0" baseline="0" dirty="0">
                        <a:ln>
                          <a:noFill/>
                        </a:ln>
                        <a:effectLst/>
                        <a:latin typeface="+mn-lt"/>
                      </a:endParaRPr>
                    </a:p>
                  </a:txBody>
                  <a:tcPr marL="85725" marR="85725" marT="42864" marB="42864" anchor="ctr" horzOverflow="overflow"/>
                </a:tc>
                <a:extLst>
                  <a:ext uri="{0D108BD9-81ED-4DB2-BD59-A6C34878D82A}">
                    <a16:rowId xmlns:a16="http://schemas.microsoft.com/office/drawing/2014/main" val="10003"/>
                  </a:ext>
                </a:extLst>
              </a:tr>
              <a:tr h="762280">
                <a:tc>
                  <a:txBody>
                    <a:bodyPr/>
                    <a:lstStyle/>
                    <a:p>
                      <a:pPr marL="0" marR="0" lvl="0" indent="0" algn="l" defTabSz="914400" rtl="0" eaLnBrk="1" fontAlgn="base" latinLnBrk="0" hangingPunct="1">
                        <a:lnSpc>
                          <a:spcPct val="100000"/>
                        </a:lnSpc>
                        <a:spcBef>
                          <a:spcPct val="20000"/>
                        </a:spcBef>
                        <a:spcAft>
                          <a:spcPct val="0"/>
                        </a:spcAft>
                        <a:buClr>
                          <a:srgbClr val="CC6600"/>
                        </a:buClr>
                        <a:buSzTx/>
                        <a:buFont typeface="Wingdings 3" pitchFamily="18" charset="2"/>
                        <a:buNone/>
                        <a:tabLst/>
                      </a:pPr>
                      <a:r>
                        <a:rPr kumimoji="0" lang="en-US" sz="1100" b="1" u="none" strike="noStrike" cap="none" normalizeH="0" baseline="0" dirty="0">
                          <a:ln>
                            <a:noFill/>
                          </a:ln>
                          <a:solidFill>
                            <a:schemeClr val="accent1"/>
                          </a:solidFill>
                          <a:effectLst/>
                        </a:rPr>
                        <a:t>Labor Recruitment and Retention</a:t>
                      </a:r>
                      <a:endParaRPr kumimoji="0" lang="en-US" sz="1100" b="1" i="0" u="none" strike="noStrike" cap="none" normalizeH="0" baseline="0" dirty="0">
                        <a:ln>
                          <a:noFill/>
                        </a:ln>
                        <a:solidFill>
                          <a:schemeClr val="accent1"/>
                        </a:solidFill>
                        <a:effectLst/>
                        <a:latin typeface="+mn-lt"/>
                      </a:endParaRPr>
                    </a:p>
                  </a:txBody>
                  <a:tcPr marL="85725" marR="85725" marT="42866" marB="4286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100" u="none" strike="noStrike" cap="none" normalizeH="0" baseline="0" dirty="0">
                          <a:ln>
                            <a:noFill/>
                          </a:ln>
                          <a:effectLst/>
                        </a:rPr>
                        <a:t>Recruiting qualified employees has been an ongoing issue with the senior living sector. The extensive background checks and bureaucracy of hiring means that many facilities operate with limited staff working long hours.</a:t>
                      </a:r>
                      <a:endParaRPr kumimoji="0" lang="en-US" sz="1100" u="none" strike="noStrike" cap="none" normalizeH="0" baseline="0" dirty="0">
                        <a:ln>
                          <a:noFill/>
                        </a:ln>
                        <a:effectLst/>
                        <a:latin typeface="+mn-lt"/>
                      </a:endParaRPr>
                    </a:p>
                  </a:txBody>
                  <a:tcPr marL="85725" marR="85725" marT="42866" marB="42866" anchor="ctr" horzOverflow="overflow"/>
                </a:tc>
                <a:extLst>
                  <a:ext uri="{0D108BD9-81ED-4DB2-BD59-A6C34878D82A}">
                    <a16:rowId xmlns:a16="http://schemas.microsoft.com/office/drawing/2014/main" val="10005"/>
                  </a:ext>
                </a:extLst>
              </a:tr>
              <a:tr h="762280">
                <a:tc>
                  <a:txBody>
                    <a:bodyPr/>
                    <a:lstStyle/>
                    <a:p>
                      <a:pPr marL="0" marR="0" lvl="0" indent="0" algn="l" defTabSz="914400" rtl="0" eaLnBrk="1" fontAlgn="base" latinLnBrk="0" hangingPunct="1">
                        <a:lnSpc>
                          <a:spcPct val="100000"/>
                        </a:lnSpc>
                        <a:spcBef>
                          <a:spcPct val="20000"/>
                        </a:spcBef>
                        <a:spcAft>
                          <a:spcPct val="0"/>
                        </a:spcAft>
                        <a:buClr>
                          <a:srgbClr val="CC6600"/>
                        </a:buClr>
                        <a:buSzTx/>
                        <a:buFont typeface="Wingdings 3" pitchFamily="18" charset="2"/>
                        <a:buNone/>
                        <a:tabLst/>
                      </a:pPr>
                      <a:r>
                        <a:rPr kumimoji="0" lang="en-US" sz="1100" b="1" u="none" strike="noStrike" cap="none" normalizeH="0" baseline="0" dirty="0">
                          <a:ln>
                            <a:noFill/>
                          </a:ln>
                          <a:solidFill>
                            <a:schemeClr val="accent1"/>
                          </a:solidFill>
                          <a:effectLst/>
                        </a:rPr>
                        <a:t>24-Hour Feeding</a:t>
                      </a:r>
                      <a:endParaRPr kumimoji="0" lang="en-US" sz="1100" b="1" i="0" u="none" strike="noStrike" cap="none" normalizeH="0" baseline="0" dirty="0">
                        <a:ln>
                          <a:noFill/>
                        </a:ln>
                        <a:solidFill>
                          <a:schemeClr val="accent1"/>
                        </a:solidFill>
                        <a:effectLst/>
                        <a:latin typeface="+mn-lt"/>
                      </a:endParaRPr>
                    </a:p>
                  </a:txBody>
                  <a:tcPr marL="85725" marR="85725" marT="42866" marB="4286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100" u="none" strike="noStrike" cap="none" normalizeH="0" baseline="0" dirty="0">
                          <a:ln>
                            <a:noFill/>
                          </a:ln>
                          <a:effectLst/>
                        </a:rPr>
                        <a:t>Interest in on-demand foodservice items (beyond vending) has Senior Living operators interested in expanding grab-and-go and other offerings that serve both patient, resident, family member and employee needs.</a:t>
                      </a:r>
                      <a:endParaRPr kumimoji="0" lang="en-US" sz="1100" u="none" strike="noStrike" cap="none" normalizeH="0" baseline="0" dirty="0">
                        <a:ln>
                          <a:noFill/>
                        </a:ln>
                        <a:effectLst/>
                        <a:latin typeface="+mn-lt"/>
                      </a:endParaRPr>
                    </a:p>
                  </a:txBody>
                  <a:tcPr marL="85725" marR="85725" marT="42866" marB="42866" anchor="ctr" horzOverflow="overflow"/>
                </a:tc>
                <a:extLst>
                  <a:ext uri="{0D108BD9-81ED-4DB2-BD59-A6C34878D82A}">
                    <a16:rowId xmlns:a16="http://schemas.microsoft.com/office/drawing/2014/main" val="10006"/>
                  </a:ext>
                </a:extLst>
              </a:tr>
              <a:tr h="1245264">
                <a:tc>
                  <a:txBody>
                    <a:bodyPr/>
                    <a:lstStyle/>
                    <a:p>
                      <a:pPr marL="0" marR="0" lvl="0" indent="0" algn="l" defTabSz="914400" rtl="0" eaLnBrk="1" fontAlgn="base" latinLnBrk="0" hangingPunct="1">
                        <a:lnSpc>
                          <a:spcPct val="100000"/>
                        </a:lnSpc>
                        <a:spcBef>
                          <a:spcPct val="20000"/>
                        </a:spcBef>
                        <a:spcAft>
                          <a:spcPct val="0"/>
                        </a:spcAft>
                        <a:buClr>
                          <a:srgbClr val="CC6600"/>
                        </a:buClr>
                        <a:buSzTx/>
                        <a:buFont typeface="Wingdings 3" pitchFamily="18" charset="2"/>
                        <a:buNone/>
                        <a:tabLst/>
                      </a:pPr>
                      <a:r>
                        <a:rPr kumimoji="0" lang="en-US" sz="1100" b="1" u="none" strike="noStrike" cap="none" normalizeH="0" baseline="0" dirty="0">
                          <a:ln>
                            <a:noFill/>
                          </a:ln>
                          <a:solidFill>
                            <a:schemeClr val="accent1"/>
                          </a:solidFill>
                          <a:effectLst/>
                        </a:rPr>
                        <a:t>Product Availability and Substitutions</a:t>
                      </a:r>
                      <a:endParaRPr kumimoji="0" lang="en-US" sz="1100" b="1" i="0" u="none" strike="noStrike" cap="none" normalizeH="0" baseline="0" dirty="0">
                        <a:ln>
                          <a:noFill/>
                        </a:ln>
                        <a:solidFill>
                          <a:schemeClr val="accent1"/>
                        </a:solidFill>
                        <a:effectLst/>
                        <a:latin typeface="+mn-lt"/>
                      </a:endParaRPr>
                    </a:p>
                  </a:txBody>
                  <a:tcPr marL="85725" marR="85725" marT="42866" marB="4286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100" u="none" strike="noStrike" cap="none" normalizeH="0" baseline="0" dirty="0">
                          <a:ln>
                            <a:noFill/>
                          </a:ln>
                          <a:effectLst/>
                        </a:rPr>
                        <a:t>With the effects of the pandemic still lingering in certain U.S. regions, the movement and availability of products continue to hamper the healthcare segment. Supply chain issues will be part of the future, operators acknowledged, but there are other complexities in healthcare that exist even when products are scarce.  For example, there are strict diet guidelines healthcare facilities must follow and substitutes are sometimes unavailable.</a:t>
                      </a:r>
                      <a:endParaRPr kumimoji="0" lang="en-US" sz="1100" u="none" strike="noStrike" cap="none" normalizeH="0" baseline="0" dirty="0">
                        <a:ln>
                          <a:noFill/>
                        </a:ln>
                        <a:effectLst/>
                        <a:latin typeface="+mn-lt"/>
                      </a:endParaRPr>
                    </a:p>
                  </a:txBody>
                  <a:tcPr marL="85725" marR="85725" marT="42866" marB="42866" anchor="ctr" horzOverflow="overflow"/>
                </a:tc>
                <a:extLst>
                  <a:ext uri="{0D108BD9-81ED-4DB2-BD59-A6C34878D82A}">
                    <a16:rowId xmlns:a16="http://schemas.microsoft.com/office/drawing/2014/main" val="10007"/>
                  </a:ext>
                </a:extLst>
              </a:tr>
            </a:tbl>
          </a:graphicData>
        </a:graphic>
      </p:graphicFrame>
      <p:sp>
        <p:nvSpPr>
          <p:cNvPr id="3" name="Slide Number Placeholder 3">
            <a:extLst>
              <a:ext uri="{FF2B5EF4-FFF2-40B4-BE49-F238E27FC236}">
                <a16:creationId xmlns:a16="http://schemas.microsoft.com/office/drawing/2014/main" id="{70CB9046-877C-58DF-7227-130D05070723}"/>
              </a:ext>
            </a:extLst>
          </p:cNvPr>
          <p:cNvSpPr>
            <a:spLocks noGrp="1"/>
          </p:cNvSpPr>
          <p:nvPr>
            <p:ph type="sldNum" sz="quarter" idx="12"/>
          </p:nvPr>
        </p:nvSpPr>
        <p:spPr>
          <a:xfrm>
            <a:off x="6553199" y="6536830"/>
            <a:ext cx="2495909" cy="365125"/>
          </a:xfrm>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318311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7768"/>
            <a:ext cx="8229600" cy="445798"/>
          </a:xfrm>
        </p:spPr>
        <p:txBody>
          <a:bodyPr/>
          <a:lstStyle/>
          <a:p>
            <a:r>
              <a:rPr lang="en-US" dirty="0"/>
              <a:t>Table of Contents</a:t>
            </a:r>
          </a:p>
        </p:txBody>
      </p:sp>
      <p:cxnSp>
        <p:nvCxnSpPr>
          <p:cNvPr id="2" name="Straight Connector 1">
            <a:extLst>
              <a:ext uri="{FF2B5EF4-FFF2-40B4-BE49-F238E27FC236}">
                <a16:creationId xmlns:a16="http://schemas.microsoft.com/office/drawing/2014/main" id="{E06BFC3C-1D7E-ABF0-97D0-46428B6EC361}"/>
              </a:ext>
            </a:extLst>
          </p:cNvPr>
          <p:cNvCxnSpPr>
            <a:cxnSpLocks/>
          </p:cNvCxnSpPr>
          <p:nvPr/>
        </p:nvCxnSpPr>
        <p:spPr>
          <a:xfrm>
            <a:off x="4572000" y="861850"/>
            <a:ext cx="0" cy="5674980"/>
          </a:xfrm>
          <a:prstGeom prst="line">
            <a:avLst/>
          </a:prstGeom>
          <a:ln w="6350">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9" name="Slide Number Placeholder 4">
            <a:extLst>
              <a:ext uri="{FF2B5EF4-FFF2-40B4-BE49-F238E27FC236}">
                <a16:creationId xmlns:a16="http://schemas.microsoft.com/office/drawing/2014/main" id="{F9C15B8E-8D7A-1C32-BA92-C7D5F60B8988}"/>
              </a:ext>
            </a:extLst>
          </p:cNvPr>
          <p:cNvSpPr>
            <a:spLocks noGrp="1"/>
          </p:cNvSpPr>
          <p:nvPr>
            <p:ph type="sldNum" sz="quarter" idx="12"/>
          </p:nvPr>
        </p:nvSpPr>
        <p:spPr>
          <a:xfrm>
            <a:off x="6553199" y="6536830"/>
            <a:ext cx="2495909" cy="365125"/>
          </a:xfrm>
        </p:spPr>
        <p:txBody>
          <a:bodyPr/>
          <a:lstStyle/>
          <a:p>
            <a:fld id="{6113E31D-E2AB-40D1-8B51-AFA5AFEF393A}" type="slidenum">
              <a:rPr lang="en-US" smtClean="0"/>
              <a:pPr/>
              <a:t>2</a:t>
            </a:fld>
            <a:endParaRPr lang="en-US" dirty="0"/>
          </a:p>
        </p:txBody>
      </p:sp>
      <p:sp>
        <p:nvSpPr>
          <p:cNvPr id="6" name="TextBox 5">
            <a:extLst>
              <a:ext uri="{FF2B5EF4-FFF2-40B4-BE49-F238E27FC236}">
                <a16:creationId xmlns:a16="http://schemas.microsoft.com/office/drawing/2014/main" id="{9297BD4E-F1E2-7451-BA93-732F2A90C29F}"/>
              </a:ext>
            </a:extLst>
          </p:cNvPr>
          <p:cNvSpPr txBox="1"/>
          <p:nvPr/>
        </p:nvSpPr>
        <p:spPr>
          <a:xfrm>
            <a:off x="457200" y="1013552"/>
            <a:ext cx="3969500" cy="4939814"/>
          </a:xfrm>
          <a:prstGeom prst="rect">
            <a:avLst/>
          </a:prstGeom>
          <a:noFill/>
        </p:spPr>
        <p:txBody>
          <a:bodyPr wrap="square" rtlCol="0">
            <a:spAutoFit/>
          </a:bodyPr>
          <a:lstStyle/>
          <a:p>
            <a:pPr>
              <a:tabLst>
                <a:tab pos="3657600" algn="r"/>
              </a:tabLst>
            </a:pPr>
            <a:r>
              <a:rPr lang="en-US" sz="900" b="1" dirty="0">
                <a:latin typeface="+mj-lt"/>
              </a:rPr>
              <a:t>Introduction </a:t>
            </a:r>
            <a:r>
              <a:rPr lang="en-US" sz="900" dirty="0">
                <a:latin typeface="+mj-lt"/>
              </a:rPr>
              <a:t>&amp; Background	3</a:t>
            </a:r>
          </a:p>
          <a:p>
            <a:pPr>
              <a:tabLst>
                <a:tab pos="3657600" algn="r"/>
              </a:tabLst>
            </a:pPr>
            <a:r>
              <a:rPr lang="en-US" sz="900" dirty="0"/>
              <a:t>Research Objectives and Consulting Approach	4</a:t>
            </a:r>
          </a:p>
          <a:p>
            <a:pPr>
              <a:tabLst>
                <a:tab pos="3657600" algn="r"/>
              </a:tabLst>
            </a:pPr>
            <a:r>
              <a:rPr lang="en-US" sz="900" dirty="0"/>
              <a:t>Operator Research Composition	5</a:t>
            </a:r>
          </a:p>
          <a:p>
            <a:pPr>
              <a:tabLst>
                <a:tab pos="3657600" algn="r"/>
              </a:tabLst>
            </a:pPr>
            <a:endParaRPr lang="en-US" sz="900" b="1" dirty="0"/>
          </a:p>
          <a:p>
            <a:pPr>
              <a:tabLst>
                <a:tab pos="3657600" algn="r"/>
              </a:tabLst>
            </a:pPr>
            <a:r>
              <a:rPr lang="en-US" sz="900" b="1" dirty="0">
                <a:latin typeface="+mj-lt"/>
              </a:rPr>
              <a:t>Key Findings, Implications </a:t>
            </a:r>
            <a:r>
              <a:rPr lang="en-US" sz="900" dirty="0">
                <a:latin typeface="+mj-lt"/>
              </a:rPr>
              <a:t>&amp; Growth Considerations	6</a:t>
            </a:r>
          </a:p>
          <a:p>
            <a:pPr>
              <a:tabLst>
                <a:tab pos="3657600" algn="r"/>
              </a:tabLst>
            </a:pPr>
            <a:r>
              <a:rPr lang="en-US" sz="900" dirty="0"/>
              <a:t>Top 5 Findings and Observations	</a:t>
            </a:r>
          </a:p>
          <a:p>
            <a:pPr>
              <a:tabLst>
                <a:tab pos="3657600" algn="r"/>
              </a:tabLst>
            </a:pPr>
            <a:r>
              <a:rPr lang="en-US" sz="900" dirty="0"/>
              <a:t>Senior Living Segment: Growth Considerations	9</a:t>
            </a:r>
          </a:p>
          <a:p>
            <a:pPr>
              <a:tabLst>
                <a:tab pos="3657600" algn="r"/>
              </a:tabLst>
            </a:pPr>
            <a:r>
              <a:rPr lang="en-US" sz="900" dirty="0"/>
              <a:t>Develop and Execute a Senior Living Foodservice Strategy	10</a:t>
            </a:r>
          </a:p>
          <a:p>
            <a:pPr>
              <a:tabLst>
                <a:tab pos="3657600" algn="r"/>
              </a:tabLst>
            </a:pPr>
            <a:r>
              <a:rPr lang="en-US" sz="900" dirty="0"/>
              <a:t>Emphasize “Better for You” Comfort Foods 	11</a:t>
            </a:r>
          </a:p>
          <a:p>
            <a:pPr>
              <a:tabLst>
                <a:tab pos="3657600" algn="r"/>
              </a:tabLst>
            </a:pPr>
            <a:r>
              <a:rPr lang="en-US" sz="900" dirty="0"/>
              <a:t>Regularly Provide Segment Trend Insights	12</a:t>
            </a:r>
          </a:p>
          <a:p>
            <a:pPr>
              <a:tabLst>
                <a:tab pos="3657600" algn="r"/>
              </a:tabLst>
            </a:pPr>
            <a:r>
              <a:rPr lang="en-US" sz="900" dirty="0"/>
              <a:t>Become a Trusted Advisor to the Senior Living Foodservice Segment	13</a:t>
            </a:r>
          </a:p>
          <a:p>
            <a:pPr>
              <a:tabLst>
                <a:tab pos="3657600" algn="r"/>
              </a:tabLst>
            </a:pPr>
            <a:endParaRPr lang="en-US" sz="900" b="1" dirty="0"/>
          </a:p>
          <a:p>
            <a:pPr>
              <a:tabLst>
                <a:tab pos="3657600" algn="r"/>
              </a:tabLst>
            </a:pPr>
            <a:r>
              <a:rPr lang="en-US" sz="900" b="1" dirty="0">
                <a:latin typeface="+mj-lt"/>
              </a:rPr>
              <a:t>Senior Living </a:t>
            </a:r>
            <a:r>
              <a:rPr lang="en-US" sz="900" dirty="0">
                <a:latin typeface="+mj-lt"/>
              </a:rPr>
              <a:t>Segment Statistics	14</a:t>
            </a:r>
          </a:p>
          <a:p>
            <a:pPr>
              <a:tabLst>
                <a:tab pos="3657600" algn="r"/>
              </a:tabLst>
            </a:pPr>
            <a:r>
              <a:rPr lang="en-US" altLang="en-US" sz="900" dirty="0"/>
              <a:t>Older Persons Population	15</a:t>
            </a:r>
          </a:p>
          <a:p>
            <a:pPr>
              <a:tabLst>
                <a:tab pos="3657600" algn="r"/>
              </a:tabLst>
            </a:pPr>
            <a:r>
              <a:rPr lang="en-US" altLang="en-US" sz="900" dirty="0"/>
              <a:t>Share of Older Persons in the U.S. Living with Limitations in 	</a:t>
            </a:r>
            <a:br>
              <a:rPr lang="en-US" altLang="en-US" sz="900" dirty="0"/>
            </a:br>
            <a:r>
              <a:rPr lang="en-US" altLang="en-US" sz="900" dirty="0"/>
              <a:t>Daily Living Activities	16</a:t>
            </a:r>
          </a:p>
          <a:p>
            <a:pPr>
              <a:tabLst>
                <a:tab pos="3657600" algn="r"/>
              </a:tabLst>
            </a:pPr>
            <a:r>
              <a:rPr lang="en-US" altLang="en-US" sz="900" dirty="0"/>
              <a:t>Senior Living Sub-Segments	17</a:t>
            </a:r>
          </a:p>
          <a:p>
            <a:pPr>
              <a:tabLst>
                <a:tab pos="3657600" algn="r"/>
              </a:tabLst>
            </a:pPr>
            <a:r>
              <a:rPr lang="en-US" altLang="en-US" sz="900" dirty="0"/>
              <a:t>Healthcare Market Foodservice Size	18</a:t>
            </a:r>
          </a:p>
          <a:p>
            <a:pPr>
              <a:tabLst>
                <a:tab pos="3657600" algn="r"/>
              </a:tabLst>
            </a:pPr>
            <a:r>
              <a:rPr lang="en-US" sz="900" dirty="0"/>
              <a:t>Outlook: Future Issues Facing Healthcare Operators	19</a:t>
            </a:r>
          </a:p>
          <a:p>
            <a:pPr>
              <a:tabLst>
                <a:tab pos="3657600" algn="r"/>
              </a:tabLst>
            </a:pPr>
            <a:endParaRPr lang="en-US" sz="900" b="1" dirty="0"/>
          </a:p>
          <a:p>
            <a:pPr>
              <a:tabLst>
                <a:tab pos="3657600" algn="r"/>
              </a:tabLst>
            </a:pPr>
            <a:r>
              <a:rPr lang="en-US" sz="900" b="1" dirty="0">
                <a:latin typeface="+mj-lt"/>
              </a:rPr>
              <a:t>Senior Living Operator Profile	20</a:t>
            </a:r>
          </a:p>
          <a:p>
            <a:pPr>
              <a:tabLst>
                <a:tab pos="3657600" algn="r"/>
              </a:tabLst>
            </a:pPr>
            <a:r>
              <a:rPr lang="en-US" sz="900" dirty="0"/>
              <a:t>Type of Facility	21</a:t>
            </a:r>
          </a:p>
          <a:p>
            <a:pPr>
              <a:tabLst>
                <a:tab pos="3657600" algn="r"/>
              </a:tabLst>
            </a:pPr>
            <a:r>
              <a:rPr lang="en-US" sz="900" dirty="0"/>
              <a:t>Resident Average Age	22</a:t>
            </a:r>
          </a:p>
          <a:p>
            <a:pPr>
              <a:tabLst>
                <a:tab pos="3657600" algn="r"/>
              </a:tabLst>
            </a:pPr>
            <a:r>
              <a:rPr lang="en-US" sz="900" dirty="0"/>
              <a:t>Total Full-Time Employees by Sub-Segment	23</a:t>
            </a:r>
          </a:p>
          <a:p>
            <a:pPr>
              <a:tabLst>
                <a:tab pos="3657600" algn="r"/>
              </a:tabLst>
            </a:pPr>
            <a:r>
              <a:rPr lang="en-US" sz="900" dirty="0"/>
              <a:t>Presence of Executive Chefs and Dieticians on Staff	24</a:t>
            </a:r>
          </a:p>
          <a:p>
            <a:pPr>
              <a:tabLst>
                <a:tab pos="3657600" algn="r"/>
              </a:tabLst>
            </a:pPr>
            <a:r>
              <a:rPr lang="en-US" sz="900" dirty="0"/>
              <a:t>Foodservice Staffing Capacity	25</a:t>
            </a:r>
          </a:p>
          <a:p>
            <a:pPr>
              <a:tabLst>
                <a:tab pos="3657600" algn="r"/>
              </a:tabLst>
            </a:pPr>
            <a:r>
              <a:rPr lang="en-US" sz="900" dirty="0"/>
              <a:t>Financial Orientation of the Foodservice Department	26</a:t>
            </a:r>
          </a:p>
          <a:p>
            <a:pPr>
              <a:tabLst>
                <a:tab pos="3657600" algn="r"/>
              </a:tabLst>
            </a:pPr>
            <a:r>
              <a:rPr lang="en-US" sz="900" dirty="0"/>
              <a:t>Target Total Meal Cost Per Resident	27</a:t>
            </a:r>
          </a:p>
          <a:p>
            <a:pPr>
              <a:tabLst>
                <a:tab pos="3657600" algn="r"/>
              </a:tabLst>
            </a:pPr>
            <a:r>
              <a:rPr lang="en-US" sz="900" dirty="0"/>
              <a:t>Resident Meal Plans	28</a:t>
            </a:r>
          </a:p>
          <a:p>
            <a:pPr>
              <a:tabLst>
                <a:tab pos="3657600" algn="r"/>
              </a:tabLst>
            </a:pPr>
            <a:r>
              <a:rPr lang="en-US" sz="900" dirty="0"/>
              <a:t>Food Service Systems in Facility	29</a:t>
            </a:r>
          </a:p>
          <a:p>
            <a:pPr>
              <a:tabLst>
                <a:tab pos="3657600" algn="r"/>
              </a:tabLst>
            </a:pPr>
            <a:r>
              <a:rPr lang="en-US" sz="900" dirty="0"/>
              <a:t>Cafeteria Service Systems	30</a:t>
            </a:r>
          </a:p>
          <a:p>
            <a:pPr>
              <a:tabLst>
                <a:tab pos="3657600" algn="r"/>
              </a:tabLst>
            </a:pPr>
            <a:r>
              <a:rPr lang="en-US" sz="900" dirty="0"/>
              <a:t>Meals by Daypart	31</a:t>
            </a:r>
          </a:p>
          <a:p>
            <a:pPr>
              <a:tabLst>
                <a:tab pos="3657600" algn="r"/>
              </a:tabLst>
            </a:pPr>
            <a:r>
              <a:rPr lang="en-US" sz="900" dirty="0"/>
              <a:t>GPO Participation	32</a:t>
            </a:r>
          </a:p>
          <a:p>
            <a:pPr>
              <a:tabLst>
                <a:tab pos="3657600" algn="r"/>
              </a:tabLst>
            </a:pPr>
            <a:r>
              <a:rPr lang="en-US" sz="900" dirty="0"/>
              <a:t>Purchases Through GPO Program	33</a:t>
            </a:r>
          </a:p>
          <a:p>
            <a:endParaRPr lang="en-US" sz="900" dirty="0"/>
          </a:p>
        </p:txBody>
      </p:sp>
      <p:sp>
        <p:nvSpPr>
          <p:cNvPr id="8" name="TextBox 7">
            <a:extLst>
              <a:ext uri="{FF2B5EF4-FFF2-40B4-BE49-F238E27FC236}">
                <a16:creationId xmlns:a16="http://schemas.microsoft.com/office/drawing/2014/main" id="{F2E912E3-BA28-48E3-2E4A-981CD698B40D}"/>
              </a:ext>
            </a:extLst>
          </p:cNvPr>
          <p:cNvSpPr txBox="1"/>
          <p:nvPr/>
        </p:nvSpPr>
        <p:spPr>
          <a:xfrm>
            <a:off x="4804603" y="1013552"/>
            <a:ext cx="3964824" cy="4801314"/>
          </a:xfrm>
          <a:prstGeom prst="rect">
            <a:avLst/>
          </a:prstGeom>
          <a:noFill/>
        </p:spPr>
        <p:txBody>
          <a:bodyPr wrap="square" rtlCol="0">
            <a:spAutoFit/>
          </a:bodyPr>
          <a:lstStyle/>
          <a:p>
            <a:pPr>
              <a:tabLst>
                <a:tab pos="3657600" algn="r"/>
              </a:tabLst>
            </a:pPr>
            <a:r>
              <a:rPr lang="en-US" sz="900" b="1" dirty="0">
                <a:latin typeface="+mj-lt"/>
              </a:rPr>
              <a:t>Menu </a:t>
            </a:r>
            <a:r>
              <a:rPr lang="en-US" sz="900" dirty="0">
                <a:latin typeface="+mj-lt"/>
              </a:rPr>
              <a:t>Innovation	34</a:t>
            </a:r>
          </a:p>
          <a:p>
            <a:pPr>
              <a:tabLst>
                <a:tab pos="3657600" algn="r"/>
              </a:tabLst>
            </a:pPr>
            <a:r>
              <a:rPr lang="en-US" sz="900" dirty="0"/>
              <a:t>Menu Change Frequency	35</a:t>
            </a:r>
          </a:p>
          <a:p>
            <a:pPr>
              <a:tabLst>
                <a:tab pos="3657600" algn="r"/>
              </a:tabLst>
            </a:pPr>
            <a:r>
              <a:rPr lang="en-US" sz="900" dirty="0"/>
              <a:t>Publications as Menu Inspiration	36</a:t>
            </a:r>
          </a:p>
          <a:p>
            <a:pPr>
              <a:tabLst>
                <a:tab pos="3657600" algn="r"/>
              </a:tabLst>
            </a:pPr>
            <a:r>
              <a:rPr lang="en-US" sz="900" dirty="0"/>
              <a:t>Foodservice Program Influence on Resident Selection	37</a:t>
            </a:r>
          </a:p>
          <a:p>
            <a:pPr>
              <a:tabLst>
                <a:tab pos="3657600" algn="r"/>
              </a:tabLst>
            </a:pPr>
            <a:r>
              <a:rPr lang="en-US" sz="900" dirty="0"/>
              <a:t>Use of Chains Restaurants for Menu Inspiration	38</a:t>
            </a:r>
          </a:p>
          <a:p>
            <a:pPr>
              <a:tabLst>
                <a:tab pos="3657600" algn="r"/>
              </a:tabLst>
            </a:pPr>
            <a:r>
              <a:rPr lang="en-US" sz="900" dirty="0"/>
              <a:t>Snack Area Penetration and Offerings	39</a:t>
            </a:r>
          </a:p>
          <a:p>
            <a:pPr>
              <a:tabLst>
                <a:tab pos="3657600" algn="r"/>
              </a:tabLst>
            </a:pPr>
            <a:r>
              <a:rPr lang="en-US" sz="900" dirty="0"/>
              <a:t>Attitudes Toward Lowering Food Costs	40</a:t>
            </a:r>
          </a:p>
          <a:p>
            <a:pPr>
              <a:tabLst>
                <a:tab pos="3657600" algn="r"/>
              </a:tabLst>
            </a:pPr>
            <a:r>
              <a:rPr lang="en-US" sz="900" dirty="0"/>
              <a:t>Reliance on Food Manufacturers	41</a:t>
            </a:r>
          </a:p>
          <a:p>
            <a:pPr>
              <a:tabLst>
                <a:tab pos="3657600" algn="r"/>
              </a:tabLst>
            </a:pPr>
            <a:r>
              <a:rPr lang="en-US" sz="900" dirty="0"/>
              <a:t>Desire for Premium Products	42</a:t>
            </a:r>
          </a:p>
          <a:p>
            <a:pPr>
              <a:tabLst>
                <a:tab pos="3657600" algn="r"/>
              </a:tabLst>
            </a:pPr>
            <a:r>
              <a:rPr lang="en-US" sz="900" dirty="0"/>
              <a:t>Product Switching Frequency	43</a:t>
            </a:r>
          </a:p>
          <a:p>
            <a:pPr>
              <a:tabLst>
                <a:tab pos="3657600" algn="r"/>
              </a:tabLst>
            </a:pPr>
            <a:r>
              <a:rPr lang="en-US" sz="900" dirty="0"/>
              <a:t>Plant-Based Proteins	44</a:t>
            </a:r>
          </a:p>
          <a:p>
            <a:pPr>
              <a:tabLst>
                <a:tab pos="3657600" algn="r"/>
              </a:tabLst>
            </a:pPr>
            <a:r>
              <a:rPr lang="en-US" sz="900" dirty="0"/>
              <a:t>Adding an Item to the Menu	45</a:t>
            </a:r>
          </a:p>
          <a:p>
            <a:pPr>
              <a:tabLst>
                <a:tab pos="3657600" algn="r"/>
              </a:tabLst>
            </a:pPr>
            <a:r>
              <a:rPr lang="en-US" sz="900" dirty="0"/>
              <a:t>Adding an Item to the Menu– by Sub-Segment and Type of Facility	46</a:t>
            </a:r>
          </a:p>
          <a:p>
            <a:pPr>
              <a:tabLst>
                <a:tab pos="3657600" algn="r"/>
              </a:tabLst>
            </a:pPr>
            <a:endParaRPr lang="en-US" sz="900" dirty="0"/>
          </a:p>
          <a:p>
            <a:pPr>
              <a:tabLst>
                <a:tab pos="3657600" algn="r"/>
              </a:tabLst>
            </a:pPr>
            <a:r>
              <a:rPr lang="en-US" sz="900" b="1" dirty="0">
                <a:latin typeface="+mj-lt"/>
              </a:rPr>
              <a:t>Supply Chain </a:t>
            </a:r>
            <a:r>
              <a:rPr lang="en-US" sz="900" dirty="0">
                <a:latin typeface="+mj-lt"/>
              </a:rPr>
              <a:t>Dynamics	47</a:t>
            </a:r>
          </a:p>
          <a:p>
            <a:pPr>
              <a:tabLst>
                <a:tab pos="3657600" algn="r"/>
              </a:tabLst>
            </a:pPr>
            <a:r>
              <a:rPr lang="en-US" sz="900" dirty="0"/>
              <a:t>Interest in External Support &amp; Services	48</a:t>
            </a:r>
          </a:p>
          <a:p>
            <a:pPr>
              <a:tabLst>
                <a:tab pos="3657600" algn="r"/>
              </a:tabLst>
            </a:pPr>
            <a:r>
              <a:rPr lang="en-US" sz="900" dirty="0"/>
              <a:t>Supplier Selection Criteria	49	</a:t>
            </a:r>
          </a:p>
          <a:p>
            <a:pPr>
              <a:tabLst>
                <a:tab pos="3657600" algn="r"/>
              </a:tabLst>
            </a:pPr>
            <a:endParaRPr lang="en-US" sz="900" dirty="0"/>
          </a:p>
          <a:p>
            <a:pPr>
              <a:tabLst>
                <a:tab pos="3657600" algn="r"/>
              </a:tabLst>
            </a:pPr>
            <a:r>
              <a:rPr lang="en-US" sz="900" b="1" dirty="0">
                <a:latin typeface="+mj-lt"/>
              </a:rPr>
              <a:t>Products </a:t>
            </a:r>
            <a:r>
              <a:rPr lang="en-US" sz="900" dirty="0">
                <a:latin typeface="+mj-lt"/>
              </a:rPr>
              <a:t>&amp; Trends	50</a:t>
            </a:r>
          </a:p>
          <a:p>
            <a:pPr>
              <a:tabLst>
                <a:tab pos="3657600" algn="r"/>
              </a:tabLst>
            </a:pPr>
            <a:r>
              <a:rPr lang="en-US" sz="900" dirty="0"/>
              <a:t>Usage of Product Categories	51</a:t>
            </a:r>
          </a:p>
          <a:p>
            <a:pPr>
              <a:tabLst>
                <a:tab pos="3657600" algn="r"/>
              </a:tabLst>
            </a:pPr>
            <a:r>
              <a:rPr lang="en-US" sz="900" dirty="0"/>
              <a:t>Importance of Trends	52</a:t>
            </a:r>
          </a:p>
          <a:p>
            <a:pPr>
              <a:tabLst>
                <a:tab pos="3657600" algn="r"/>
              </a:tabLst>
            </a:pPr>
            <a:r>
              <a:rPr lang="en-US" sz="900" dirty="0"/>
              <a:t>Operator Challenges	53</a:t>
            </a:r>
          </a:p>
          <a:p>
            <a:pPr>
              <a:tabLst>
                <a:tab pos="3657600" algn="r"/>
              </a:tabLst>
            </a:pPr>
            <a:endParaRPr lang="en-US" sz="900" b="1" dirty="0"/>
          </a:p>
          <a:p>
            <a:pPr>
              <a:tabLst>
                <a:tab pos="3657600" algn="r"/>
              </a:tabLst>
            </a:pPr>
            <a:r>
              <a:rPr lang="en-US" sz="900" b="1" dirty="0">
                <a:latin typeface="+mj-lt"/>
              </a:rPr>
              <a:t>Senior Living </a:t>
            </a:r>
            <a:r>
              <a:rPr lang="en-US" sz="900" dirty="0">
                <a:latin typeface="+mj-lt"/>
              </a:rPr>
              <a:t>Facility Operator IDIs	54</a:t>
            </a:r>
          </a:p>
          <a:p>
            <a:pPr>
              <a:buClr>
                <a:schemeClr val="dk1"/>
              </a:buClr>
              <a:buSzPts val="1800"/>
              <a:tabLst>
                <a:tab pos="3657600" algn="r"/>
              </a:tabLst>
            </a:pPr>
            <a:r>
              <a:rPr lang="en-US" sz="900" dirty="0"/>
              <a:t>Top 5 Healthcare Foodservice Challenges	 55</a:t>
            </a:r>
          </a:p>
          <a:p>
            <a:pPr lvl="0">
              <a:buClr>
                <a:schemeClr val="dk1"/>
              </a:buClr>
              <a:buSzPts val="1800"/>
              <a:tabLst>
                <a:tab pos="3657600" algn="r"/>
              </a:tabLst>
            </a:pPr>
            <a:r>
              <a:rPr lang="en-US" sz="900" dirty="0"/>
              <a:t>Meridian Assisted Living	56</a:t>
            </a:r>
          </a:p>
          <a:p>
            <a:pPr lvl="0">
              <a:buClr>
                <a:schemeClr val="dk1"/>
              </a:buClr>
              <a:buSzPts val="1800"/>
              <a:tabLst>
                <a:tab pos="3657600" algn="r"/>
              </a:tabLst>
            </a:pPr>
            <a:r>
              <a:rPr lang="en-US" sz="900" dirty="0"/>
              <a:t>St. Andrews Memory Care	58</a:t>
            </a:r>
          </a:p>
          <a:p>
            <a:pPr lvl="0">
              <a:buClr>
                <a:schemeClr val="dk1"/>
              </a:buClr>
              <a:buSzPts val="1800"/>
              <a:tabLst>
                <a:tab pos="3657600" algn="r"/>
              </a:tabLst>
            </a:pPr>
            <a:r>
              <a:rPr lang="en-US" sz="900" dirty="0" err="1"/>
              <a:t>Allmar</a:t>
            </a:r>
            <a:r>
              <a:rPr lang="en-US" sz="900" dirty="0"/>
              <a:t> Assisted Living	59</a:t>
            </a:r>
          </a:p>
          <a:p>
            <a:pPr lvl="0">
              <a:buClr>
                <a:schemeClr val="dk1"/>
              </a:buClr>
              <a:buSzPts val="1800"/>
              <a:tabLst>
                <a:tab pos="3657600" algn="r"/>
              </a:tabLst>
            </a:pPr>
            <a:r>
              <a:rPr lang="en-US" sz="900" dirty="0"/>
              <a:t>Allegro Independent Living	60</a:t>
            </a:r>
          </a:p>
          <a:p>
            <a:pPr lvl="0">
              <a:buClr>
                <a:schemeClr val="dk1"/>
              </a:buClr>
              <a:buSzPts val="1800"/>
              <a:tabLst>
                <a:tab pos="3657600" algn="r"/>
              </a:tabLst>
            </a:pPr>
            <a:r>
              <a:rPr lang="en-US" sz="900" dirty="0"/>
              <a:t>Fountain Care Center Assisted Living	61</a:t>
            </a:r>
          </a:p>
          <a:p>
            <a:pPr lvl="0">
              <a:buClr>
                <a:schemeClr val="dk1"/>
              </a:buClr>
              <a:buSzPts val="1800"/>
              <a:tabLst>
                <a:tab pos="3657600" algn="r"/>
              </a:tabLst>
            </a:pPr>
            <a:r>
              <a:rPr lang="en-US" sz="900" dirty="0"/>
              <a:t>Emerald Court (</a:t>
            </a:r>
            <a:r>
              <a:rPr lang="en-US" sz="900" dirty="0" err="1"/>
              <a:t>Kisco</a:t>
            </a:r>
            <a:r>
              <a:rPr lang="en-US" sz="900" dirty="0"/>
              <a:t> Senior Living)	62</a:t>
            </a:r>
          </a:p>
          <a:p>
            <a:pPr lvl="0">
              <a:buClr>
                <a:schemeClr val="dk1"/>
              </a:buClr>
              <a:buSzPts val="1800"/>
              <a:tabLst>
                <a:tab pos="3657600" algn="r"/>
              </a:tabLst>
            </a:pPr>
            <a:r>
              <a:rPr lang="en-US" sz="900" dirty="0"/>
              <a:t>Carmel Oaks Assisted Living (Legacy Care)	63</a:t>
            </a:r>
          </a:p>
          <a:p>
            <a:endParaRPr lang="en-US" sz="900" dirty="0"/>
          </a:p>
        </p:txBody>
      </p:sp>
    </p:spTree>
    <p:extLst>
      <p:ext uri="{BB962C8B-B14F-4D97-AF65-F5344CB8AC3E}">
        <p14:creationId xmlns:p14="http://schemas.microsoft.com/office/powerpoint/2010/main" val="2845249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Senior Living</a:t>
            </a:r>
            <a:br>
              <a:rPr lang="en-US" b="1" dirty="0"/>
            </a:br>
            <a:r>
              <a:rPr lang="en-US" dirty="0">
                <a:solidFill>
                  <a:schemeClr val="tx1"/>
                </a:solidFill>
                <a:latin typeface="Montserrat SemiBold" panose="00000700000000000000" pitchFamily="50" charset="0"/>
              </a:rPr>
              <a:t>Operator Profile</a:t>
            </a:r>
            <a:endParaRPr lang="en-US" cap="none" dirty="0">
              <a:solidFill>
                <a:schemeClr val="tx1"/>
              </a:solidFill>
              <a:latin typeface="Montserrat SemiBold" panose="00000700000000000000" pitchFamily="50" charset="0"/>
            </a:endParaRPr>
          </a:p>
        </p:txBody>
      </p:sp>
      <p:sp>
        <p:nvSpPr>
          <p:cNvPr id="3" name="Slide Number Placeholder 2">
            <a:extLst>
              <a:ext uri="{FF2B5EF4-FFF2-40B4-BE49-F238E27FC236}">
                <a16:creationId xmlns:a16="http://schemas.microsoft.com/office/drawing/2014/main" id="{B3F55C69-5E80-4581-BE1A-AE5B4DFAD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FAB73BC-B049-4115-A692-8D63A059BFB8}" type="slidenum">
              <a:rPr kumimoji="0" lang="en-US" sz="800" b="0" i="0" u="none" strike="noStrike" kern="0" cap="none" spc="0" normalizeH="0" baseline="0" noProof="0" smtClean="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800" b="0" i="0" u="none" strike="noStrike" kern="0" cap="none" spc="0" normalizeH="0" baseline="0" noProof="0" dirty="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130015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Type of Facility</a:t>
            </a:r>
          </a:p>
        </p:txBody>
      </p:sp>
      <p:sp>
        <p:nvSpPr>
          <p:cNvPr id="4" name="Text Placeholder 3"/>
          <p:cNvSpPr>
            <a:spLocks noGrp="1"/>
          </p:cNvSpPr>
          <p:nvPr>
            <p:ph idx="1"/>
          </p:nvPr>
        </p:nvSpPr>
        <p:spPr/>
        <p:txBody>
          <a:bodyPr/>
          <a:lstStyle/>
          <a:p>
            <a:pPr marL="0" indent="0">
              <a:buNone/>
            </a:pPr>
            <a:r>
              <a:rPr lang="en-US" dirty="0"/>
              <a:t>The majority of facilities interviewed for the research fell into private-for profit (66%) and public-for profit (24%). Not-for-profit is less common –whether public or private.</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21</a:t>
            </a:fld>
            <a:endParaRPr lang="en-US" dirty="0"/>
          </a:p>
        </p:txBody>
      </p:sp>
      <p:sp>
        <p:nvSpPr>
          <p:cNvPr id="19" name="Text Placeholder 4"/>
          <p:cNvSpPr txBox="1">
            <a:spLocks/>
          </p:cNvSpPr>
          <p:nvPr/>
        </p:nvSpPr>
        <p:spPr>
          <a:xfrm>
            <a:off x="55782" y="5906111"/>
            <a:ext cx="6988085" cy="558230"/>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Note: Religious, Military and Other had 0%</a:t>
            </a:r>
          </a:p>
          <a:p>
            <a:pPr marL="0" indent="0">
              <a:buNone/>
            </a:pPr>
            <a:r>
              <a:rPr lang="en-US" sz="800" i="1" dirty="0">
                <a:solidFill>
                  <a:schemeClr val="tx1"/>
                </a:solidFill>
              </a:rPr>
              <a:t>Q5.Which of the following describes your facility type?</a:t>
            </a:r>
          </a:p>
        </p:txBody>
      </p:sp>
      <p:sp>
        <p:nvSpPr>
          <p:cNvPr id="13" name="TextBox 12"/>
          <p:cNvSpPr txBox="1"/>
          <p:nvPr/>
        </p:nvSpPr>
        <p:spPr>
          <a:xfrm>
            <a:off x="457200" y="1892496"/>
            <a:ext cx="8242532" cy="307777"/>
          </a:xfrm>
          <a:prstGeom prst="rect">
            <a:avLst/>
          </a:prstGeom>
          <a:noFill/>
        </p:spPr>
        <p:txBody>
          <a:bodyPr wrap="square" rtlCol="0">
            <a:spAutoFit/>
          </a:bodyPr>
          <a:lstStyle/>
          <a:p>
            <a:pPr algn="ctr"/>
            <a:r>
              <a:rPr lang="en-US" sz="1400" b="1" dirty="0"/>
              <a:t>Facility Type</a:t>
            </a:r>
          </a:p>
        </p:txBody>
      </p:sp>
      <p:graphicFrame>
        <p:nvGraphicFramePr>
          <p:cNvPr id="15" name="Chart 14">
            <a:extLst>
              <a:ext uri="{FF2B5EF4-FFF2-40B4-BE49-F238E27FC236}">
                <a16:creationId xmlns:a16="http://schemas.microsoft.com/office/drawing/2014/main" id="{7E647943-BEA4-4714-9AA3-4E759BC93EA8}"/>
              </a:ext>
            </a:extLst>
          </p:cNvPr>
          <p:cNvGraphicFramePr/>
          <p:nvPr>
            <p:extLst>
              <p:ext uri="{D42A27DB-BD31-4B8C-83A1-F6EECF244321}">
                <p14:modId xmlns:p14="http://schemas.microsoft.com/office/powerpoint/2010/main" val="220990187"/>
              </p:ext>
            </p:extLst>
          </p:nvPr>
        </p:nvGraphicFramePr>
        <p:xfrm>
          <a:off x="2730230" y="2242715"/>
          <a:ext cx="5956570" cy="286008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3319726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07B79C5-A0EB-9A60-BD10-DC9F81BCD046}"/>
              </a:ext>
            </a:extLst>
          </p:cNvPr>
          <p:cNvGraphicFramePr/>
          <p:nvPr>
            <p:extLst>
              <p:ext uri="{D42A27DB-BD31-4B8C-83A1-F6EECF244321}">
                <p14:modId xmlns:p14="http://schemas.microsoft.com/office/powerpoint/2010/main" val="916569574"/>
              </p:ext>
            </p:extLst>
          </p:nvPr>
        </p:nvGraphicFramePr>
        <p:xfrm>
          <a:off x="372694" y="2257049"/>
          <a:ext cx="8023087" cy="3283808"/>
        </p:xfrm>
        <a:graphic>
          <a:graphicData uri="http://schemas.openxmlformats.org/drawingml/2006/chart">
            <c:chart xmlns:c="http://schemas.openxmlformats.org/drawingml/2006/chart" xmlns:r="http://schemas.openxmlformats.org/officeDocument/2006/relationships" r:id="rId3"/>
          </a:graphicData>
        </a:graphic>
      </p:graphicFrame>
      <p:sp>
        <p:nvSpPr>
          <p:cNvPr id="126978" name="Rectangle 2"/>
          <p:cNvSpPr>
            <a:spLocks noGrp="1" noChangeArrowheads="1"/>
          </p:cNvSpPr>
          <p:nvPr>
            <p:ph type="title"/>
          </p:nvPr>
        </p:nvSpPr>
        <p:spPr/>
        <p:txBody>
          <a:bodyPr/>
          <a:lstStyle/>
          <a:p>
            <a:r>
              <a:rPr lang="en-US" dirty="0"/>
              <a:t>Resident Average Age</a:t>
            </a:r>
          </a:p>
        </p:txBody>
      </p:sp>
      <p:sp>
        <p:nvSpPr>
          <p:cNvPr id="4" name="Text Placeholder 3"/>
          <p:cNvSpPr>
            <a:spLocks noGrp="1"/>
          </p:cNvSpPr>
          <p:nvPr>
            <p:ph idx="1"/>
          </p:nvPr>
        </p:nvSpPr>
        <p:spPr/>
        <p:txBody>
          <a:bodyPr/>
          <a:lstStyle/>
          <a:p>
            <a:pPr marL="0" indent="0">
              <a:buNone/>
            </a:pPr>
            <a:r>
              <a:rPr lang="en-US" dirty="0"/>
              <a:t>As would be expected, the age of residents in senior living range from age 65 to 84. The 65-74 age group tends to still live independently, while the 75-84 age group tends to live in long-term/acute care facilities. The assisted living age range is split between 65-74 and 75-84. </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22</a:t>
            </a:fld>
            <a:endParaRPr lang="en-US" dirty="0"/>
          </a:p>
        </p:txBody>
      </p:sp>
      <p:sp>
        <p:nvSpPr>
          <p:cNvPr id="27" name="Text Placeholder 4">
            <a:extLst>
              <a:ext uri="{FF2B5EF4-FFF2-40B4-BE49-F238E27FC236}">
                <a16:creationId xmlns:a16="http://schemas.microsoft.com/office/drawing/2014/main" id="{4C0AABE5-FB7D-4315-B66F-73F34CF0DBC3}"/>
              </a:ext>
            </a:extLst>
          </p:cNvPr>
          <p:cNvSpPr txBox="1">
            <a:spLocks/>
          </p:cNvSpPr>
          <p:nvPr/>
        </p:nvSpPr>
        <p:spPr>
          <a:xfrm>
            <a:off x="179543" y="5964211"/>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Q9: What is the average age range of your residents?</a:t>
            </a:r>
          </a:p>
        </p:txBody>
      </p:sp>
      <p:sp>
        <p:nvSpPr>
          <p:cNvPr id="28" name="TextBox 27">
            <a:extLst>
              <a:ext uri="{FF2B5EF4-FFF2-40B4-BE49-F238E27FC236}">
                <a16:creationId xmlns:a16="http://schemas.microsoft.com/office/drawing/2014/main" id="{61EA0BC7-1BAF-495B-BDED-060700F01C69}"/>
              </a:ext>
            </a:extLst>
          </p:cNvPr>
          <p:cNvSpPr txBox="1"/>
          <p:nvPr/>
        </p:nvSpPr>
        <p:spPr>
          <a:xfrm>
            <a:off x="488834" y="1654543"/>
            <a:ext cx="8242532" cy="523220"/>
          </a:xfrm>
          <a:prstGeom prst="rect">
            <a:avLst/>
          </a:prstGeom>
          <a:noFill/>
        </p:spPr>
        <p:txBody>
          <a:bodyPr wrap="square" rtlCol="0">
            <a:spAutoFit/>
          </a:bodyPr>
          <a:lstStyle/>
          <a:p>
            <a:pPr algn="ctr"/>
            <a:r>
              <a:rPr lang="en-US" sz="1600" b="1" dirty="0"/>
              <a:t>Resident Age </a:t>
            </a:r>
            <a:br>
              <a:rPr lang="en-US" sz="1600" b="1" dirty="0"/>
            </a:br>
            <a:r>
              <a:rPr lang="en-US" sz="1200" dirty="0"/>
              <a:t>(Ranges Shown)</a:t>
            </a:r>
            <a:endParaRPr lang="en-US" sz="1600" dirty="0"/>
          </a:p>
        </p:txBody>
      </p:sp>
    </p:spTree>
    <p:custDataLst>
      <p:tags r:id="rId1"/>
    </p:custDataLst>
    <p:extLst>
      <p:ext uri="{BB962C8B-B14F-4D97-AF65-F5344CB8AC3E}">
        <p14:creationId xmlns:p14="http://schemas.microsoft.com/office/powerpoint/2010/main" val="1509406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Total Full-Time Employees by Sub-Segment</a:t>
            </a:r>
          </a:p>
        </p:txBody>
      </p:sp>
      <p:sp>
        <p:nvSpPr>
          <p:cNvPr id="4" name="Text Placeholder 3"/>
          <p:cNvSpPr>
            <a:spLocks noGrp="1"/>
          </p:cNvSpPr>
          <p:nvPr>
            <p:ph idx="1"/>
          </p:nvPr>
        </p:nvSpPr>
        <p:spPr>
          <a:xfrm>
            <a:off x="457200" y="840511"/>
            <a:ext cx="8686800" cy="5302273"/>
          </a:xfrm>
        </p:spPr>
        <p:txBody>
          <a:bodyPr/>
          <a:lstStyle/>
          <a:p>
            <a:pPr marL="0" indent="0">
              <a:buNone/>
            </a:pPr>
            <a:r>
              <a:rPr lang="en-US" spc="-40" dirty="0"/>
              <a:t>Senior living facilities tend to staff approximately 10-19 employees (54%), with about a quarter reporting staff numbers of 5-9. </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23</a:t>
            </a:fld>
            <a:endParaRPr lang="en-US" dirty="0"/>
          </a:p>
        </p:txBody>
      </p:sp>
      <p:sp>
        <p:nvSpPr>
          <p:cNvPr id="14" name="Text Placeholder 4">
            <a:extLst>
              <a:ext uri="{FF2B5EF4-FFF2-40B4-BE49-F238E27FC236}">
                <a16:creationId xmlns:a16="http://schemas.microsoft.com/office/drawing/2014/main" id="{BF505A6B-6183-48DD-9ADE-F86A990AAD65}"/>
              </a:ext>
            </a:extLst>
          </p:cNvPr>
          <p:cNvSpPr txBox="1">
            <a:spLocks/>
          </p:cNvSpPr>
          <p:nvPr/>
        </p:nvSpPr>
        <p:spPr>
          <a:xfrm>
            <a:off x="109070" y="5992141"/>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Foodservice IP0. How many full time equivalent (FTE) employees do you have just within the foodservice department?</a:t>
            </a:r>
          </a:p>
        </p:txBody>
      </p:sp>
      <p:sp>
        <p:nvSpPr>
          <p:cNvPr id="15" name="TextBox 14">
            <a:extLst>
              <a:ext uri="{FF2B5EF4-FFF2-40B4-BE49-F238E27FC236}">
                <a16:creationId xmlns:a16="http://schemas.microsoft.com/office/drawing/2014/main" id="{D6C3CBAE-BFFA-4787-A062-6A68F7442EFB}"/>
              </a:ext>
            </a:extLst>
          </p:cNvPr>
          <p:cNvSpPr txBox="1"/>
          <p:nvPr/>
        </p:nvSpPr>
        <p:spPr>
          <a:xfrm>
            <a:off x="488834" y="1511986"/>
            <a:ext cx="8242532" cy="523220"/>
          </a:xfrm>
          <a:prstGeom prst="rect">
            <a:avLst/>
          </a:prstGeom>
          <a:noFill/>
        </p:spPr>
        <p:txBody>
          <a:bodyPr wrap="square" rtlCol="0">
            <a:spAutoFit/>
          </a:bodyPr>
          <a:lstStyle/>
          <a:p>
            <a:pPr algn="ctr"/>
            <a:r>
              <a:rPr lang="en-US" sz="1400" b="1" dirty="0"/>
              <a:t>Number of FTE in Foodservice Department</a:t>
            </a:r>
          </a:p>
          <a:p>
            <a:pPr algn="ctr"/>
            <a:r>
              <a:rPr lang="en-US" sz="1400" dirty="0"/>
              <a:t>(Ranges Shown)</a:t>
            </a:r>
          </a:p>
        </p:txBody>
      </p:sp>
      <p:graphicFrame>
        <p:nvGraphicFramePr>
          <p:cNvPr id="20" name="Chart 19">
            <a:extLst>
              <a:ext uri="{FF2B5EF4-FFF2-40B4-BE49-F238E27FC236}">
                <a16:creationId xmlns:a16="http://schemas.microsoft.com/office/drawing/2014/main" id="{E55F653D-B33D-4F56-828A-9182C2940AF4}"/>
              </a:ext>
            </a:extLst>
          </p:cNvPr>
          <p:cNvGraphicFramePr/>
          <p:nvPr>
            <p:extLst>
              <p:ext uri="{D42A27DB-BD31-4B8C-83A1-F6EECF244321}">
                <p14:modId xmlns:p14="http://schemas.microsoft.com/office/powerpoint/2010/main" val="1610055324"/>
              </p:ext>
            </p:extLst>
          </p:nvPr>
        </p:nvGraphicFramePr>
        <p:xfrm>
          <a:off x="488834" y="1975679"/>
          <a:ext cx="7786568" cy="4041812"/>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 Callout 1"/>
          <p:cNvSpPr/>
          <p:nvPr/>
        </p:nvSpPr>
        <p:spPr>
          <a:xfrm>
            <a:off x="6398181" y="2336024"/>
            <a:ext cx="2256985" cy="1081980"/>
          </a:xfrm>
          <a:prstGeom prst="wedgeEllipseCallout">
            <a:avLst>
              <a:gd name="adj1" fmla="val -34957"/>
              <a:gd name="adj2" fmla="val 56110"/>
            </a:avLst>
          </a:prstGeom>
          <a:noFill/>
          <a:ln>
            <a:solidFill>
              <a:schemeClr val="accent1"/>
            </a:solidFill>
          </a:ln>
        </p:spPr>
        <p:txBody>
          <a:bodyPr wrap="square" rtlCol="0" anchor="ctr">
            <a:spAutoFit/>
          </a:bodyPr>
          <a:lstStyle/>
          <a:p>
            <a:pPr algn="ctr" fontAlgn="b"/>
            <a:r>
              <a:rPr lang="en-US" sz="1100" b="1" dirty="0">
                <a:solidFill>
                  <a:schemeClr val="accent1"/>
                </a:solidFill>
              </a:rPr>
              <a:t>No significant differences </a:t>
            </a:r>
            <a:br>
              <a:rPr lang="en-US" sz="1100" b="1" dirty="0">
                <a:solidFill>
                  <a:schemeClr val="accent1"/>
                </a:solidFill>
              </a:rPr>
            </a:br>
            <a:r>
              <a:rPr lang="en-US" sz="1100" b="1" dirty="0">
                <a:solidFill>
                  <a:schemeClr val="accent1"/>
                </a:solidFill>
              </a:rPr>
              <a:t>among senior living sub-segments</a:t>
            </a:r>
          </a:p>
        </p:txBody>
      </p:sp>
    </p:spTree>
    <p:custDataLst>
      <p:tags r:id="rId1"/>
    </p:custDataLst>
    <p:extLst>
      <p:ext uri="{BB962C8B-B14F-4D97-AF65-F5344CB8AC3E}">
        <p14:creationId xmlns:p14="http://schemas.microsoft.com/office/powerpoint/2010/main" val="3640470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DBBDF-CD01-ED69-B310-0F6F4761D14C}"/>
              </a:ext>
            </a:extLst>
          </p:cNvPr>
          <p:cNvSpPr/>
          <p:nvPr/>
        </p:nvSpPr>
        <p:spPr>
          <a:xfrm>
            <a:off x="0" y="5290869"/>
            <a:ext cx="9144000" cy="661421"/>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8102B8CC-EF67-931B-D6DA-6C604EDE1A0D}"/>
              </a:ext>
            </a:extLst>
          </p:cNvPr>
          <p:cNvGraphicFramePr/>
          <p:nvPr/>
        </p:nvGraphicFramePr>
        <p:xfrm>
          <a:off x="235316" y="2150791"/>
          <a:ext cx="5956570" cy="3091906"/>
        </p:xfrm>
        <a:graphic>
          <a:graphicData uri="http://schemas.openxmlformats.org/drawingml/2006/chart">
            <c:chart xmlns:c="http://schemas.openxmlformats.org/drawingml/2006/chart" xmlns:r="http://schemas.openxmlformats.org/officeDocument/2006/relationships" r:id="rId4"/>
          </a:graphicData>
        </a:graphic>
      </p:graphicFrame>
      <p:sp>
        <p:nvSpPr>
          <p:cNvPr id="126978" name="Rectangle 2"/>
          <p:cNvSpPr>
            <a:spLocks noGrp="1" noChangeArrowheads="1"/>
          </p:cNvSpPr>
          <p:nvPr>
            <p:ph type="title"/>
          </p:nvPr>
        </p:nvSpPr>
        <p:spPr/>
        <p:txBody>
          <a:bodyPr/>
          <a:lstStyle/>
          <a:p>
            <a:r>
              <a:rPr lang="en-US" dirty="0"/>
              <a:t>Presence of Executive Chefs and Dieticians on Staff</a:t>
            </a:r>
          </a:p>
        </p:txBody>
      </p:sp>
      <p:sp>
        <p:nvSpPr>
          <p:cNvPr id="4" name="Text Placeholder 3"/>
          <p:cNvSpPr>
            <a:spLocks noGrp="1"/>
          </p:cNvSpPr>
          <p:nvPr>
            <p:ph idx="1"/>
          </p:nvPr>
        </p:nvSpPr>
        <p:spPr>
          <a:xfrm>
            <a:off x="457200" y="840512"/>
            <a:ext cx="8229600" cy="1004256"/>
          </a:xfrm>
        </p:spPr>
        <p:txBody>
          <a:bodyPr/>
          <a:lstStyle/>
          <a:p>
            <a:pPr>
              <a:buClr>
                <a:schemeClr val="accent1"/>
              </a:buClr>
            </a:pPr>
            <a:r>
              <a:rPr lang="en-US" dirty="0"/>
              <a:t>More than half of facilities (57%) have an Executive Chef on staff.  Both assisted and senior living are most likely to employ a head chef.</a:t>
            </a:r>
          </a:p>
          <a:p>
            <a:pPr>
              <a:buClr>
                <a:schemeClr val="accent1"/>
              </a:buClr>
            </a:pPr>
            <a:r>
              <a:rPr lang="en-US" dirty="0"/>
              <a:t>Some 62% of senior living facilities have a dietician on staff, and this is most pronounced with assisted </a:t>
            </a:r>
            <a:br>
              <a:rPr lang="en-US" dirty="0"/>
            </a:br>
            <a:r>
              <a:rPr lang="en-US" dirty="0"/>
              <a:t>living operations.</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24</a:t>
            </a:fld>
            <a:endParaRPr lang="en-US" dirty="0"/>
          </a:p>
        </p:txBody>
      </p:sp>
      <p:sp>
        <p:nvSpPr>
          <p:cNvPr id="14" name="Text Placeholder 4">
            <a:extLst>
              <a:ext uri="{FF2B5EF4-FFF2-40B4-BE49-F238E27FC236}">
                <a16:creationId xmlns:a16="http://schemas.microsoft.com/office/drawing/2014/main" id="{80A36B04-388D-42CF-9D76-3314DA462F15}"/>
              </a:ext>
            </a:extLst>
          </p:cNvPr>
          <p:cNvSpPr txBox="1">
            <a:spLocks/>
          </p:cNvSpPr>
          <p:nvPr/>
        </p:nvSpPr>
        <p:spPr>
          <a:xfrm>
            <a:off x="94892" y="6152604"/>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Foodservice IP1. Do you have an executive chef on staff?</a:t>
            </a:r>
          </a:p>
          <a:p>
            <a:pPr marL="0" indent="0">
              <a:buNone/>
            </a:pPr>
            <a:r>
              <a:rPr lang="en-US" sz="800" i="1" dirty="0">
                <a:solidFill>
                  <a:schemeClr val="tx1"/>
                </a:solidFill>
              </a:rPr>
              <a:t>Foodservice IP2. Do you have a dietician on staff?</a:t>
            </a:r>
            <a:endParaRPr lang="en-US" sz="800" i="1" dirty="0">
              <a:solidFill>
                <a:schemeClr val="tx1"/>
              </a:solidFill>
              <a:latin typeface="Calibri" panose="020F0502020204030204" pitchFamily="34" charset="0"/>
            </a:endParaRPr>
          </a:p>
        </p:txBody>
      </p:sp>
      <p:sp>
        <p:nvSpPr>
          <p:cNvPr id="15" name="TextBox 14">
            <a:extLst>
              <a:ext uri="{FF2B5EF4-FFF2-40B4-BE49-F238E27FC236}">
                <a16:creationId xmlns:a16="http://schemas.microsoft.com/office/drawing/2014/main" id="{79319D49-4530-4126-8553-4E14D340D5B2}"/>
              </a:ext>
            </a:extLst>
          </p:cNvPr>
          <p:cNvSpPr txBox="1"/>
          <p:nvPr/>
        </p:nvSpPr>
        <p:spPr>
          <a:xfrm>
            <a:off x="449091" y="1844767"/>
            <a:ext cx="3750310" cy="307777"/>
          </a:xfrm>
          <a:prstGeom prst="rect">
            <a:avLst/>
          </a:prstGeom>
          <a:noFill/>
        </p:spPr>
        <p:txBody>
          <a:bodyPr wrap="square" rtlCol="0">
            <a:spAutoFit/>
          </a:bodyPr>
          <a:lstStyle/>
          <a:p>
            <a:pPr algn="ctr"/>
            <a:r>
              <a:rPr lang="en-US" sz="1400" b="1" dirty="0"/>
              <a:t>Executive Chef on Staff</a:t>
            </a:r>
          </a:p>
        </p:txBody>
      </p:sp>
      <p:sp>
        <p:nvSpPr>
          <p:cNvPr id="17" name="Rectangle 16">
            <a:extLst>
              <a:ext uri="{FF2B5EF4-FFF2-40B4-BE49-F238E27FC236}">
                <a16:creationId xmlns:a16="http://schemas.microsoft.com/office/drawing/2014/main" id="{3A0AB2A0-4BB7-4998-A01E-046B6AECB37A}"/>
              </a:ext>
            </a:extLst>
          </p:cNvPr>
          <p:cNvSpPr/>
          <p:nvPr/>
        </p:nvSpPr>
        <p:spPr>
          <a:xfrm>
            <a:off x="1016174" y="5622671"/>
            <a:ext cx="7298690" cy="769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Executive Chefs and dieticians are significantly more common in chain and managed facilities.</a:t>
            </a:r>
          </a:p>
        </p:txBody>
      </p:sp>
      <p:sp>
        <p:nvSpPr>
          <p:cNvPr id="21" name="TextBox 20">
            <a:extLst>
              <a:ext uri="{FF2B5EF4-FFF2-40B4-BE49-F238E27FC236}">
                <a16:creationId xmlns:a16="http://schemas.microsoft.com/office/drawing/2014/main" id="{1A874534-C536-4FF8-8B79-D943E9D3F4BE}"/>
              </a:ext>
            </a:extLst>
          </p:cNvPr>
          <p:cNvSpPr txBox="1"/>
          <p:nvPr/>
        </p:nvSpPr>
        <p:spPr>
          <a:xfrm>
            <a:off x="4772553" y="1844767"/>
            <a:ext cx="3750310" cy="307777"/>
          </a:xfrm>
          <a:prstGeom prst="rect">
            <a:avLst/>
          </a:prstGeom>
          <a:noFill/>
        </p:spPr>
        <p:txBody>
          <a:bodyPr wrap="square" rtlCol="0">
            <a:spAutoFit/>
          </a:bodyPr>
          <a:lstStyle/>
          <a:p>
            <a:pPr algn="ctr"/>
            <a:r>
              <a:rPr lang="en-US" sz="1400" b="1" dirty="0"/>
              <a:t>Dietician on Staff</a:t>
            </a:r>
          </a:p>
        </p:txBody>
      </p:sp>
      <p:graphicFrame>
        <p:nvGraphicFramePr>
          <p:cNvPr id="22" name="Chart 21">
            <a:extLst>
              <a:ext uri="{FF2B5EF4-FFF2-40B4-BE49-F238E27FC236}">
                <a16:creationId xmlns:a16="http://schemas.microsoft.com/office/drawing/2014/main" id="{1BFD9094-0785-4D93-9D78-17BA64A17E77}"/>
              </a:ext>
            </a:extLst>
          </p:cNvPr>
          <p:cNvGraphicFramePr/>
          <p:nvPr/>
        </p:nvGraphicFramePr>
        <p:xfrm>
          <a:off x="4330104" y="2175754"/>
          <a:ext cx="5956570" cy="3091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88C5EF2A-0DAD-2160-1EA3-DB1AC6873EAA}"/>
              </a:ext>
            </a:extLst>
          </p:cNvPr>
          <p:cNvGrpSpPr/>
          <p:nvPr/>
        </p:nvGrpSpPr>
        <p:grpSpPr>
          <a:xfrm>
            <a:off x="449091" y="5392429"/>
            <a:ext cx="465918" cy="460484"/>
            <a:chOff x="4219414" y="211476"/>
            <a:chExt cx="635430" cy="628019"/>
          </a:xfrm>
        </p:grpSpPr>
        <p:sp>
          <p:nvSpPr>
            <p:cNvPr id="5" name="Oval 4">
              <a:extLst>
                <a:ext uri="{FF2B5EF4-FFF2-40B4-BE49-F238E27FC236}">
                  <a16:creationId xmlns:a16="http://schemas.microsoft.com/office/drawing/2014/main" id="{876315BA-BB58-4D1B-6582-9101E45AF137}"/>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Lights On with solid fill">
              <a:extLst>
                <a:ext uri="{FF2B5EF4-FFF2-40B4-BE49-F238E27FC236}">
                  <a16:creationId xmlns:a16="http://schemas.microsoft.com/office/drawing/2014/main" id="{BDCEA53D-9CBB-FA51-FC54-3B748845CEA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278192" y="276088"/>
              <a:ext cx="517872" cy="517872"/>
            </a:xfrm>
            <a:prstGeom prst="rect">
              <a:avLst/>
            </a:prstGeom>
          </p:spPr>
        </p:pic>
      </p:grpSp>
      <p:sp>
        <p:nvSpPr>
          <p:cNvPr id="9" name="Observation">
            <a:extLst>
              <a:ext uri="{FF2B5EF4-FFF2-40B4-BE49-F238E27FC236}">
                <a16:creationId xmlns:a16="http://schemas.microsoft.com/office/drawing/2014/main" id="{3DF5696E-A0F6-A291-8784-0AB44CE61A61}"/>
              </a:ext>
            </a:extLst>
          </p:cNvPr>
          <p:cNvSpPr txBox="1"/>
          <p:nvPr/>
        </p:nvSpPr>
        <p:spPr>
          <a:xfrm>
            <a:off x="1052222" y="5409748"/>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spTree>
    <p:custDataLst>
      <p:tags r:id="rId1"/>
    </p:custDataLst>
    <p:extLst>
      <p:ext uri="{BB962C8B-B14F-4D97-AF65-F5344CB8AC3E}">
        <p14:creationId xmlns:p14="http://schemas.microsoft.com/office/powerpoint/2010/main" val="3518847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ACED7C17-46F2-CF85-3B7E-F8B32C2DAA0B}"/>
              </a:ext>
            </a:extLst>
          </p:cNvPr>
          <p:cNvGraphicFramePr/>
          <p:nvPr>
            <p:extLst>
              <p:ext uri="{D42A27DB-BD31-4B8C-83A1-F6EECF244321}">
                <p14:modId xmlns:p14="http://schemas.microsoft.com/office/powerpoint/2010/main" val="3125924279"/>
              </p:ext>
            </p:extLst>
          </p:nvPr>
        </p:nvGraphicFramePr>
        <p:xfrm>
          <a:off x="69281" y="2568877"/>
          <a:ext cx="5785825" cy="2825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B3344F0B-2516-2F42-886D-2DE9C896216E}"/>
              </a:ext>
            </a:extLst>
          </p:cNvPr>
          <p:cNvGraphicFramePr/>
          <p:nvPr>
            <p:extLst>
              <p:ext uri="{D42A27DB-BD31-4B8C-83A1-F6EECF244321}">
                <p14:modId xmlns:p14="http://schemas.microsoft.com/office/powerpoint/2010/main" val="3144698788"/>
              </p:ext>
            </p:extLst>
          </p:nvPr>
        </p:nvGraphicFramePr>
        <p:xfrm>
          <a:off x="2917833" y="2551673"/>
          <a:ext cx="5785825" cy="32809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2F059027-46A7-1193-6CE3-E4BF64BF3CA6}"/>
              </a:ext>
            </a:extLst>
          </p:cNvPr>
          <p:cNvGraphicFramePr/>
          <p:nvPr>
            <p:extLst>
              <p:ext uri="{D42A27DB-BD31-4B8C-83A1-F6EECF244321}">
                <p14:modId xmlns:p14="http://schemas.microsoft.com/office/powerpoint/2010/main" val="3053938472"/>
              </p:ext>
            </p:extLst>
          </p:nvPr>
        </p:nvGraphicFramePr>
        <p:xfrm>
          <a:off x="6165281" y="2568876"/>
          <a:ext cx="5785825" cy="2825160"/>
        </p:xfrm>
        <a:graphic>
          <a:graphicData uri="http://schemas.openxmlformats.org/drawingml/2006/chart">
            <c:chart xmlns:c="http://schemas.openxmlformats.org/drawingml/2006/chart" xmlns:r="http://schemas.openxmlformats.org/officeDocument/2006/relationships" r:id="rId5"/>
          </a:graphicData>
        </a:graphic>
      </p:graphicFrame>
      <p:sp>
        <p:nvSpPr>
          <p:cNvPr id="126978" name="Rectangle 2"/>
          <p:cNvSpPr>
            <a:spLocks noGrp="1" noChangeArrowheads="1"/>
          </p:cNvSpPr>
          <p:nvPr>
            <p:ph type="title"/>
          </p:nvPr>
        </p:nvSpPr>
        <p:spPr/>
        <p:txBody>
          <a:bodyPr/>
          <a:lstStyle/>
          <a:p>
            <a:r>
              <a:rPr lang="en-US" dirty="0"/>
              <a:t>Foodservice Staffing Capacity</a:t>
            </a:r>
          </a:p>
        </p:txBody>
      </p:sp>
      <p:sp>
        <p:nvSpPr>
          <p:cNvPr id="4" name="Text Placeholder 3"/>
          <p:cNvSpPr>
            <a:spLocks noGrp="1"/>
          </p:cNvSpPr>
          <p:nvPr>
            <p:ph idx="1"/>
          </p:nvPr>
        </p:nvSpPr>
        <p:spPr/>
        <p:txBody>
          <a:bodyPr/>
          <a:lstStyle/>
          <a:p>
            <a:pPr marL="0" indent="0">
              <a:buNone/>
            </a:pPr>
            <a:r>
              <a:rPr lang="en-US" dirty="0"/>
              <a:t>Staffing continues to be an issue in the segment. Most facilities report they are “somewhat understaffed” to “extremely understaffed.” Long-term and rehab centers are most likely to be “extremely” understaffed.</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25</a:t>
            </a:fld>
            <a:endParaRPr lang="en-US" dirty="0"/>
          </a:p>
        </p:txBody>
      </p:sp>
      <p:sp>
        <p:nvSpPr>
          <p:cNvPr id="21" name="Text Placeholder 4">
            <a:extLst>
              <a:ext uri="{FF2B5EF4-FFF2-40B4-BE49-F238E27FC236}">
                <a16:creationId xmlns:a16="http://schemas.microsoft.com/office/drawing/2014/main" id="{A4A9B305-90D9-42A2-933C-15662C325F9D}"/>
              </a:ext>
            </a:extLst>
          </p:cNvPr>
          <p:cNvSpPr txBox="1">
            <a:spLocks/>
          </p:cNvSpPr>
          <p:nvPr/>
        </p:nvSpPr>
        <p:spPr>
          <a:xfrm>
            <a:off x="125740" y="6142784"/>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Foodservice IP3. How would you describe your foodservice employment today?</a:t>
            </a:r>
          </a:p>
        </p:txBody>
      </p:sp>
      <p:sp>
        <p:nvSpPr>
          <p:cNvPr id="22" name="TextBox 21">
            <a:extLst>
              <a:ext uri="{FF2B5EF4-FFF2-40B4-BE49-F238E27FC236}">
                <a16:creationId xmlns:a16="http://schemas.microsoft.com/office/drawing/2014/main" id="{76DC77B9-FB01-4079-AFB1-1A084AD5AE28}"/>
              </a:ext>
            </a:extLst>
          </p:cNvPr>
          <p:cNvSpPr txBox="1"/>
          <p:nvPr/>
        </p:nvSpPr>
        <p:spPr>
          <a:xfrm>
            <a:off x="488834" y="1654543"/>
            <a:ext cx="8242532" cy="307777"/>
          </a:xfrm>
          <a:prstGeom prst="rect">
            <a:avLst/>
          </a:prstGeom>
          <a:noFill/>
        </p:spPr>
        <p:txBody>
          <a:bodyPr wrap="square" rtlCol="0">
            <a:spAutoFit/>
          </a:bodyPr>
          <a:lstStyle/>
          <a:p>
            <a:pPr algn="ctr"/>
            <a:r>
              <a:rPr lang="en-US" sz="1400" b="1" dirty="0"/>
              <a:t>Foodservice Employment Today</a:t>
            </a:r>
          </a:p>
        </p:txBody>
      </p:sp>
      <p:sp>
        <p:nvSpPr>
          <p:cNvPr id="5" name="TextBox 4">
            <a:extLst>
              <a:ext uri="{FF2B5EF4-FFF2-40B4-BE49-F238E27FC236}">
                <a16:creationId xmlns:a16="http://schemas.microsoft.com/office/drawing/2014/main" id="{FF450039-20A6-7BAC-F3DF-30F1BCD8BAA7}"/>
              </a:ext>
            </a:extLst>
          </p:cNvPr>
          <p:cNvSpPr txBox="1"/>
          <p:nvPr/>
        </p:nvSpPr>
        <p:spPr>
          <a:xfrm>
            <a:off x="604979" y="2008544"/>
            <a:ext cx="3014804" cy="276999"/>
          </a:xfrm>
          <a:prstGeom prst="rect">
            <a:avLst/>
          </a:prstGeom>
          <a:noFill/>
        </p:spPr>
        <p:txBody>
          <a:bodyPr wrap="square" rtlCol="0">
            <a:spAutoFit/>
          </a:bodyPr>
          <a:lstStyle/>
          <a:p>
            <a:pPr algn="ctr"/>
            <a:r>
              <a:rPr lang="en-US" sz="1200" dirty="0"/>
              <a:t>Type of Operation</a:t>
            </a:r>
          </a:p>
        </p:txBody>
      </p:sp>
      <p:sp>
        <p:nvSpPr>
          <p:cNvPr id="7" name="TextBox 6">
            <a:extLst>
              <a:ext uri="{FF2B5EF4-FFF2-40B4-BE49-F238E27FC236}">
                <a16:creationId xmlns:a16="http://schemas.microsoft.com/office/drawing/2014/main" id="{9914C82C-98CD-610A-92BF-8FE2953FBFDB}"/>
              </a:ext>
            </a:extLst>
          </p:cNvPr>
          <p:cNvSpPr txBox="1"/>
          <p:nvPr/>
        </p:nvSpPr>
        <p:spPr>
          <a:xfrm>
            <a:off x="3104103" y="2008544"/>
            <a:ext cx="3014804" cy="307777"/>
          </a:xfrm>
          <a:prstGeom prst="rect">
            <a:avLst/>
          </a:prstGeom>
          <a:noFill/>
        </p:spPr>
        <p:txBody>
          <a:bodyPr wrap="square" rtlCol="0">
            <a:noAutofit/>
          </a:bodyPr>
          <a:lstStyle/>
          <a:p>
            <a:pPr algn="ctr"/>
            <a:r>
              <a:rPr lang="en-US" sz="1200" dirty="0"/>
              <a:t>Type of Facility</a:t>
            </a:r>
          </a:p>
        </p:txBody>
      </p:sp>
      <p:sp>
        <p:nvSpPr>
          <p:cNvPr id="10" name="TextBox 9">
            <a:extLst>
              <a:ext uri="{FF2B5EF4-FFF2-40B4-BE49-F238E27FC236}">
                <a16:creationId xmlns:a16="http://schemas.microsoft.com/office/drawing/2014/main" id="{50F186D2-5C14-3F57-5212-B5DAB5D05498}"/>
              </a:ext>
            </a:extLst>
          </p:cNvPr>
          <p:cNvSpPr txBox="1"/>
          <p:nvPr/>
        </p:nvSpPr>
        <p:spPr>
          <a:xfrm>
            <a:off x="5882814" y="2019744"/>
            <a:ext cx="3014804" cy="276999"/>
          </a:xfrm>
          <a:prstGeom prst="rect">
            <a:avLst/>
          </a:prstGeom>
          <a:noFill/>
        </p:spPr>
        <p:txBody>
          <a:bodyPr wrap="square" rtlCol="0">
            <a:spAutoFit/>
          </a:bodyPr>
          <a:lstStyle/>
          <a:p>
            <a:pPr algn="ctr"/>
            <a:r>
              <a:rPr lang="en-US" sz="1200" dirty="0"/>
              <a:t>Type of Foodservice Operation</a:t>
            </a:r>
          </a:p>
        </p:txBody>
      </p:sp>
    </p:spTree>
    <p:custDataLst>
      <p:tags r:id="rId1"/>
    </p:custDataLst>
    <p:extLst>
      <p:ext uri="{BB962C8B-B14F-4D97-AF65-F5344CB8AC3E}">
        <p14:creationId xmlns:p14="http://schemas.microsoft.com/office/powerpoint/2010/main" val="2930814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Financial Orientation of the Foodservice Department</a:t>
            </a:r>
          </a:p>
        </p:txBody>
      </p:sp>
      <p:sp>
        <p:nvSpPr>
          <p:cNvPr id="4" name="Text Placeholder 3"/>
          <p:cNvSpPr>
            <a:spLocks noGrp="1"/>
          </p:cNvSpPr>
          <p:nvPr>
            <p:ph idx="1"/>
          </p:nvPr>
        </p:nvSpPr>
        <p:spPr/>
        <p:txBody>
          <a:bodyPr/>
          <a:lstStyle/>
          <a:p>
            <a:pPr marL="0" indent="0">
              <a:buNone/>
            </a:pPr>
            <a:r>
              <a:rPr lang="en-US" dirty="0"/>
              <a:t>Breakeven and profit and loss (P&amp;L) are the two most common business models for most senior living segments. Most independent living and self-operated facilities count on the foodservice department to operate on a separate P&amp;L.</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26</a:t>
            </a:fld>
            <a:endParaRPr lang="en-US" dirty="0"/>
          </a:p>
        </p:txBody>
      </p:sp>
      <p:sp>
        <p:nvSpPr>
          <p:cNvPr id="14" name="Text Placeholder 4">
            <a:extLst>
              <a:ext uri="{FF2B5EF4-FFF2-40B4-BE49-F238E27FC236}">
                <a16:creationId xmlns:a16="http://schemas.microsoft.com/office/drawing/2014/main" id="{45997E39-6940-482C-A116-7AEF367A9CE7}"/>
              </a:ext>
            </a:extLst>
          </p:cNvPr>
          <p:cNvSpPr txBox="1">
            <a:spLocks/>
          </p:cNvSpPr>
          <p:nvPr/>
        </p:nvSpPr>
        <p:spPr>
          <a:xfrm>
            <a:off x="94892" y="6193166"/>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Foodservice IP4. What is the financial orientation of the foodservice department?</a:t>
            </a:r>
          </a:p>
        </p:txBody>
      </p:sp>
      <p:graphicFrame>
        <p:nvGraphicFramePr>
          <p:cNvPr id="20" name="Chart 19">
            <a:extLst>
              <a:ext uri="{FF2B5EF4-FFF2-40B4-BE49-F238E27FC236}">
                <a16:creationId xmlns:a16="http://schemas.microsoft.com/office/drawing/2014/main" id="{0AEED397-1C05-4A6F-A99F-6B00F5A2ABC8}"/>
              </a:ext>
            </a:extLst>
          </p:cNvPr>
          <p:cNvGraphicFramePr/>
          <p:nvPr>
            <p:extLst>
              <p:ext uri="{D42A27DB-BD31-4B8C-83A1-F6EECF244321}">
                <p14:modId xmlns:p14="http://schemas.microsoft.com/office/powerpoint/2010/main" val="3202785301"/>
              </p:ext>
            </p:extLst>
          </p:nvPr>
        </p:nvGraphicFramePr>
        <p:xfrm>
          <a:off x="2094305" y="1639803"/>
          <a:ext cx="5956570" cy="372676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30A669F-920D-F064-8180-0AE489E10A00}"/>
              </a:ext>
            </a:extLst>
          </p:cNvPr>
          <p:cNvSpPr/>
          <p:nvPr/>
        </p:nvSpPr>
        <p:spPr>
          <a:xfrm>
            <a:off x="0" y="5366570"/>
            <a:ext cx="9144000" cy="686373"/>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6C35BE9-6422-62C0-71D7-5D1FDB129A48}"/>
              </a:ext>
            </a:extLst>
          </p:cNvPr>
          <p:cNvSpPr/>
          <p:nvPr/>
        </p:nvSpPr>
        <p:spPr>
          <a:xfrm>
            <a:off x="1016174" y="5739901"/>
            <a:ext cx="7298690"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Since Covid-19, P&amp;L has become more critical to this segment.</a:t>
            </a:r>
          </a:p>
        </p:txBody>
      </p:sp>
      <p:grpSp>
        <p:nvGrpSpPr>
          <p:cNvPr id="5" name="Group 4">
            <a:extLst>
              <a:ext uri="{FF2B5EF4-FFF2-40B4-BE49-F238E27FC236}">
                <a16:creationId xmlns:a16="http://schemas.microsoft.com/office/drawing/2014/main" id="{529C9B81-6BC0-F932-B93B-30AAA921E13E}"/>
              </a:ext>
            </a:extLst>
          </p:cNvPr>
          <p:cNvGrpSpPr/>
          <p:nvPr/>
        </p:nvGrpSpPr>
        <p:grpSpPr>
          <a:xfrm>
            <a:off x="449091" y="5493082"/>
            <a:ext cx="465918" cy="460484"/>
            <a:chOff x="4219414" y="211476"/>
            <a:chExt cx="635430" cy="628019"/>
          </a:xfrm>
        </p:grpSpPr>
        <p:sp>
          <p:nvSpPr>
            <p:cNvPr id="7" name="Oval 6">
              <a:extLst>
                <a:ext uri="{FF2B5EF4-FFF2-40B4-BE49-F238E27FC236}">
                  <a16:creationId xmlns:a16="http://schemas.microsoft.com/office/drawing/2014/main" id="{E6DB8423-7FC4-9088-0525-D2C075FC2622}"/>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Lights On with solid fill">
              <a:extLst>
                <a:ext uri="{FF2B5EF4-FFF2-40B4-BE49-F238E27FC236}">
                  <a16:creationId xmlns:a16="http://schemas.microsoft.com/office/drawing/2014/main" id="{AF2C15D0-73D9-C88C-88CC-365925A5E4A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9" name="Observation">
            <a:extLst>
              <a:ext uri="{FF2B5EF4-FFF2-40B4-BE49-F238E27FC236}">
                <a16:creationId xmlns:a16="http://schemas.microsoft.com/office/drawing/2014/main" id="{0769DA67-FB55-7C71-DBBE-D5CA4B900C53}"/>
              </a:ext>
            </a:extLst>
          </p:cNvPr>
          <p:cNvSpPr txBox="1"/>
          <p:nvPr/>
        </p:nvSpPr>
        <p:spPr>
          <a:xfrm>
            <a:off x="1052222" y="551040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spTree>
    <p:custDataLst>
      <p:tags r:id="rId1"/>
    </p:custDataLst>
    <p:extLst>
      <p:ext uri="{BB962C8B-B14F-4D97-AF65-F5344CB8AC3E}">
        <p14:creationId xmlns:p14="http://schemas.microsoft.com/office/powerpoint/2010/main" val="2077703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Target Total Meal Cost Per Resident</a:t>
            </a:r>
          </a:p>
        </p:txBody>
      </p:sp>
      <p:sp>
        <p:nvSpPr>
          <p:cNvPr id="4" name="Text Placeholder 3"/>
          <p:cNvSpPr>
            <a:spLocks noGrp="1"/>
          </p:cNvSpPr>
          <p:nvPr>
            <p:ph idx="1"/>
          </p:nvPr>
        </p:nvSpPr>
        <p:spPr/>
        <p:txBody>
          <a:bodyPr/>
          <a:lstStyle/>
          <a:p>
            <a:pPr marL="0" indent="0">
              <a:buNone/>
            </a:pPr>
            <a:r>
              <a:rPr lang="en-US" dirty="0"/>
              <a:t>On average, senior living facilities target $17 for daily resident meal costs. Independent living facilities spend more than other sub-segments, averaging $21 target daily meal cost.</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27</a:t>
            </a:fld>
            <a:endParaRPr lang="en-US" dirty="0"/>
          </a:p>
        </p:txBody>
      </p:sp>
      <p:sp>
        <p:nvSpPr>
          <p:cNvPr id="14" name="Text Placeholder 4">
            <a:extLst>
              <a:ext uri="{FF2B5EF4-FFF2-40B4-BE49-F238E27FC236}">
                <a16:creationId xmlns:a16="http://schemas.microsoft.com/office/drawing/2014/main" id="{5EC4DCC2-41A6-4862-889D-7B84F24C71D6}"/>
              </a:ext>
            </a:extLst>
          </p:cNvPr>
          <p:cNvSpPr txBox="1">
            <a:spLocks/>
          </p:cNvSpPr>
          <p:nvPr/>
        </p:nvSpPr>
        <p:spPr>
          <a:xfrm>
            <a:off x="94892" y="6204927"/>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Foodservice IP5. What is your target total meal cost per resident per day?</a:t>
            </a:r>
          </a:p>
        </p:txBody>
      </p:sp>
      <p:sp>
        <p:nvSpPr>
          <p:cNvPr id="15" name="TextBox 14">
            <a:extLst>
              <a:ext uri="{FF2B5EF4-FFF2-40B4-BE49-F238E27FC236}">
                <a16:creationId xmlns:a16="http://schemas.microsoft.com/office/drawing/2014/main" id="{9EA34C5C-E95B-46C4-86EF-087062BA7AC4}"/>
              </a:ext>
            </a:extLst>
          </p:cNvPr>
          <p:cNvSpPr txBox="1"/>
          <p:nvPr/>
        </p:nvSpPr>
        <p:spPr>
          <a:xfrm>
            <a:off x="488834" y="1654543"/>
            <a:ext cx="8242532" cy="523220"/>
          </a:xfrm>
          <a:prstGeom prst="rect">
            <a:avLst/>
          </a:prstGeom>
          <a:noFill/>
        </p:spPr>
        <p:txBody>
          <a:bodyPr wrap="square" rtlCol="0">
            <a:spAutoFit/>
          </a:bodyPr>
          <a:lstStyle/>
          <a:p>
            <a:pPr algn="ctr"/>
            <a:r>
              <a:rPr lang="en-US" sz="1400" b="1" dirty="0"/>
              <a:t>Target Total Meal Cost per Resident per Day</a:t>
            </a:r>
          </a:p>
          <a:p>
            <a:pPr algn="ctr"/>
            <a:r>
              <a:rPr lang="en-US" sz="1400" dirty="0"/>
              <a:t>(Means Shown, in Dollars)</a:t>
            </a:r>
          </a:p>
        </p:txBody>
      </p:sp>
      <p:graphicFrame>
        <p:nvGraphicFramePr>
          <p:cNvPr id="20" name="Chart 19">
            <a:extLst>
              <a:ext uri="{FF2B5EF4-FFF2-40B4-BE49-F238E27FC236}">
                <a16:creationId xmlns:a16="http://schemas.microsoft.com/office/drawing/2014/main" id="{AC738EE2-85D7-48E8-A68F-5722716E517C}"/>
              </a:ext>
            </a:extLst>
          </p:cNvPr>
          <p:cNvGraphicFramePr/>
          <p:nvPr>
            <p:extLst>
              <p:ext uri="{D42A27DB-BD31-4B8C-83A1-F6EECF244321}">
                <p14:modId xmlns:p14="http://schemas.microsoft.com/office/powerpoint/2010/main" val="825377879"/>
              </p:ext>
            </p:extLst>
          </p:nvPr>
        </p:nvGraphicFramePr>
        <p:xfrm>
          <a:off x="1631815" y="2312424"/>
          <a:ext cx="5956570" cy="2729746"/>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Callout 1">
            <a:extLst>
              <a:ext uri="{FF2B5EF4-FFF2-40B4-BE49-F238E27FC236}">
                <a16:creationId xmlns:a16="http://schemas.microsoft.com/office/drawing/2014/main" id="{4770291A-B3D8-C3C2-B606-B8D84ED4A2F7}"/>
              </a:ext>
            </a:extLst>
          </p:cNvPr>
          <p:cNvSpPr/>
          <p:nvPr/>
        </p:nvSpPr>
        <p:spPr>
          <a:xfrm>
            <a:off x="6057879" y="2087962"/>
            <a:ext cx="2256985" cy="605909"/>
          </a:xfrm>
          <a:prstGeom prst="wedgeEllipseCallout">
            <a:avLst>
              <a:gd name="adj1" fmla="val -34957"/>
              <a:gd name="adj2" fmla="val 56110"/>
            </a:avLst>
          </a:prstGeom>
          <a:noFill/>
          <a:ln>
            <a:solidFill>
              <a:schemeClr val="accent1"/>
            </a:solidFill>
          </a:ln>
        </p:spPr>
        <p:txBody>
          <a:bodyPr wrap="square" rtlCol="0" anchor="ctr">
            <a:spAutoFit/>
          </a:bodyPr>
          <a:lstStyle/>
          <a:p>
            <a:pPr algn="ctr" fontAlgn="b"/>
            <a:r>
              <a:rPr lang="en-US" sz="1100" b="1" dirty="0">
                <a:solidFill>
                  <a:schemeClr val="accent1"/>
                </a:solidFill>
              </a:rPr>
              <a:t>The highest target food cost at $21.</a:t>
            </a:r>
          </a:p>
        </p:txBody>
      </p:sp>
      <p:sp>
        <p:nvSpPr>
          <p:cNvPr id="5" name="Rectangle 4">
            <a:extLst>
              <a:ext uri="{FF2B5EF4-FFF2-40B4-BE49-F238E27FC236}">
                <a16:creationId xmlns:a16="http://schemas.microsoft.com/office/drawing/2014/main" id="{B642CF7D-19C9-6AE8-E680-BCE91C93259B}"/>
              </a:ext>
            </a:extLst>
          </p:cNvPr>
          <p:cNvSpPr/>
          <p:nvPr/>
        </p:nvSpPr>
        <p:spPr>
          <a:xfrm>
            <a:off x="0" y="5176832"/>
            <a:ext cx="9144000" cy="855114"/>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E3E761-8284-B74F-E1E2-1EBB1C6143AE}"/>
              </a:ext>
            </a:extLst>
          </p:cNvPr>
          <p:cNvSpPr/>
          <p:nvPr/>
        </p:nvSpPr>
        <p:spPr>
          <a:xfrm>
            <a:off x="1016174" y="5487032"/>
            <a:ext cx="7298690"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These are loose ranges. FSIP has learned that certain residents my pay for more amenities, and therefore, the per-day meal cost increases.</a:t>
            </a:r>
          </a:p>
        </p:txBody>
      </p:sp>
      <p:grpSp>
        <p:nvGrpSpPr>
          <p:cNvPr id="8" name="Group 7">
            <a:extLst>
              <a:ext uri="{FF2B5EF4-FFF2-40B4-BE49-F238E27FC236}">
                <a16:creationId xmlns:a16="http://schemas.microsoft.com/office/drawing/2014/main" id="{DACC8F6E-FA68-E91C-BD5E-62DFF411C5C4}"/>
              </a:ext>
            </a:extLst>
          </p:cNvPr>
          <p:cNvGrpSpPr/>
          <p:nvPr/>
        </p:nvGrpSpPr>
        <p:grpSpPr>
          <a:xfrm>
            <a:off x="449091" y="5240213"/>
            <a:ext cx="465918" cy="460484"/>
            <a:chOff x="4219414" y="211476"/>
            <a:chExt cx="635430" cy="628019"/>
          </a:xfrm>
        </p:grpSpPr>
        <p:sp>
          <p:nvSpPr>
            <p:cNvPr id="9" name="Oval 8">
              <a:extLst>
                <a:ext uri="{FF2B5EF4-FFF2-40B4-BE49-F238E27FC236}">
                  <a16:creationId xmlns:a16="http://schemas.microsoft.com/office/drawing/2014/main" id="{081AFE3C-C8AA-8A46-9247-0809C96AA79A}"/>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ghts On with solid fill">
              <a:extLst>
                <a:ext uri="{FF2B5EF4-FFF2-40B4-BE49-F238E27FC236}">
                  <a16:creationId xmlns:a16="http://schemas.microsoft.com/office/drawing/2014/main" id="{CC19DC45-A48F-4B40-0347-5D4BCF06E3B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11" name="Observation">
            <a:extLst>
              <a:ext uri="{FF2B5EF4-FFF2-40B4-BE49-F238E27FC236}">
                <a16:creationId xmlns:a16="http://schemas.microsoft.com/office/drawing/2014/main" id="{2FD98A9A-9E1D-B2AF-C752-D1F040CB7DB4}"/>
              </a:ext>
            </a:extLst>
          </p:cNvPr>
          <p:cNvSpPr txBox="1"/>
          <p:nvPr/>
        </p:nvSpPr>
        <p:spPr>
          <a:xfrm>
            <a:off x="1052222" y="5257532"/>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spTree>
    <p:custDataLst>
      <p:tags r:id="rId1"/>
    </p:custDataLst>
    <p:extLst>
      <p:ext uri="{BB962C8B-B14F-4D97-AF65-F5344CB8AC3E}">
        <p14:creationId xmlns:p14="http://schemas.microsoft.com/office/powerpoint/2010/main" val="614154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Resident Meal Plans</a:t>
            </a:r>
          </a:p>
        </p:txBody>
      </p:sp>
      <p:sp>
        <p:nvSpPr>
          <p:cNvPr id="4" name="Text Placeholder 3"/>
          <p:cNvSpPr>
            <a:spLocks noGrp="1"/>
          </p:cNvSpPr>
          <p:nvPr>
            <p:ph idx="1"/>
          </p:nvPr>
        </p:nvSpPr>
        <p:spPr/>
        <p:txBody>
          <a:bodyPr/>
          <a:lstStyle/>
          <a:p>
            <a:r>
              <a:rPr lang="en-US" dirty="0"/>
              <a:t>Regardless of sub-segment, some 75% or more include all meals and snacks in a resident fee. Still, about a quarter or less allow residents to purchase a meal plan or pay-per meal.</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28</a:t>
            </a:fld>
            <a:endParaRPr lang="en-US" dirty="0"/>
          </a:p>
        </p:txBody>
      </p:sp>
      <p:sp>
        <p:nvSpPr>
          <p:cNvPr id="14" name="Text Placeholder 4">
            <a:extLst>
              <a:ext uri="{FF2B5EF4-FFF2-40B4-BE49-F238E27FC236}">
                <a16:creationId xmlns:a16="http://schemas.microsoft.com/office/drawing/2014/main" id="{18FB6227-BB42-4EA5-B54D-A2E856F6A035}"/>
              </a:ext>
            </a:extLst>
          </p:cNvPr>
          <p:cNvSpPr txBox="1">
            <a:spLocks/>
          </p:cNvSpPr>
          <p:nvPr/>
        </p:nvSpPr>
        <p:spPr>
          <a:xfrm>
            <a:off x="94892" y="6178721"/>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Foodservice IP6. How are meals offered at your facility?</a:t>
            </a:r>
          </a:p>
        </p:txBody>
      </p:sp>
      <p:sp>
        <p:nvSpPr>
          <p:cNvPr id="15" name="TextBox 14">
            <a:extLst>
              <a:ext uri="{FF2B5EF4-FFF2-40B4-BE49-F238E27FC236}">
                <a16:creationId xmlns:a16="http://schemas.microsoft.com/office/drawing/2014/main" id="{3B12AEDB-B37E-4D17-8F9E-83C900224203}"/>
              </a:ext>
            </a:extLst>
          </p:cNvPr>
          <p:cNvSpPr txBox="1"/>
          <p:nvPr/>
        </p:nvSpPr>
        <p:spPr>
          <a:xfrm>
            <a:off x="488834" y="1654543"/>
            <a:ext cx="8242532" cy="307777"/>
          </a:xfrm>
          <a:prstGeom prst="rect">
            <a:avLst/>
          </a:prstGeom>
          <a:noFill/>
        </p:spPr>
        <p:txBody>
          <a:bodyPr wrap="square" rtlCol="0">
            <a:spAutoFit/>
          </a:bodyPr>
          <a:lstStyle/>
          <a:p>
            <a:pPr algn="ctr"/>
            <a:r>
              <a:rPr lang="en-US" sz="1400" b="1" dirty="0"/>
              <a:t>How Meals Are Offered in A Facility</a:t>
            </a:r>
          </a:p>
        </p:txBody>
      </p:sp>
      <p:graphicFrame>
        <p:nvGraphicFramePr>
          <p:cNvPr id="20" name="Chart 19">
            <a:extLst>
              <a:ext uri="{FF2B5EF4-FFF2-40B4-BE49-F238E27FC236}">
                <a16:creationId xmlns:a16="http://schemas.microsoft.com/office/drawing/2014/main" id="{F8986D2C-3EF7-41BA-80E3-24B29C4EA87C}"/>
              </a:ext>
            </a:extLst>
          </p:cNvPr>
          <p:cNvGraphicFramePr/>
          <p:nvPr>
            <p:extLst>
              <p:ext uri="{D42A27DB-BD31-4B8C-83A1-F6EECF244321}">
                <p14:modId xmlns:p14="http://schemas.microsoft.com/office/powerpoint/2010/main" val="1794822211"/>
              </p:ext>
            </p:extLst>
          </p:nvPr>
        </p:nvGraphicFramePr>
        <p:xfrm>
          <a:off x="1147864" y="2006632"/>
          <a:ext cx="7115163" cy="290256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D3BD1239-3EDE-0C17-0CF3-AFA7204BEA56}"/>
              </a:ext>
            </a:extLst>
          </p:cNvPr>
          <p:cNvSpPr/>
          <p:nvPr/>
        </p:nvSpPr>
        <p:spPr>
          <a:xfrm>
            <a:off x="0" y="5212001"/>
            <a:ext cx="9144000" cy="607708"/>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96D0354-84FF-613F-9BD0-34E97E98E3FF}"/>
              </a:ext>
            </a:extLst>
          </p:cNvPr>
          <p:cNvSpPr/>
          <p:nvPr/>
        </p:nvSpPr>
        <p:spPr>
          <a:xfrm>
            <a:off x="1016174" y="5487032"/>
            <a:ext cx="7298690"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It is rare for residents and patients to pay per meal.</a:t>
            </a:r>
          </a:p>
        </p:txBody>
      </p:sp>
      <p:grpSp>
        <p:nvGrpSpPr>
          <p:cNvPr id="5" name="Group 4">
            <a:extLst>
              <a:ext uri="{FF2B5EF4-FFF2-40B4-BE49-F238E27FC236}">
                <a16:creationId xmlns:a16="http://schemas.microsoft.com/office/drawing/2014/main" id="{C513199A-1627-BD9D-E91D-9179D12E84AD}"/>
              </a:ext>
            </a:extLst>
          </p:cNvPr>
          <p:cNvGrpSpPr/>
          <p:nvPr/>
        </p:nvGrpSpPr>
        <p:grpSpPr>
          <a:xfrm>
            <a:off x="449091" y="5275382"/>
            <a:ext cx="465918" cy="460484"/>
            <a:chOff x="4219414" y="211476"/>
            <a:chExt cx="635430" cy="628019"/>
          </a:xfrm>
        </p:grpSpPr>
        <p:sp>
          <p:nvSpPr>
            <p:cNvPr id="7" name="Oval 6">
              <a:extLst>
                <a:ext uri="{FF2B5EF4-FFF2-40B4-BE49-F238E27FC236}">
                  <a16:creationId xmlns:a16="http://schemas.microsoft.com/office/drawing/2014/main" id="{16046C6F-367B-62AD-26F7-B7A778787FA5}"/>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Lights On with solid fill">
              <a:extLst>
                <a:ext uri="{FF2B5EF4-FFF2-40B4-BE49-F238E27FC236}">
                  <a16:creationId xmlns:a16="http://schemas.microsoft.com/office/drawing/2014/main" id="{349814E8-6E64-8BC0-3FE9-698E443517C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12" name="Observation">
            <a:extLst>
              <a:ext uri="{FF2B5EF4-FFF2-40B4-BE49-F238E27FC236}">
                <a16:creationId xmlns:a16="http://schemas.microsoft.com/office/drawing/2014/main" id="{617BA493-4D92-452A-2FF1-2BFB2C26F0F6}"/>
              </a:ext>
            </a:extLst>
          </p:cNvPr>
          <p:cNvSpPr txBox="1"/>
          <p:nvPr/>
        </p:nvSpPr>
        <p:spPr>
          <a:xfrm>
            <a:off x="1052222" y="5257532"/>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spTree>
    <p:custDataLst>
      <p:tags r:id="rId1"/>
    </p:custDataLst>
    <p:extLst>
      <p:ext uri="{BB962C8B-B14F-4D97-AF65-F5344CB8AC3E}">
        <p14:creationId xmlns:p14="http://schemas.microsoft.com/office/powerpoint/2010/main" val="1715550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Food Service Systems in Facility</a:t>
            </a:r>
          </a:p>
        </p:txBody>
      </p:sp>
      <p:sp>
        <p:nvSpPr>
          <p:cNvPr id="4" name="Text Placeholder 3"/>
          <p:cNvSpPr>
            <a:spLocks noGrp="1"/>
          </p:cNvSpPr>
          <p:nvPr>
            <p:ph idx="1"/>
          </p:nvPr>
        </p:nvSpPr>
        <p:spPr/>
        <p:txBody>
          <a:bodyPr/>
          <a:lstStyle/>
          <a:p>
            <a:pPr marL="0" indent="0">
              <a:buNone/>
            </a:pPr>
            <a:r>
              <a:rPr lang="en-US" dirty="0"/>
              <a:t>Cafeterias and patient room service are the most common types of foodservice systems. Patient tray service is less common with independent living.</a:t>
            </a:r>
          </a:p>
        </p:txBody>
      </p:sp>
      <p:sp>
        <p:nvSpPr>
          <p:cNvPr id="6" name="Slide Number Placeholder 5"/>
          <p:cNvSpPr>
            <a:spLocks noGrp="1"/>
          </p:cNvSpPr>
          <p:nvPr>
            <p:ph type="sldNum" sz="quarter" idx="12"/>
          </p:nvPr>
        </p:nvSpPr>
        <p:spPr/>
        <p:txBody>
          <a:bodyPr/>
          <a:lstStyle/>
          <a:p>
            <a:fld id="{6113E31D-E2AB-40D1-8B51-AFA5AFEF393A}" type="slidenum">
              <a:rPr lang="en-US" smtClean="0"/>
              <a:pPr/>
              <a:t>29</a:t>
            </a:fld>
            <a:endParaRPr lang="en-US" dirty="0"/>
          </a:p>
        </p:txBody>
      </p:sp>
      <p:sp>
        <p:nvSpPr>
          <p:cNvPr id="14" name="Text Placeholder 4">
            <a:extLst>
              <a:ext uri="{FF2B5EF4-FFF2-40B4-BE49-F238E27FC236}">
                <a16:creationId xmlns:a16="http://schemas.microsoft.com/office/drawing/2014/main" id="{2618567E-CE73-4785-8272-5A171D9B979C}"/>
              </a:ext>
            </a:extLst>
          </p:cNvPr>
          <p:cNvSpPr txBox="1">
            <a:spLocks/>
          </p:cNvSpPr>
          <p:nvPr/>
        </p:nvSpPr>
        <p:spPr>
          <a:xfrm>
            <a:off x="137588" y="6142784"/>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Foodservice IP7. Which of the following programs/service systems are present in this facility?</a:t>
            </a:r>
          </a:p>
        </p:txBody>
      </p:sp>
      <p:sp>
        <p:nvSpPr>
          <p:cNvPr id="15" name="TextBox 14">
            <a:extLst>
              <a:ext uri="{FF2B5EF4-FFF2-40B4-BE49-F238E27FC236}">
                <a16:creationId xmlns:a16="http://schemas.microsoft.com/office/drawing/2014/main" id="{9E8C31D6-CF2D-4604-9A31-F60145E90370}"/>
              </a:ext>
            </a:extLst>
          </p:cNvPr>
          <p:cNvSpPr txBox="1"/>
          <p:nvPr/>
        </p:nvSpPr>
        <p:spPr>
          <a:xfrm>
            <a:off x="496725" y="1405914"/>
            <a:ext cx="8242532" cy="307777"/>
          </a:xfrm>
          <a:prstGeom prst="rect">
            <a:avLst/>
          </a:prstGeom>
          <a:noFill/>
        </p:spPr>
        <p:txBody>
          <a:bodyPr wrap="square" rtlCol="0">
            <a:spAutoFit/>
          </a:bodyPr>
          <a:lstStyle/>
          <a:p>
            <a:pPr algn="ctr"/>
            <a:r>
              <a:rPr lang="en-US" sz="1400" b="1" dirty="0"/>
              <a:t>Service Systems Currently in Facility</a:t>
            </a:r>
          </a:p>
        </p:txBody>
      </p:sp>
      <p:graphicFrame>
        <p:nvGraphicFramePr>
          <p:cNvPr id="20" name="Chart 19">
            <a:extLst>
              <a:ext uri="{FF2B5EF4-FFF2-40B4-BE49-F238E27FC236}">
                <a16:creationId xmlns:a16="http://schemas.microsoft.com/office/drawing/2014/main" id="{9E1F25FE-CE5D-412B-A39F-6C95C6D2C083}"/>
              </a:ext>
            </a:extLst>
          </p:cNvPr>
          <p:cNvGraphicFramePr/>
          <p:nvPr>
            <p:extLst>
              <p:ext uri="{D42A27DB-BD31-4B8C-83A1-F6EECF244321}">
                <p14:modId xmlns:p14="http://schemas.microsoft.com/office/powerpoint/2010/main" val="3523054114"/>
              </p:ext>
            </p:extLst>
          </p:nvPr>
        </p:nvGraphicFramePr>
        <p:xfrm>
          <a:off x="-221934" y="1639723"/>
          <a:ext cx="8023087" cy="4521478"/>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Callout 1">
            <a:extLst>
              <a:ext uri="{FF2B5EF4-FFF2-40B4-BE49-F238E27FC236}">
                <a16:creationId xmlns:a16="http://schemas.microsoft.com/office/drawing/2014/main" id="{C648054D-C48C-D237-002A-DDC88B71785C}"/>
              </a:ext>
            </a:extLst>
          </p:cNvPr>
          <p:cNvSpPr/>
          <p:nvPr/>
        </p:nvSpPr>
        <p:spPr>
          <a:xfrm>
            <a:off x="6951785" y="2336024"/>
            <a:ext cx="1703381" cy="1081980"/>
          </a:xfrm>
          <a:prstGeom prst="wedgeEllipseCallout">
            <a:avLst>
              <a:gd name="adj1" fmla="val -34957"/>
              <a:gd name="adj2" fmla="val 56110"/>
            </a:avLst>
          </a:prstGeom>
          <a:noFill/>
          <a:ln>
            <a:solidFill>
              <a:schemeClr val="accent1"/>
            </a:solidFill>
          </a:ln>
        </p:spPr>
        <p:txBody>
          <a:bodyPr wrap="square" rtlCol="0" anchor="ctr">
            <a:spAutoFit/>
          </a:bodyPr>
          <a:lstStyle/>
          <a:p>
            <a:pPr algn="ctr" fontAlgn="b"/>
            <a:r>
              <a:rPr lang="en-US" sz="1100" b="1" dirty="0">
                <a:solidFill>
                  <a:schemeClr val="accent1"/>
                </a:solidFill>
              </a:rPr>
              <a:t>No remarkable differences with memory care or </a:t>
            </a:r>
            <a:br>
              <a:rPr lang="en-US" sz="1100" b="1" dirty="0">
                <a:solidFill>
                  <a:schemeClr val="accent1"/>
                </a:solidFill>
              </a:rPr>
            </a:br>
            <a:r>
              <a:rPr lang="en-US" sz="1100" b="1" dirty="0">
                <a:solidFill>
                  <a:schemeClr val="accent1"/>
                </a:solidFill>
              </a:rPr>
              <a:t>rehab facilities.</a:t>
            </a:r>
          </a:p>
        </p:txBody>
      </p:sp>
    </p:spTree>
    <p:custDataLst>
      <p:tags r:id="rId1"/>
    </p:custDataLst>
    <p:extLst>
      <p:ext uri="{BB962C8B-B14F-4D97-AF65-F5344CB8AC3E}">
        <p14:creationId xmlns:p14="http://schemas.microsoft.com/office/powerpoint/2010/main" val="859070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Introduction </a:t>
            </a:r>
            <a:r>
              <a:rPr lang="en-US" dirty="0">
                <a:solidFill>
                  <a:schemeClr val="tx1"/>
                </a:solidFill>
                <a:latin typeface="Montserrat SemiBold" panose="00000700000000000000" pitchFamily="50" charset="0"/>
              </a:rPr>
              <a:t>&amp; Background</a:t>
            </a:r>
          </a:p>
        </p:txBody>
      </p:sp>
      <p:sp>
        <p:nvSpPr>
          <p:cNvPr id="3" name="Slide Number Placeholder 2">
            <a:extLst>
              <a:ext uri="{FF2B5EF4-FFF2-40B4-BE49-F238E27FC236}">
                <a16:creationId xmlns:a16="http://schemas.microsoft.com/office/drawing/2014/main" id="{B3F55C69-5E80-4581-BE1A-AE5B4DFAD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FAB73BC-B049-4115-A692-8D63A059BFB8}" type="slidenum">
              <a:rPr kumimoji="0" lang="en-US" sz="800" b="0" i="0" u="none" strike="noStrike" kern="0" cap="none" spc="0" normalizeH="0" baseline="0" noProof="0" smtClean="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800" b="0" i="0" u="none" strike="noStrike" kern="0" cap="none" spc="0" normalizeH="0" baseline="0" noProof="0" dirty="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1362554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Cafeteria Service Systems</a:t>
            </a:r>
          </a:p>
        </p:txBody>
      </p:sp>
      <p:sp>
        <p:nvSpPr>
          <p:cNvPr id="4" name="Text Placeholder 3"/>
          <p:cNvSpPr>
            <a:spLocks noGrp="1"/>
          </p:cNvSpPr>
          <p:nvPr>
            <p:ph idx="1"/>
          </p:nvPr>
        </p:nvSpPr>
        <p:spPr/>
        <p:txBody>
          <a:bodyPr/>
          <a:lstStyle/>
          <a:p>
            <a:pPr marL="0" indent="0">
              <a:buNone/>
            </a:pPr>
            <a:r>
              <a:rPr lang="en-US" dirty="0"/>
              <a:t>Among facilities with cafeterias, branded concepts and tray are the most common service system set-ups. Independent living facilities are more likely than the rest to offer made-to-order stations.</a:t>
            </a:r>
          </a:p>
        </p:txBody>
      </p:sp>
      <p:sp>
        <p:nvSpPr>
          <p:cNvPr id="6" name="Slide Number Placeholder 5"/>
          <p:cNvSpPr>
            <a:spLocks noGrp="1"/>
          </p:cNvSpPr>
          <p:nvPr>
            <p:ph type="sldNum" sz="quarter" idx="12"/>
          </p:nvPr>
        </p:nvSpPr>
        <p:spPr/>
        <p:txBody>
          <a:bodyPr/>
          <a:lstStyle/>
          <a:p>
            <a:fld id="{6113E31D-E2AB-40D1-8B51-AFA5AFEF393A}" type="slidenum">
              <a:rPr lang="en-US" smtClean="0"/>
              <a:pPr/>
              <a:t>30</a:t>
            </a:fld>
            <a:endParaRPr lang="en-US" dirty="0"/>
          </a:p>
        </p:txBody>
      </p:sp>
      <p:sp>
        <p:nvSpPr>
          <p:cNvPr id="14" name="Text Placeholder 4">
            <a:extLst>
              <a:ext uri="{FF2B5EF4-FFF2-40B4-BE49-F238E27FC236}">
                <a16:creationId xmlns:a16="http://schemas.microsoft.com/office/drawing/2014/main" id="{0F600B1A-FD85-421D-97DD-5DAA1AE08B4C}"/>
              </a:ext>
            </a:extLst>
          </p:cNvPr>
          <p:cNvSpPr txBox="1">
            <a:spLocks/>
          </p:cNvSpPr>
          <p:nvPr/>
        </p:nvSpPr>
        <p:spPr>
          <a:xfrm>
            <a:off x="94892" y="6152962"/>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Foodservice IP8. Thinking just about your cafeteria, which of the following types of service systems do you offer?</a:t>
            </a:r>
          </a:p>
        </p:txBody>
      </p:sp>
      <p:graphicFrame>
        <p:nvGraphicFramePr>
          <p:cNvPr id="21" name="Chart 20">
            <a:extLst>
              <a:ext uri="{FF2B5EF4-FFF2-40B4-BE49-F238E27FC236}">
                <a16:creationId xmlns:a16="http://schemas.microsoft.com/office/drawing/2014/main" id="{25D68C10-C644-4F19-B26B-D945218588C6}"/>
              </a:ext>
            </a:extLst>
          </p:cNvPr>
          <p:cNvGraphicFramePr/>
          <p:nvPr>
            <p:extLst>
              <p:ext uri="{D42A27DB-BD31-4B8C-83A1-F6EECF244321}">
                <p14:modId xmlns:p14="http://schemas.microsoft.com/office/powerpoint/2010/main" val="1362099345"/>
              </p:ext>
            </p:extLst>
          </p:nvPr>
        </p:nvGraphicFramePr>
        <p:xfrm>
          <a:off x="2449098" y="2010889"/>
          <a:ext cx="5956570" cy="374802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53BA88AC-4006-4AD0-8E99-C051A1390E11}"/>
              </a:ext>
            </a:extLst>
          </p:cNvPr>
          <p:cNvSpPr txBox="1"/>
          <p:nvPr/>
        </p:nvSpPr>
        <p:spPr>
          <a:xfrm>
            <a:off x="488834" y="1654543"/>
            <a:ext cx="8242532" cy="307777"/>
          </a:xfrm>
          <a:prstGeom prst="rect">
            <a:avLst/>
          </a:prstGeom>
          <a:noFill/>
        </p:spPr>
        <p:txBody>
          <a:bodyPr wrap="square" rtlCol="0">
            <a:spAutoFit/>
          </a:bodyPr>
          <a:lstStyle/>
          <a:p>
            <a:pPr algn="ctr"/>
            <a:r>
              <a:rPr lang="en-US" sz="1400" b="1" dirty="0"/>
              <a:t>Cafeteria Service Systems</a:t>
            </a:r>
          </a:p>
        </p:txBody>
      </p:sp>
      <p:sp>
        <p:nvSpPr>
          <p:cNvPr id="3" name="Oval Callout 1">
            <a:extLst>
              <a:ext uri="{FF2B5EF4-FFF2-40B4-BE49-F238E27FC236}">
                <a16:creationId xmlns:a16="http://schemas.microsoft.com/office/drawing/2014/main" id="{41432ABE-D06A-3F01-0BB3-1EFD90BCA816}"/>
              </a:ext>
            </a:extLst>
          </p:cNvPr>
          <p:cNvSpPr/>
          <p:nvPr/>
        </p:nvSpPr>
        <p:spPr>
          <a:xfrm>
            <a:off x="6951785" y="2336024"/>
            <a:ext cx="1703381" cy="1081980"/>
          </a:xfrm>
          <a:prstGeom prst="wedgeEllipseCallout">
            <a:avLst>
              <a:gd name="adj1" fmla="val -34957"/>
              <a:gd name="adj2" fmla="val 56110"/>
            </a:avLst>
          </a:prstGeom>
          <a:noFill/>
          <a:ln>
            <a:solidFill>
              <a:schemeClr val="accent1"/>
            </a:solidFill>
          </a:ln>
        </p:spPr>
        <p:txBody>
          <a:bodyPr wrap="square" rtlCol="0" anchor="ctr">
            <a:spAutoFit/>
          </a:bodyPr>
          <a:lstStyle/>
          <a:p>
            <a:pPr algn="ctr" fontAlgn="b"/>
            <a:r>
              <a:rPr lang="en-US" sz="1100" b="1" dirty="0">
                <a:solidFill>
                  <a:schemeClr val="accent1"/>
                </a:solidFill>
              </a:rPr>
              <a:t>No remarkable differences with memory care or rehab facilities.</a:t>
            </a:r>
          </a:p>
        </p:txBody>
      </p:sp>
    </p:spTree>
    <p:custDataLst>
      <p:tags r:id="rId1"/>
    </p:custDataLst>
    <p:extLst>
      <p:ext uri="{BB962C8B-B14F-4D97-AF65-F5344CB8AC3E}">
        <p14:creationId xmlns:p14="http://schemas.microsoft.com/office/powerpoint/2010/main" val="834524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Meals by Daypart</a:t>
            </a:r>
          </a:p>
        </p:txBody>
      </p:sp>
      <p:sp>
        <p:nvSpPr>
          <p:cNvPr id="4" name="Text Placeholder 3"/>
          <p:cNvSpPr>
            <a:spLocks noGrp="1"/>
          </p:cNvSpPr>
          <p:nvPr>
            <p:ph idx="1"/>
          </p:nvPr>
        </p:nvSpPr>
        <p:spPr/>
        <p:txBody>
          <a:bodyPr/>
          <a:lstStyle/>
          <a:p>
            <a:pPr marL="0" indent="0">
              <a:buNone/>
            </a:pPr>
            <a:r>
              <a:rPr lang="en-US" dirty="0"/>
              <a:t>A third of meals served in senior living facilities are lunch (34%), regardless of sub-segment. Dinner (31%) and breakfast (28%) represent slightly less than a third of meals, and only 7% are snacks. </a:t>
            </a:r>
          </a:p>
        </p:txBody>
      </p:sp>
      <p:sp>
        <p:nvSpPr>
          <p:cNvPr id="6" name="Slide Number Placeholder 5"/>
          <p:cNvSpPr>
            <a:spLocks noGrp="1"/>
          </p:cNvSpPr>
          <p:nvPr>
            <p:ph type="sldNum" sz="quarter" idx="12"/>
          </p:nvPr>
        </p:nvSpPr>
        <p:spPr/>
        <p:txBody>
          <a:bodyPr/>
          <a:lstStyle/>
          <a:p>
            <a:fld id="{6113E31D-E2AB-40D1-8B51-AFA5AFEF393A}" type="slidenum">
              <a:rPr lang="en-US" smtClean="0"/>
              <a:pPr/>
              <a:t>31</a:t>
            </a:fld>
            <a:endParaRPr lang="en-US" dirty="0"/>
          </a:p>
        </p:txBody>
      </p:sp>
      <p:sp>
        <p:nvSpPr>
          <p:cNvPr id="14" name="Text Placeholder 4">
            <a:extLst>
              <a:ext uri="{FF2B5EF4-FFF2-40B4-BE49-F238E27FC236}">
                <a16:creationId xmlns:a16="http://schemas.microsoft.com/office/drawing/2014/main" id="{A74DF78A-0409-4CA8-B947-5388CF619018}"/>
              </a:ext>
            </a:extLst>
          </p:cNvPr>
          <p:cNvSpPr txBox="1">
            <a:spLocks/>
          </p:cNvSpPr>
          <p:nvPr/>
        </p:nvSpPr>
        <p:spPr>
          <a:xfrm>
            <a:off x="94892" y="6146742"/>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Foodservice IP9_1. What percent of your meals served fall into the following dayparts?</a:t>
            </a:r>
          </a:p>
        </p:txBody>
      </p:sp>
      <p:sp>
        <p:nvSpPr>
          <p:cNvPr id="15" name="TextBox 14">
            <a:extLst>
              <a:ext uri="{FF2B5EF4-FFF2-40B4-BE49-F238E27FC236}">
                <a16:creationId xmlns:a16="http://schemas.microsoft.com/office/drawing/2014/main" id="{72A734E4-1D7F-4C9E-B872-76637C50B3BB}"/>
              </a:ext>
            </a:extLst>
          </p:cNvPr>
          <p:cNvSpPr txBox="1"/>
          <p:nvPr/>
        </p:nvSpPr>
        <p:spPr>
          <a:xfrm>
            <a:off x="496725" y="1995957"/>
            <a:ext cx="8242532" cy="523220"/>
          </a:xfrm>
          <a:prstGeom prst="rect">
            <a:avLst/>
          </a:prstGeom>
          <a:noFill/>
        </p:spPr>
        <p:txBody>
          <a:bodyPr wrap="square" rtlCol="0">
            <a:spAutoFit/>
          </a:bodyPr>
          <a:lstStyle/>
          <a:p>
            <a:pPr algn="ctr"/>
            <a:r>
              <a:rPr lang="en-US" sz="1400" b="1" dirty="0"/>
              <a:t>% of Meals Served by Dayparts</a:t>
            </a:r>
          </a:p>
          <a:p>
            <a:pPr algn="ctr"/>
            <a:endParaRPr lang="en-US" sz="1400" b="1" dirty="0"/>
          </a:p>
        </p:txBody>
      </p:sp>
      <p:graphicFrame>
        <p:nvGraphicFramePr>
          <p:cNvPr id="21" name="Chart 20">
            <a:extLst>
              <a:ext uri="{FF2B5EF4-FFF2-40B4-BE49-F238E27FC236}">
                <a16:creationId xmlns:a16="http://schemas.microsoft.com/office/drawing/2014/main" id="{5B962C55-08E7-4630-936A-0979A293055C}"/>
              </a:ext>
            </a:extLst>
          </p:cNvPr>
          <p:cNvGraphicFramePr/>
          <p:nvPr/>
        </p:nvGraphicFramePr>
        <p:xfrm>
          <a:off x="1065423" y="2257566"/>
          <a:ext cx="7621377" cy="375992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490389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GPO Participation</a:t>
            </a:r>
          </a:p>
        </p:txBody>
      </p:sp>
      <p:sp>
        <p:nvSpPr>
          <p:cNvPr id="4" name="Text Placeholder 3"/>
          <p:cNvSpPr>
            <a:spLocks noGrp="1"/>
          </p:cNvSpPr>
          <p:nvPr>
            <p:ph idx="1"/>
          </p:nvPr>
        </p:nvSpPr>
        <p:spPr/>
        <p:txBody>
          <a:bodyPr/>
          <a:lstStyle/>
          <a:p>
            <a:pPr marL="0" indent="0">
              <a:buNone/>
            </a:pPr>
            <a:r>
              <a:rPr lang="en-US" dirty="0"/>
              <a:t>Assisted living facilities over-index on GPO participation compared to other facilities, with 50% belonging to a GPO or Buying Group. </a:t>
            </a:r>
            <a:r>
              <a:rPr lang="en-US" dirty="0" err="1"/>
              <a:t>Foodbuy</a:t>
            </a:r>
            <a:r>
              <a:rPr lang="en-US" dirty="0"/>
              <a:t>, is the most prominent GPO regardless of sub-segment. </a:t>
            </a:r>
          </a:p>
        </p:txBody>
      </p:sp>
      <p:sp>
        <p:nvSpPr>
          <p:cNvPr id="6" name="Slide Number Placeholder 5"/>
          <p:cNvSpPr>
            <a:spLocks noGrp="1"/>
          </p:cNvSpPr>
          <p:nvPr>
            <p:ph type="sldNum" sz="quarter" idx="12"/>
          </p:nvPr>
        </p:nvSpPr>
        <p:spPr/>
        <p:txBody>
          <a:bodyPr/>
          <a:lstStyle/>
          <a:p>
            <a:fld id="{6113E31D-E2AB-40D1-8B51-AFA5AFEF393A}" type="slidenum">
              <a:rPr lang="en-US" smtClean="0"/>
              <a:pPr/>
              <a:t>32</a:t>
            </a:fld>
            <a:endParaRPr lang="en-US" dirty="0"/>
          </a:p>
        </p:txBody>
      </p:sp>
      <p:sp>
        <p:nvSpPr>
          <p:cNvPr id="15" name="Text Placeholder 4">
            <a:extLst>
              <a:ext uri="{FF2B5EF4-FFF2-40B4-BE49-F238E27FC236}">
                <a16:creationId xmlns:a16="http://schemas.microsoft.com/office/drawing/2014/main" id="{12400335-D577-423C-90D6-61AF5725A357}"/>
              </a:ext>
            </a:extLst>
          </p:cNvPr>
          <p:cNvSpPr txBox="1">
            <a:spLocks/>
          </p:cNvSpPr>
          <p:nvPr/>
        </p:nvSpPr>
        <p:spPr>
          <a:xfrm>
            <a:off x="35171" y="6142784"/>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Q21. Does your operation belong to a buying group or group purchasing organization (GPO) of any kind?</a:t>
            </a:r>
          </a:p>
          <a:p>
            <a:pPr marL="0" indent="0">
              <a:buNone/>
            </a:pPr>
            <a:r>
              <a:rPr lang="en-US" sz="800" i="1" dirty="0">
                <a:solidFill>
                  <a:schemeClr val="tx1"/>
                </a:solidFill>
              </a:rPr>
              <a:t>Q22. Which buying group or group purchasing organization does your operation belong to?</a:t>
            </a:r>
          </a:p>
        </p:txBody>
      </p:sp>
      <p:graphicFrame>
        <p:nvGraphicFramePr>
          <p:cNvPr id="23" name="Chart 22">
            <a:extLst>
              <a:ext uri="{FF2B5EF4-FFF2-40B4-BE49-F238E27FC236}">
                <a16:creationId xmlns:a16="http://schemas.microsoft.com/office/drawing/2014/main" id="{8BD34D6D-9D73-4960-BC91-82AA90A6D954}"/>
              </a:ext>
            </a:extLst>
          </p:cNvPr>
          <p:cNvGraphicFramePr/>
          <p:nvPr>
            <p:extLst>
              <p:ext uri="{D42A27DB-BD31-4B8C-83A1-F6EECF244321}">
                <p14:modId xmlns:p14="http://schemas.microsoft.com/office/powerpoint/2010/main" val="3032843051"/>
              </p:ext>
            </p:extLst>
          </p:nvPr>
        </p:nvGraphicFramePr>
        <p:xfrm>
          <a:off x="4044971" y="2468444"/>
          <a:ext cx="5956570" cy="309190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87AA44F-A23F-4FEC-981A-35A0BB71F456}"/>
              </a:ext>
            </a:extLst>
          </p:cNvPr>
          <p:cNvSpPr txBox="1"/>
          <p:nvPr/>
        </p:nvSpPr>
        <p:spPr>
          <a:xfrm>
            <a:off x="457200" y="2000443"/>
            <a:ext cx="3750310" cy="307777"/>
          </a:xfrm>
          <a:prstGeom prst="rect">
            <a:avLst/>
          </a:prstGeom>
          <a:noFill/>
        </p:spPr>
        <p:txBody>
          <a:bodyPr wrap="square" rtlCol="0">
            <a:spAutoFit/>
          </a:bodyPr>
          <a:lstStyle/>
          <a:p>
            <a:pPr algn="ctr"/>
            <a:r>
              <a:rPr lang="en-US" sz="1400" b="1" dirty="0"/>
              <a:t>GPO or Buying Group Participation </a:t>
            </a:r>
          </a:p>
        </p:txBody>
      </p:sp>
      <p:sp>
        <p:nvSpPr>
          <p:cNvPr id="11" name="TextBox 10">
            <a:extLst>
              <a:ext uri="{FF2B5EF4-FFF2-40B4-BE49-F238E27FC236}">
                <a16:creationId xmlns:a16="http://schemas.microsoft.com/office/drawing/2014/main" id="{259E6B7E-4D12-4142-A785-99C04FFE1637}"/>
              </a:ext>
            </a:extLst>
          </p:cNvPr>
          <p:cNvSpPr txBox="1"/>
          <p:nvPr/>
        </p:nvSpPr>
        <p:spPr>
          <a:xfrm>
            <a:off x="4936490" y="2000443"/>
            <a:ext cx="3750310" cy="307777"/>
          </a:xfrm>
          <a:prstGeom prst="rect">
            <a:avLst/>
          </a:prstGeom>
          <a:noFill/>
        </p:spPr>
        <p:txBody>
          <a:bodyPr wrap="square" rtlCol="0">
            <a:spAutoFit/>
          </a:bodyPr>
          <a:lstStyle/>
          <a:p>
            <a:pPr algn="ctr"/>
            <a:r>
              <a:rPr lang="en-US" sz="1400" b="1" dirty="0"/>
              <a:t>GPO or Buying Groups Belonged To</a:t>
            </a:r>
          </a:p>
        </p:txBody>
      </p:sp>
      <p:graphicFrame>
        <p:nvGraphicFramePr>
          <p:cNvPr id="12" name="Chart 11">
            <a:extLst>
              <a:ext uri="{FF2B5EF4-FFF2-40B4-BE49-F238E27FC236}">
                <a16:creationId xmlns:a16="http://schemas.microsoft.com/office/drawing/2014/main" id="{3B17F2D4-E891-4EC1-92C2-9165F1B626AE}"/>
              </a:ext>
            </a:extLst>
          </p:cNvPr>
          <p:cNvGraphicFramePr/>
          <p:nvPr>
            <p:extLst>
              <p:ext uri="{D42A27DB-BD31-4B8C-83A1-F6EECF244321}">
                <p14:modId xmlns:p14="http://schemas.microsoft.com/office/powerpoint/2010/main" val="964827141"/>
              </p:ext>
            </p:extLst>
          </p:nvPr>
        </p:nvGraphicFramePr>
        <p:xfrm>
          <a:off x="400312" y="2510275"/>
          <a:ext cx="5956570" cy="309190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039631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Purchases Through GPO Program</a:t>
            </a:r>
          </a:p>
        </p:txBody>
      </p:sp>
      <p:sp>
        <p:nvSpPr>
          <p:cNvPr id="4" name="Text Placeholder 3"/>
          <p:cNvSpPr>
            <a:spLocks noGrp="1"/>
          </p:cNvSpPr>
          <p:nvPr>
            <p:ph idx="1"/>
          </p:nvPr>
        </p:nvSpPr>
        <p:spPr/>
        <p:txBody>
          <a:bodyPr/>
          <a:lstStyle/>
          <a:p>
            <a:pPr marL="0" indent="0">
              <a:buNone/>
            </a:pPr>
            <a:r>
              <a:rPr lang="en-US" dirty="0"/>
              <a:t>Of senior living operators that participate in a GPO program, a wide variety of categories are purchased, including disposables, frozen foods, supplies, packaged foods and chemicals. From the study in 2019, FSIP noticed fresh foods and vegetable purchasing dropped from about 75% to 67% due to shortages and Covid.</a:t>
            </a:r>
          </a:p>
        </p:txBody>
      </p:sp>
      <p:sp>
        <p:nvSpPr>
          <p:cNvPr id="6" name="Slide Number Placeholder 5"/>
          <p:cNvSpPr>
            <a:spLocks noGrp="1"/>
          </p:cNvSpPr>
          <p:nvPr>
            <p:ph type="sldNum" sz="quarter" idx="12"/>
          </p:nvPr>
        </p:nvSpPr>
        <p:spPr/>
        <p:txBody>
          <a:bodyPr/>
          <a:lstStyle/>
          <a:p>
            <a:fld id="{6113E31D-E2AB-40D1-8B51-AFA5AFEF393A}" type="slidenum">
              <a:rPr lang="en-US" smtClean="0"/>
              <a:pPr/>
              <a:t>33</a:t>
            </a:fld>
            <a:endParaRPr lang="en-US" dirty="0"/>
          </a:p>
        </p:txBody>
      </p:sp>
      <p:sp>
        <p:nvSpPr>
          <p:cNvPr id="14" name="Text Placeholder 4">
            <a:extLst>
              <a:ext uri="{FF2B5EF4-FFF2-40B4-BE49-F238E27FC236}">
                <a16:creationId xmlns:a16="http://schemas.microsoft.com/office/drawing/2014/main" id="{8AA8B940-59A6-4501-83D6-6CD93AB0F470}"/>
              </a:ext>
            </a:extLst>
          </p:cNvPr>
          <p:cNvSpPr txBox="1">
            <a:spLocks/>
          </p:cNvSpPr>
          <p:nvPr/>
        </p:nvSpPr>
        <p:spPr>
          <a:xfrm>
            <a:off x="98717" y="5977844"/>
            <a:ext cx="6988085" cy="623251"/>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Q23_1. For each of the following product categories, what percent of your purchases are made through your GPO program? (Means)</a:t>
            </a:r>
          </a:p>
        </p:txBody>
      </p:sp>
      <p:graphicFrame>
        <p:nvGraphicFramePr>
          <p:cNvPr id="20" name="Chart 19">
            <a:extLst>
              <a:ext uri="{FF2B5EF4-FFF2-40B4-BE49-F238E27FC236}">
                <a16:creationId xmlns:a16="http://schemas.microsoft.com/office/drawing/2014/main" id="{AAB273F2-09E1-4100-946A-C66206AB402E}"/>
              </a:ext>
            </a:extLst>
          </p:cNvPr>
          <p:cNvGraphicFramePr/>
          <p:nvPr>
            <p:extLst>
              <p:ext uri="{D42A27DB-BD31-4B8C-83A1-F6EECF244321}">
                <p14:modId xmlns:p14="http://schemas.microsoft.com/office/powerpoint/2010/main" val="79629399"/>
              </p:ext>
            </p:extLst>
          </p:nvPr>
        </p:nvGraphicFramePr>
        <p:xfrm>
          <a:off x="950614" y="2050144"/>
          <a:ext cx="5974973" cy="309190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8EA3DBA-5676-4C2A-A7B8-04AE2F5FB4A7}"/>
              </a:ext>
            </a:extLst>
          </p:cNvPr>
          <p:cNvSpPr/>
          <p:nvPr/>
        </p:nvSpPr>
        <p:spPr>
          <a:xfrm>
            <a:off x="97088" y="6017489"/>
            <a:ext cx="1697901" cy="215444"/>
          </a:xfrm>
          <a:prstGeom prst="rect">
            <a:avLst/>
          </a:prstGeom>
        </p:spPr>
        <p:txBody>
          <a:bodyPr wrap="none">
            <a:spAutoFit/>
          </a:bodyPr>
          <a:lstStyle/>
          <a:p>
            <a:r>
              <a:rPr lang="en-US" sz="800" i="1" dirty="0"/>
              <a:t> *e.g., meat, dairy, fruits, vegetables</a:t>
            </a:r>
          </a:p>
        </p:txBody>
      </p:sp>
      <p:sp>
        <p:nvSpPr>
          <p:cNvPr id="13" name="TextBox 12">
            <a:extLst>
              <a:ext uri="{FF2B5EF4-FFF2-40B4-BE49-F238E27FC236}">
                <a16:creationId xmlns:a16="http://schemas.microsoft.com/office/drawing/2014/main" id="{A0250D96-7BDD-4E83-9549-82AEC605541A}"/>
              </a:ext>
            </a:extLst>
          </p:cNvPr>
          <p:cNvSpPr txBox="1"/>
          <p:nvPr/>
        </p:nvSpPr>
        <p:spPr>
          <a:xfrm>
            <a:off x="2218413" y="1584894"/>
            <a:ext cx="4746928" cy="523220"/>
          </a:xfrm>
          <a:prstGeom prst="rect">
            <a:avLst/>
          </a:prstGeom>
          <a:noFill/>
        </p:spPr>
        <p:txBody>
          <a:bodyPr wrap="square" rtlCol="0">
            <a:spAutoFit/>
          </a:bodyPr>
          <a:lstStyle/>
          <a:p>
            <a:pPr algn="ctr"/>
            <a:r>
              <a:rPr lang="en-US" sz="1400" b="1" dirty="0"/>
              <a:t>% of Purchases Made through GPO Program</a:t>
            </a:r>
          </a:p>
          <a:p>
            <a:pPr algn="ctr"/>
            <a:r>
              <a:rPr lang="en-US" sz="1400" dirty="0"/>
              <a:t>(Means Shown)</a:t>
            </a:r>
          </a:p>
        </p:txBody>
      </p:sp>
      <p:sp>
        <p:nvSpPr>
          <p:cNvPr id="3" name="Rectangle 2">
            <a:extLst>
              <a:ext uri="{FF2B5EF4-FFF2-40B4-BE49-F238E27FC236}">
                <a16:creationId xmlns:a16="http://schemas.microsoft.com/office/drawing/2014/main" id="{D939F88C-F0A5-326E-2655-26FE170C51AB}"/>
              </a:ext>
            </a:extLst>
          </p:cNvPr>
          <p:cNvSpPr/>
          <p:nvPr/>
        </p:nvSpPr>
        <p:spPr>
          <a:xfrm>
            <a:off x="0" y="5106493"/>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9E1812-5B7B-7F52-32D4-05E0D968BE72}"/>
              </a:ext>
            </a:extLst>
          </p:cNvPr>
          <p:cNvSpPr/>
          <p:nvPr/>
        </p:nvSpPr>
        <p:spPr>
          <a:xfrm>
            <a:off x="1016174" y="5404971"/>
            <a:ext cx="7298690"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Partnerships with GPOs are important for food and beverage manufacturers, especially Avendra as they are the most prominent in the segment.</a:t>
            </a:r>
          </a:p>
        </p:txBody>
      </p:sp>
      <p:grpSp>
        <p:nvGrpSpPr>
          <p:cNvPr id="7" name="Group 6">
            <a:extLst>
              <a:ext uri="{FF2B5EF4-FFF2-40B4-BE49-F238E27FC236}">
                <a16:creationId xmlns:a16="http://schemas.microsoft.com/office/drawing/2014/main" id="{135C81D3-6169-44CA-C15E-01981722FC3F}"/>
              </a:ext>
            </a:extLst>
          </p:cNvPr>
          <p:cNvGrpSpPr/>
          <p:nvPr/>
        </p:nvGrpSpPr>
        <p:grpSpPr>
          <a:xfrm>
            <a:off x="449091" y="5193321"/>
            <a:ext cx="465918" cy="460484"/>
            <a:chOff x="4219414" y="211476"/>
            <a:chExt cx="635430" cy="628019"/>
          </a:xfrm>
        </p:grpSpPr>
        <p:sp>
          <p:nvSpPr>
            <p:cNvPr id="8" name="Oval 7">
              <a:extLst>
                <a:ext uri="{FF2B5EF4-FFF2-40B4-BE49-F238E27FC236}">
                  <a16:creationId xmlns:a16="http://schemas.microsoft.com/office/drawing/2014/main" id="{925127BC-49F9-873A-A32C-268220FFCAF0}"/>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ights On with solid fill">
              <a:extLst>
                <a:ext uri="{FF2B5EF4-FFF2-40B4-BE49-F238E27FC236}">
                  <a16:creationId xmlns:a16="http://schemas.microsoft.com/office/drawing/2014/main" id="{5D4AAFBC-D985-9B2C-424C-DEBF02AEF99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10" name="Observation">
            <a:extLst>
              <a:ext uri="{FF2B5EF4-FFF2-40B4-BE49-F238E27FC236}">
                <a16:creationId xmlns:a16="http://schemas.microsoft.com/office/drawing/2014/main" id="{6CD39834-0AA1-CF1F-874F-E37B138DF3DA}"/>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spTree>
    <p:custDataLst>
      <p:tags r:id="rId1"/>
    </p:custDataLst>
    <p:extLst>
      <p:ext uri="{BB962C8B-B14F-4D97-AF65-F5344CB8AC3E}">
        <p14:creationId xmlns:p14="http://schemas.microsoft.com/office/powerpoint/2010/main" val="2614703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Menu </a:t>
            </a:r>
            <a:r>
              <a:rPr lang="en-US" dirty="0">
                <a:solidFill>
                  <a:schemeClr val="tx1"/>
                </a:solidFill>
                <a:latin typeface="Montserrat SemiBold" panose="00000700000000000000" pitchFamily="50" charset="0"/>
              </a:rPr>
              <a:t>Innovation</a:t>
            </a:r>
            <a:endParaRPr lang="en-US" cap="none" dirty="0">
              <a:solidFill>
                <a:schemeClr val="tx1"/>
              </a:solidFill>
              <a:latin typeface="Montserrat SemiBold" panose="00000700000000000000" pitchFamily="50" charset="0"/>
            </a:endParaRPr>
          </a:p>
        </p:txBody>
      </p:sp>
      <p:sp>
        <p:nvSpPr>
          <p:cNvPr id="3" name="Slide Number Placeholder 2">
            <a:extLst>
              <a:ext uri="{FF2B5EF4-FFF2-40B4-BE49-F238E27FC236}">
                <a16:creationId xmlns:a16="http://schemas.microsoft.com/office/drawing/2014/main" id="{B3F55C69-5E80-4581-BE1A-AE5B4DFAD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FAB73BC-B049-4115-A692-8D63A059BFB8}" type="slidenum">
              <a:rPr kumimoji="0" lang="en-US" sz="800" b="0" i="0" u="none" strike="noStrike" kern="0" cap="none" spc="0" normalizeH="0" baseline="0" noProof="0" smtClean="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800" b="0" i="0" u="none" strike="noStrike" kern="0" cap="none" spc="0" normalizeH="0" baseline="0" noProof="0" dirty="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3901290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Menu Change Frequency</a:t>
            </a:r>
          </a:p>
        </p:txBody>
      </p:sp>
      <p:sp>
        <p:nvSpPr>
          <p:cNvPr id="4" name="Text Placeholder 3"/>
          <p:cNvSpPr>
            <a:spLocks noGrp="1"/>
          </p:cNvSpPr>
          <p:nvPr>
            <p:ph idx="1"/>
          </p:nvPr>
        </p:nvSpPr>
        <p:spPr/>
        <p:txBody>
          <a:bodyPr/>
          <a:lstStyle/>
          <a:p>
            <a:pPr marL="0" indent="0">
              <a:buNone/>
            </a:pPr>
            <a:r>
              <a:rPr lang="en-US" dirty="0"/>
              <a:t>The industry average for chain restaurants changing the main menu is about 2-3 times per year, not including seasonal or promotional menus. This average is higher in Senior Living, given that residents desire variety and innovative recipes. A little greater than one-third of facilities (39%) change or rotate their menus once every month.</a:t>
            </a:r>
          </a:p>
        </p:txBody>
      </p:sp>
      <p:sp>
        <p:nvSpPr>
          <p:cNvPr id="6" name="Slide Number Placeholder 5"/>
          <p:cNvSpPr>
            <a:spLocks noGrp="1"/>
          </p:cNvSpPr>
          <p:nvPr>
            <p:ph type="sldNum" sz="quarter" idx="12"/>
          </p:nvPr>
        </p:nvSpPr>
        <p:spPr/>
        <p:txBody>
          <a:bodyPr/>
          <a:lstStyle/>
          <a:p>
            <a:fld id="{6113E31D-E2AB-40D1-8B51-AFA5AFEF393A}" type="slidenum">
              <a:rPr lang="en-US" smtClean="0"/>
              <a:pPr/>
              <a:t>35</a:t>
            </a:fld>
            <a:endParaRPr lang="en-US" dirty="0"/>
          </a:p>
        </p:txBody>
      </p:sp>
      <p:sp>
        <p:nvSpPr>
          <p:cNvPr id="14" name="Text Placeholder 4">
            <a:extLst>
              <a:ext uri="{FF2B5EF4-FFF2-40B4-BE49-F238E27FC236}">
                <a16:creationId xmlns:a16="http://schemas.microsoft.com/office/drawing/2014/main" id="{A013B3A7-99A9-4E2E-BB6B-F9697A365DAB}"/>
              </a:ext>
            </a:extLst>
          </p:cNvPr>
          <p:cNvSpPr txBox="1">
            <a:spLocks/>
          </p:cNvSpPr>
          <p:nvPr/>
        </p:nvSpPr>
        <p:spPr>
          <a:xfrm>
            <a:off x="94892" y="6206413"/>
            <a:ext cx="6526048"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Q24. How often does your menu change/rotate?</a:t>
            </a:r>
          </a:p>
        </p:txBody>
      </p:sp>
      <p:sp>
        <p:nvSpPr>
          <p:cNvPr id="15" name="TextBox 14">
            <a:extLst>
              <a:ext uri="{FF2B5EF4-FFF2-40B4-BE49-F238E27FC236}">
                <a16:creationId xmlns:a16="http://schemas.microsoft.com/office/drawing/2014/main" id="{C952304B-E5CD-4787-8173-3963ADAB965D}"/>
              </a:ext>
            </a:extLst>
          </p:cNvPr>
          <p:cNvSpPr txBox="1"/>
          <p:nvPr/>
        </p:nvSpPr>
        <p:spPr>
          <a:xfrm>
            <a:off x="457200" y="1851891"/>
            <a:ext cx="8242532" cy="307777"/>
          </a:xfrm>
          <a:prstGeom prst="rect">
            <a:avLst/>
          </a:prstGeom>
          <a:noFill/>
        </p:spPr>
        <p:txBody>
          <a:bodyPr wrap="square" rtlCol="0">
            <a:spAutoFit/>
          </a:bodyPr>
          <a:lstStyle/>
          <a:p>
            <a:pPr algn="ctr"/>
            <a:r>
              <a:rPr lang="en-US" sz="1400" b="1" dirty="0"/>
              <a:t>Menu Change Frequency</a:t>
            </a:r>
          </a:p>
        </p:txBody>
      </p:sp>
      <p:graphicFrame>
        <p:nvGraphicFramePr>
          <p:cNvPr id="16" name="Chart 15">
            <a:extLst>
              <a:ext uri="{FF2B5EF4-FFF2-40B4-BE49-F238E27FC236}">
                <a16:creationId xmlns:a16="http://schemas.microsoft.com/office/drawing/2014/main" id="{125E0E73-230F-421D-8160-949703347D25}"/>
              </a:ext>
            </a:extLst>
          </p:cNvPr>
          <p:cNvGraphicFramePr/>
          <p:nvPr/>
        </p:nvGraphicFramePr>
        <p:xfrm>
          <a:off x="2324713" y="2326741"/>
          <a:ext cx="5956570" cy="277605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990F721C-9CE1-9863-52A1-3F8D3598F4F5}"/>
              </a:ext>
            </a:extLst>
          </p:cNvPr>
          <p:cNvSpPr/>
          <p:nvPr/>
        </p:nvSpPr>
        <p:spPr>
          <a:xfrm>
            <a:off x="0" y="5106493"/>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812E6D3-59A2-5955-5675-A6052A8BA448}"/>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The menu changes very rapidly in this segment, reflecting the desires of residents who look for constant variety.</a:t>
            </a:r>
          </a:p>
        </p:txBody>
      </p:sp>
      <p:grpSp>
        <p:nvGrpSpPr>
          <p:cNvPr id="5" name="Group 4">
            <a:extLst>
              <a:ext uri="{FF2B5EF4-FFF2-40B4-BE49-F238E27FC236}">
                <a16:creationId xmlns:a16="http://schemas.microsoft.com/office/drawing/2014/main" id="{9F1008E5-6471-0B12-F34B-70AE18860A0F}"/>
              </a:ext>
            </a:extLst>
          </p:cNvPr>
          <p:cNvGrpSpPr/>
          <p:nvPr/>
        </p:nvGrpSpPr>
        <p:grpSpPr>
          <a:xfrm>
            <a:off x="449091" y="5193321"/>
            <a:ext cx="465918" cy="460484"/>
            <a:chOff x="4219414" y="211476"/>
            <a:chExt cx="635430" cy="628019"/>
          </a:xfrm>
        </p:grpSpPr>
        <p:sp>
          <p:nvSpPr>
            <p:cNvPr id="7" name="Oval 6">
              <a:extLst>
                <a:ext uri="{FF2B5EF4-FFF2-40B4-BE49-F238E27FC236}">
                  <a16:creationId xmlns:a16="http://schemas.microsoft.com/office/drawing/2014/main" id="{1ED69B5F-A01A-4FF9-D011-C246E9790272}"/>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Lights On with solid fill">
              <a:extLst>
                <a:ext uri="{FF2B5EF4-FFF2-40B4-BE49-F238E27FC236}">
                  <a16:creationId xmlns:a16="http://schemas.microsoft.com/office/drawing/2014/main" id="{CB034ACE-6BAD-3DB0-1E34-3983AD868A5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9" name="Observation">
            <a:extLst>
              <a:ext uri="{FF2B5EF4-FFF2-40B4-BE49-F238E27FC236}">
                <a16:creationId xmlns:a16="http://schemas.microsoft.com/office/drawing/2014/main" id="{DA18C983-4ACD-9C76-29B3-490AEAB0E40C}"/>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spTree>
    <p:custDataLst>
      <p:tags r:id="rId1"/>
    </p:custDataLst>
    <p:extLst>
      <p:ext uri="{BB962C8B-B14F-4D97-AF65-F5344CB8AC3E}">
        <p14:creationId xmlns:p14="http://schemas.microsoft.com/office/powerpoint/2010/main" val="4255433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Publications as Menu Inspiration</a:t>
            </a:r>
          </a:p>
        </p:txBody>
      </p:sp>
      <p:sp>
        <p:nvSpPr>
          <p:cNvPr id="4" name="Text Placeholder 3"/>
          <p:cNvSpPr>
            <a:spLocks noGrp="1"/>
          </p:cNvSpPr>
          <p:nvPr>
            <p:ph idx="1"/>
          </p:nvPr>
        </p:nvSpPr>
        <p:spPr/>
        <p:txBody>
          <a:bodyPr/>
          <a:lstStyle/>
          <a:p>
            <a:pPr marL="0" indent="0">
              <a:buNone/>
            </a:pPr>
            <a:r>
              <a:rPr lang="en-US" dirty="0"/>
              <a:t>For the most part, all sub-segments use popular blogs to inspire menu offerings. Long-term/acute care facilities tend to rely on blogs more than their counterparts.</a:t>
            </a:r>
          </a:p>
        </p:txBody>
      </p:sp>
      <p:sp>
        <p:nvSpPr>
          <p:cNvPr id="6" name="Slide Number Placeholder 5"/>
          <p:cNvSpPr>
            <a:spLocks noGrp="1"/>
          </p:cNvSpPr>
          <p:nvPr>
            <p:ph type="sldNum" sz="quarter" idx="12"/>
          </p:nvPr>
        </p:nvSpPr>
        <p:spPr/>
        <p:txBody>
          <a:bodyPr/>
          <a:lstStyle/>
          <a:p>
            <a:fld id="{6113E31D-E2AB-40D1-8B51-AFA5AFEF393A}" type="slidenum">
              <a:rPr lang="en-US" smtClean="0"/>
              <a:pPr/>
              <a:t>36</a:t>
            </a:fld>
            <a:endParaRPr lang="en-US" dirty="0"/>
          </a:p>
        </p:txBody>
      </p:sp>
      <p:sp>
        <p:nvSpPr>
          <p:cNvPr id="14" name="Text Placeholder 4">
            <a:extLst>
              <a:ext uri="{FF2B5EF4-FFF2-40B4-BE49-F238E27FC236}">
                <a16:creationId xmlns:a16="http://schemas.microsoft.com/office/drawing/2014/main" id="{9A0F094A-1636-48A7-BEF8-0069634E00F2}"/>
              </a:ext>
            </a:extLst>
          </p:cNvPr>
          <p:cNvSpPr txBox="1">
            <a:spLocks/>
          </p:cNvSpPr>
          <p:nvPr/>
        </p:nvSpPr>
        <p:spPr>
          <a:xfrm>
            <a:off x="94892" y="6249949"/>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Q26_1. I look publications to inspire my menu offerings</a:t>
            </a:r>
          </a:p>
        </p:txBody>
      </p:sp>
      <p:graphicFrame>
        <p:nvGraphicFramePr>
          <p:cNvPr id="18" name="Chart 17">
            <a:extLst>
              <a:ext uri="{FF2B5EF4-FFF2-40B4-BE49-F238E27FC236}">
                <a16:creationId xmlns:a16="http://schemas.microsoft.com/office/drawing/2014/main" id="{1C6BDD20-63CF-4BAB-A7A2-7787F64FAAEF}"/>
              </a:ext>
            </a:extLst>
          </p:cNvPr>
          <p:cNvGraphicFramePr/>
          <p:nvPr>
            <p:extLst>
              <p:ext uri="{D42A27DB-BD31-4B8C-83A1-F6EECF244321}">
                <p14:modId xmlns:p14="http://schemas.microsoft.com/office/powerpoint/2010/main" val="2311271193"/>
              </p:ext>
            </p:extLst>
          </p:nvPr>
        </p:nvGraphicFramePr>
        <p:xfrm>
          <a:off x="2306457" y="2006632"/>
          <a:ext cx="5956570" cy="309190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A9850116-4350-4A5C-86F2-7F8F1117A443}"/>
              </a:ext>
            </a:extLst>
          </p:cNvPr>
          <p:cNvSpPr txBox="1"/>
          <p:nvPr/>
        </p:nvSpPr>
        <p:spPr>
          <a:xfrm>
            <a:off x="457200" y="1676190"/>
            <a:ext cx="8242532" cy="307777"/>
          </a:xfrm>
          <a:prstGeom prst="rect">
            <a:avLst/>
          </a:prstGeom>
          <a:noFill/>
        </p:spPr>
        <p:txBody>
          <a:bodyPr wrap="square" rtlCol="0">
            <a:spAutoFit/>
          </a:bodyPr>
          <a:lstStyle/>
          <a:p>
            <a:pPr algn="ctr"/>
            <a:r>
              <a:rPr lang="en-US" sz="1400" b="1" dirty="0"/>
              <a:t>Use of Publications to Inspire Menu Offerings</a:t>
            </a:r>
          </a:p>
        </p:txBody>
      </p:sp>
      <p:grpSp>
        <p:nvGrpSpPr>
          <p:cNvPr id="12" name="Group 11">
            <a:extLst>
              <a:ext uri="{FF2B5EF4-FFF2-40B4-BE49-F238E27FC236}">
                <a16:creationId xmlns:a16="http://schemas.microsoft.com/office/drawing/2014/main" id="{BAC88590-7464-D19C-54A6-783B1CCEDF7F}"/>
              </a:ext>
            </a:extLst>
          </p:cNvPr>
          <p:cNvGrpSpPr/>
          <p:nvPr/>
        </p:nvGrpSpPr>
        <p:grpSpPr>
          <a:xfrm>
            <a:off x="0" y="5106493"/>
            <a:ext cx="9144000" cy="780619"/>
            <a:chOff x="0" y="5106493"/>
            <a:chExt cx="9144000" cy="780619"/>
          </a:xfrm>
        </p:grpSpPr>
        <p:sp>
          <p:nvSpPr>
            <p:cNvPr id="5" name="Rectangle 4">
              <a:extLst>
                <a:ext uri="{FF2B5EF4-FFF2-40B4-BE49-F238E27FC236}">
                  <a16:creationId xmlns:a16="http://schemas.microsoft.com/office/drawing/2014/main" id="{9C09E6E4-83A8-3A5E-2900-13EB30ED7103}"/>
                </a:ext>
              </a:extLst>
            </p:cNvPr>
            <p:cNvSpPr/>
            <p:nvPr/>
          </p:nvSpPr>
          <p:spPr>
            <a:xfrm>
              <a:off x="0" y="5106493"/>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9A8CA1-BD59-0597-415F-3067AB209519}"/>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Blogs are an effective way to introduce new items and share recipes.</a:t>
              </a:r>
            </a:p>
          </p:txBody>
        </p:sp>
        <p:grpSp>
          <p:nvGrpSpPr>
            <p:cNvPr id="8" name="Group 7">
              <a:extLst>
                <a:ext uri="{FF2B5EF4-FFF2-40B4-BE49-F238E27FC236}">
                  <a16:creationId xmlns:a16="http://schemas.microsoft.com/office/drawing/2014/main" id="{90611BC5-5761-62AC-C34E-4365A2206AA6}"/>
                </a:ext>
              </a:extLst>
            </p:cNvPr>
            <p:cNvGrpSpPr/>
            <p:nvPr/>
          </p:nvGrpSpPr>
          <p:grpSpPr>
            <a:xfrm>
              <a:off x="449091" y="5193321"/>
              <a:ext cx="465918" cy="460484"/>
              <a:chOff x="4219414" y="211476"/>
              <a:chExt cx="635430" cy="628019"/>
            </a:xfrm>
          </p:grpSpPr>
          <p:sp>
            <p:nvSpPr>
              <p:cNvPr id="9" name="Oval 8">
                <a:extLst>
                  <a:ext uri="{FF2B5EF4-FFF2-40B4-BE49-F238E27FC236}">
                    <a16:creationId xmlns:a16="http://schemas.microsoft.com/office/drawing/2014/main" id="{327BC3C3-E776-895F-A591-4D7509437A9D}"/>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ghts On with solid fill">
                <a:extLst>
                  <a:ext uri="{FF2B5EF4-FFF2-40B4-BE49-F238E27FC236}">
                    <a16:creationId xmlns:a16="http://schemas.microsoft.com/office/drawing/2014/main" id="{CA9F7BBA-4B14-1360-3782-D65E0A7C7F6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11" name="Observation">
              <a:extLst>
                <a:ext uri="{FF2B5EF4-FFF2-40B4-BE49-F238E27FC236}">
                  <a16:creationId xmlns:a16="http://schemas.microsoft.com/office/drawing/2014/main" id="{029B70C9-39C2-71B6-37A4-9624A29779E2}"/>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1161800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Foodservice Program Influence on Resident Selection</a:t>
            </a:r>
          </a:p>
        </p:txBody>
      </p:sp>
      <p:sp>
        <p:nvSpPr>
          <p:cNvPr id="4" name="Text Placeholder 3"/>
          <p:cNvSpPr>
            <a:spLocks noGrp="1"/>
          </p:cNvSpPr>
          <p:nvPr>
            <p:ph idx="1"/>
          </p:nvPr>
        </p:nvSpPr>
        <p:spPr/>
        <p:txBody>
          <a:bodyPr/>
          <a:lstStyle/>
          <a:p>
            <a:pPr marL="0" indent="0">
              <a:buNone/>
            </a:pPr>
            <a:r>
              <a:rPr lang="en-US"/>
              <a:t>Foodservice programs are highly influential to resident selection of Senior Living facilities. Overall, 76% select facilities based on foodservice and the sentiment is similar across each sub-segment.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37</a:t>
            </a:fld>
            <a:endParaRPr lang="en-US" dirty="0"/>
          </a:p>
        </p:txBody>
      </p:sp>
      <p:sp>
        <p:nvSpPr>
          <p:cNvPr id="14" name="Text Placeholder 4">
            <a:extLst>
              <a:ext uri="{FF2B5EF4-FFF2-40B4-BE49-F238E27FC236}">
                <a16:creationId xmlns:a16="http://schemas.microsoft.com/office/drawing/2014/main" id="{B89CAF71-5D7D-405B-9387-9A317F23DD3C}"/>
              </a:ext>
            </a:extLst>
          </p:cNvPr>
          <p:cNvSpPr txBox="1">
            <a:spLocks/>
          </p:cNvSpPr>
          <p:nvPr/>
        </p:nvSpPr>
        <p:spPr>
          <a:xfrm>
            <a:off x="94892" y="6254507"/>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Q26_5. My customers/residents chose this facility because of the foodservice program</a:t>
            </a:r>
            <a:endParaRPr lang="en-US" sz="800" i="1" dirty="0">
              <a:solidFill>
                <a:schemeClr val="tx1"/>
              </a:solidFill>
              <a:latin typeface="Calibri" panose="020F0502020204030204" pitchFamily="34" charset="0"/>
            </a:endParaRPr>
          </a:p>
        </p:txBody>
      </p:sp>
      <p:graphicFrame>
        <p:nvGraphicFramePr>
          <p:cNvPr id="18" name="Chart 17">
            <a:extLst>
              <a:ext uri="{FF2B5EF4-FFF2-40B4-BE49-F238E27FC236}">
                <a16:creationId xmlns:a16="http://schemas.microsoft.com/office/drawing/2014/main" id="{73EBA60A-C315-4E03-94E4-FB7305E95CDB}"/>
              </a:ext>
            </a:extLst>
          </p:cNvPr>
          <p:cNvGraphicFramePr/>
          <p:nvPr/>
        </p:nvGraphicFramePr>
        <p:xfrm>
          <a:off x="2140203" y="2252784"/>
          <a:ext cx="5956570" cy="2904132"/>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8E85830A-8F6C-4E8E-9A44-9A24999B8150}"/>
              </a:ext>
            </a:extLst>
          </p:cNvPr>
          <p:cNvSpPr txBox="1"/>
          <p:nvPr/>
        </p:nvSpPr>
        <p:spPr>
          <a:xfrm>
            <a:off x="645886" y="1617841"/>
            <a:ext cx="8242532" cy="523220"/>
          </a:xfrm>
          <a:prstGeom prst="rect">
            <a:avLst/>
          </a:prstGeom>
          <a:noFill/>
        </p:spPr>
        <p:txBody>
          <a:bodyPr wrap="square" rtlCol="0">
            <a:spAutoFit/>
          </a:bodyPr>
          <a:lstStyle/>
          <a:p>
            <a:pPr algn="ctr"/>
            <a:r>
              <a:rPr lang="en-US" sz="1400" b="1" dirty="0"/>
              <a:t>Customers/Residents Chose Facility for Foodservice Program</a:t>
            </a:r>
          </a:p>
          <a:p>
            <a:pPr algn="ctr"/>
            <a:r>
              <a:rPr lang="en-US" sz="1400" b="1" dirty="0"/>
              <a:t>(% indicating agree/completely agree)</a:t>
            </a:r>
          </a:p>
        </p:txBody>
      </p:sp>
      <p:grpSp>
        <p:nvGrpSpPr>
          <p:cNvPr id="2" name="Group 1">
            <a:extLst>
              <a:ext uri="{FF2B5EF4-FFF2-40B4-BE49-F238E27FC236}">
                <a16:creationId xmlns:a16="http://schemas.microsoft.com/office/drawing/2014/main" id="{3178CE30-A579-CEB3-5054-3BBDEA253349}"/>
              </a:ext>
            </a:extLst>
          </p:cNvPr>
          <p:cNvGrpSpPr/>
          <p:nvPr/>
        </p:nvGrpSpPr>
        <p:grpSpPr>
          <a:xfrm>
            <a:off x="0" y="5106493"/>
            <a:ext cx="9144000" cy="780619"/>
            <a:chOff x="0" y="5106493"/>
            <a:chExt cx="9144000" cy="780619"/>
          </a:xfrm>
        </p:grpSpPr>
        <p:sp>
          <p:nvSpPr>
            <p:cNvPr id="3" name="Rectangle 2">
              <a:extLst>
                <a:ext uri="{FF2B5EF4-FFF2-40B4-BE49-F238E27FC236}">
                  <a16:creationId xmlns:a16="http://schemas.microsoft.com/office/drawing/2014/main" id="{EAFF0855-A936-584E-B324-6F495C9BD4D5}"/>
                </a:ext>
              </a:extLst>
            </p:cNvPr>
            <p:cNvSpPr/>
            <p:nvPr/>
          </p:nvSpPr>
          <p:spPr>
            <a:xfrm>
              <a:off x="0" y="5106493"/>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76E2598-7E83-17AF-CD33-B03FA202E557}"/>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Foodservice is a critical selection factor for residents when choosing a facility.</a:t>
              </a:r>
            </a:p>
          </p:txBody>
        </p:sp>
        <p:grpSp>
          <p:nvGrpSpPr>
            <p:cNvPr id="7" name="Group 6">
              <a:extLst>
                <a:ext uri="{FF2B5EF4-FFF2-40B4-BE49-F238E27FC236}">
                  <a16:creationId xmlns:a16="http://schemas.microsoft.com/office/drawing/2014/main" id="{21B57CA9-6620-6B0B-7682-0DEFB2841EA5}"/>
                </a:ext>
              </a:extLst>
            </p:cNvPr>
            <p:cNvGrpSpPr/>
            <p:nvPr/>
          </p:nvGrpSpPr>
          <p:grpSpPr>
            <a:xfrm>
              <a:off x="449091" y="5193321"/>
              <a:ext cx="465918" cy="460484"/>
              <a:chOff x="4219414" y="211476"/>
              <a:chExt cx="635430" cy="628019"/>
            </a:xfrm>
          </p:grpSpPr>
          <p:sp>
            <p:nvSpPr>
              <p:cNvPr id="9" name="Oval 8">
                <a:extLst>
                  <a:ext uri="{FF2B5EF4-FFF2-40B4-BE49-F238E27FC236}">
                    <a16:creationId xmlns:a16="http://schemas.microsoft.com/office/drawing/2014/main" id="{5F32E94A-7926-951A-592A-F0F1C26B3A98}"/>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ghts On with solid fill">
                <a:extLst>
                  <a:ext uri="{FF2B5EF4-FFF2-40B4-BE49-F238E27FC236}">
                    <a16:creationId xmlns:a16="http://schemas.microsoft.com/office/drawing/2014/main" id="{1A74CC32-DDE6-E6F5-473D-CA489075939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8" name="Observation">
              <a:extLst>
                <a:ext uri="{FF2B5EF4-FFF2-40B4-BE49-F238E27FC236}">
                  <a16:creationId xmlns:a16="http://schemas.microsoft.com/office/drawing/2014/main" id="{D8C01DF6-D95A-961A-3D57-900993C56088}"/>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1142515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Use of Chains Restaurants for Menu Inspiration</a:t>
            </a:r>
          </a:p>
        </p:txBody>
      </p:sp>
      <p:sp>
        <p:nvSpPr>
          <p:cNvPr id="4" name="Text Placeholder 3"/>
          <p:cNvSpPr>
            <a:spLocks noGrp="1"/>
          </p:cNvSpPr>
          <p:nvPr>
            <p:ph idx="1"/>
          </p:nvPr>
        </p:nvSpPr>
        <p:spPr/>
        <p:txBody>
          <a:bodyPr/>
          <a:lstStyle/>
          <a:p>
            <a:pPr marL="0" indent="0">
              <a:buNone/>
            </a:pPr>
            <a:r>
              <a:rPr lang="en-US" dirty="0"/>
              <a:t>Senior Living facilities tend to refer to chain restaurant menus for inspiration. The percentage of all facilities scouting chain menus for ideas is 65%, with long-term/acute care leading the effort.</a:t>
            </a:r>
          </a:p>
        </p:txBody>
      </p:sp>
      <p:sp>
        <p:nvSpPr>
          <p:cNvPr id="6" name="Slide Number Placeholder 5"/>
          <p:cNvSpPr>
            <a:spLocks noGrp="1"/>
          </p:cNvSpPr>
          <p:nvPr>
            <p:ph type="sldNum" sz="quarter" idx="12"/>
          </p:nvPr>
        </p:nvSpPr>
        <p:spPr/>
        <p:txBody>
          <a:bodyPr/>
          <a:lstStyle/>
          <a:p>
            <a:fld id="{6113E31D-E2AB-40D1-8B51-AFA5AFEF393A}" type="slidenum">
              <a:rPr lang="en-US" smtClean="0"/>
              <a:pPr/>
              <a:t>38</a:t>
            </a:fld>
            <a:endParaRPr lang="en-US" dirty="0"/>
          </a:p>
        </p:txBody>
      </p:sp>
      <p:sp>
        <p:nvSpPr>
          <p:cNvPr id="14" name="Text Placeholder 4">
            <a:extLst>
              <a:ext uri="{FF2B5EF4-FFF2-40B4-BE49-F238E27FC236}">
                <a16:creationId xmlns:a16="http://schemas.microsoft.com/office/drawing/2014/main" id="{4F88F0B6-E947-4A7E-9388-31DAB87F2F2F}"/>
              </a:ext>
            </a:extLst>
          </p:cNvPr>
          <p:cNvSpPr txBox="1">
            <a:spLocks/>
          </p:cNvSpPr>
          <p:nvPr/>
        </p:nvSpPr>
        <p:spPr>
          <a:xfrm>
            <a:off x="94892" y="6193274"/>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Q26_6. I look to popular chain restaurants to inspire my menu offerings</a:t>
            </a:r>
            <a:endParaRPr lang="en-US" sz="800" i="1" dirty="0">
              <a:solidFill>
                <a:schemeClr val="tx1"/>
              </a:solidFill>
              <a:latin typeface="Calibri" panose="020F0502020204030204" pitchFamily="34" charset="0"/>
            </a:endParaRPr>
          </a:p>
        </p:txBody>
      </p:sp>
      <p:graphicFrame>
        <p:nvGraphicFramePr>
          <p:cNvPr id="18" name="Chart 17">
            <a:extLst>
              <a:ext uri="{FF2B5EF4-FFF2-40B4-BE49-F238E27FC236}">
                <a16:creationId xmlns:a16="http://schemas.microsoft.com/office/drawing/2014/main" id="{8A2B45E9-0619-48EE-BBBD-757C29925C0A}"/>
              </a:ext>
            </a:extLst>
          </p:cNvPr>
          <p:cNvGraphicFramePr/>
          <p:nvPr/>
        </p:nvGraphicFramePr>
        <p:xfrm>
          <a:off x="2306457" y="2083535"/>
          <a:ext cx="5956570" cy="301500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2220E621-78FC-4BD7-881E-98AA91847FB5}"/>
              </a:ext>
            </a:extLst>
          </p:cNvPr>
          <p:cNvSpPr txBox="1"/>
          <p:nvPr/>
        </p:nvSpPr>
        <p:spPr>
          <a:xfrm>
            <a:off x="457200" y="1676190"/>
            <a:ext cx="8242532" cy="307777"/>
          </a:xfrm>
          <a:prstGeom prst="rect">
            <a:avLst/>
          </a:prstGeom>
          <a:noFill/>
        </p:spPr>
        <p:txBody>
          <a:bodyPr wrap="square" rtlCol="0">
            <a:spAutoFit/>
          </a:bodyPr>
          <a:lstStyle/>
          <a:p>
            <a:pPr algn="ctr"/>
            <a:r>
              <a:rPr lang="en-US" sz="1400" b="1" dirty="0"/>
              <a:t>I look to popular chain restaurants to inspire my menu offerings…</a:t>
            </a:r>
          </a:p>
        </p:txBody>
      </p:sp>
    </p:spTree>
    <p:custDataLst>
      <p:tags r:id="rId1"/>
    </p:custDataLst>
    <p:extLst>
      <p:ext uri="{BB962C8B-B14F-4D97-AF65-F5344CB8AC3E}">
        <p14:creationId xmlns:p14="http://schemas.microsoft.com/office/powerpoint/2010/main" val="2345015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Snack Area Penetration and Offerings</a:t>
            </a:r>
          </a:p>
        </p:txBody>
      </p:sp>
      <p:sp>
        <p:nvSpPr>
          <p:cNvPr id="4" name="Text Placeholder 3"/>
          <p:cNvSpPr>
            <a:spLocks noGrp="1"/>
          </p:cNvSpPr>
          <p:nvPr>
            <p:ph idx="1"/>
          </p:nvPr>
        </p:nvSpPr>
        <p:spPr/>
        <p:txBody>
          <a:bodyPr/>
          <a:lstStyle/>
          <a:p>
            <a:pPr marL="0" indent="0">
              <a:buNone/>
            </a:pPr>
            <a:r>
              <a:rPr lang="en-US" dirty="0"/>
              <a:t>Forth-one percent (41%) of Senior Living operators report offering a prepared foods snack area. The most common offerings are yogurt parfaits (77%) and snack boxes (68%).</a:t>
            </a:r>
          </a:p>
        </p:txBody>
      </p:sp>
      <p:sp>
        <p:nvSpPr>
          <p:cNvPr id="6" name="Slide Number Placeholder 5"/>
          <p:cNvSpPr>
            <a:spLocks noGrp="1"/>
          </p:cNvSpPr>
          <p:nvPr>
            <p:ph type="sldNum" sz="quarter" idx="12"/>
          </p:nvPr>
        </p:nvSpPr>
        <p:spPr/>
        <p:txBody>
          <a:bodyPr/>
          <a:lstStyle/>
          <a:p>
            <a:fld id="{6113E31D-E2AB-40D1-8B51-AFA5AFEF393A}" type="slidenum">
              <a:rPr lang="en-US" smtClean="0"/>
              <a:pPr/>
              <a:t>39</a:t>
            </a:fld>
            <a:endParaRPr lang="en-US" dirty="0"/>
          </a:p>
        </p:txBody>
      </p:sp>
      <p:sp>
        <p:nvSpPr>
          <p:cNvPr id="19" name="Text Placeholder 4"/>
          <p:cNvSpPr txBox="1">
            <a:spLocks/>
          </p:cNvSpPr>
          <p:nvPr/>
        </p:nvSpPr>
        <p:spPr>
          <a:xfrm>
            <a:off x="94892" y="6160925"/>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800" i="1" dirty="0">
              <a:solidFill>
                <a:schemeClr val="tx1"/>
              </a:solidFill>
            </a:endParaRPr>
          </a:p>
          <a:p>
            <a:pPr marL="0" indent="0">
              <a:spcBef>
                <a:spcPts val="0"/>
              </a:spcBef>
              <a:buNone/>
            </a:pPr>
            <a:r>
              <a:rPr lang="en-US" sz="800" i="1" dirty="0">
                <a:solidFill>
                  <a:schemeClr val="tx1"/>
                </a:solidFill>
              </a:rPr>
              <a:t>Source: FSIP Foodservice Senior Living Foodservice Operator Interviews, Dec. 2022.</a:t>
            </a:r>
          </a:p>
          <a:p>
            <a:pPr marL="0" indent="0">
              <a:spcBef>
                <a:spcPts val="0"/>
              </a:spcBef>
              <a:buNone/>
            </a:pPr>
            <a:r>
              <a:rPr lang="en-US" sz="800" i="1" dirty="0">
                <a:solidFill>
                  <a:schemeClr val="tx1"/>
                </a:solidFill>
              </a:rPr>
              <a:t>*Base: 50 – those offering a snack area in Foodservice IP7.</a:t>
            </a:r>
          </a:p>
          <a:p>
            <a:pPr marL="0" indent="0">
              <a:spcBef>
                <a:spcPts val="0"/>
              </a:spcBef>
              <a:buNone/>
            </a:pPr>
            <a:r>
              <a:rPr lang="en-US" sz="800" i="1" dirty="0">
                <a:solidFill>
                  <a:schemeClr val="tx1"/>
                </a:solidFill>
              </a:rPr>
              <a:t>Q27. Do you offer prepared foods in your snack area?*</a:t>
            </a:r>
          </a:p>
          <a:p>
            <a:pPr marL="0" indent="0">
              <a:spcBef>
                <a:spcPts val="0"/>
              </a:spcBef>
              <a:buNone/>
            </a:pPr>
            <a:r>
              <a:rPr lang="en-US" sz="800" i="1" dirty="0">
                <a:solidFill>
                  <a:schemeClr val="tx1"/>
                </a:solidFill>
              </a:rPr>
              <a:t>Q28. What types of prepared foods do you offer in your snack area?</a:t>
            </a:r>
          </a:p>
        </p:txBody>
      </p:sp>
      <p:graphicFrame>
        <p:nvGraphicFramePr>
          <p:cNvPr id="11" name="Chart 10">
            <a:extLst>
              <a:ext uri="{FF2B5EF4-FFF2-40B4-BE49-F238E27FC236}">
                <a16:creationId xmlns:a16="http://schemas.microsoft.com/office/drawing/2014/main" id="{B2962270-254D-4684-AD8C-E4511E38967F}"/>
              </a:ext>
            </a:extLst>
          </p:cNvPr>
          <p:cNvGraphicFramePr/>
          <p:nvPr>
            <p:extLst>
              <p:ext uri="{D42A27DB-BD31-4B8C-83A1-F6EECF244321}">
                <p14:modId xmlns:p14="http://schemas.microsoft.com/office/powerpoint/2010/main" val="3472885800"/>
              </p:ext>
            </p:extLst>
          </p:nvPr>
        </p:nvGraphicFramePr>
        <p:xfrm>
          <a:off x="230031" y="1710375"/>
          <a:ext cx="3879797" cy="370077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344F1CBE-E500-4A64-B0A1-0140FC6B8936}"/>
              </a:ext>
            </a:extLst>
          </p:cNvPr>
          <p:cNvSpPr txBox="1"/>
          <p:nvPr/>
        </p:nvSpPr>
        <p:spPr>
          <a:xfrm>
            <a:off x="-68241" y="1683266"/>
            <a:ext cx="4660717" cy="307777"/>
          </a:xfrm>
          <a:prstGeom prst="rect">
            <a:avLst/>
          </a:prstGeom>
          <a:noFill/>
        </p:spPr>
        <p:txBody>
          <a:bodyPr wrap="square" rtlCol="0">
            <a:spAutoFit/>
          </a:bodyPr>
          <a:lstStyle/>
          <a:p>
            <a:pPr algn="ctr"/>
            <a:r>
              <a:rPr lang="en-US" sz="1400" b="1" dirty="0"/>
              <a:t>% Do You Offer a Snack Area in Your Facility?</a:t>
            </a:r>
          </a:p>
        </p:txBody>
      </p:sp>
      <p:sp>
        <p:nvSpPr>
          <p:cNvPr id="21" name="TextBox 20">
            <a:extLst>
              <a:ext uri="{FF2B5EF4-FFF2-40B4-BE49-F238E27FC236}">
                <a16:creationId xmlns:a16="http://schemas.microsoft.com/office/drawing/2014/main" id="{BF750424-5F1E-4FC2-BECA-D93BB90B3F3B}"/>
              </a:ext>
            </a:extLst>
          </p:cNvPr>
          <p:cNvSpPr txBox="1"/>
          <p:nvPr/>
        </p:nvSpPr>
        <p:spPr>
          <a:xfrm>
            <a:off x="5049676" y="1670252"/>
            <a:ext cx="4094324" cy="307777"/>
          </a:xfrm>
          <a:prstGeom prst="rect">
            <a:avLst/>
          </a:prstGeom>
          <a:noFill/>
        </p:spPr>
        <p:txBody>
          <a:bodyPr wrap="square" rtlCol="0">
            <a:spAutoFit/>
          </a:bodyPr>
          <a:lstStyle/>
          <a:p>
            <a:pPr algn="ctr"/>
            <a:r>
              <a:rPr lang="en-US" sz="1400" b="1" dirty="0"/>
              <a:t>Types of Prepared Foods Offered in Snack Area</a:t>
            </a:r>
          </a:p>
        </p:txBody>
      </p:sp>
      <p:graphicFrame>
        <p:nvGraphicFramePr>
          <p:cNvPr id="23" name="Chart 22">
            <a:extLst>
              <a:ext uri="{FF2B5EF4-FFF2-40B4-BE49-F238E27FC236}">
                <a16:creationId xmlns:a16="http://schemas.microsoft.com/office/drawing/2014/main" id="{3595E3B6-385D-485E-A61E-1FB137E8B00C}"/>
              </a:ext>
            </a:extLst>
          </p:cNvPr>
          <p:cNvGraphicFramePr/>
          <p:nvPr>
            <p:extLst>
              <p:ext uri="{D42A27DB-BD31-4B8C-83A1-F6EECF244321}">
                <p14:modId xmlns:p14="http://schemas.microsoft.com/office/powerpoint/2010/main" val="2761112174"/>
              </p:ext>
            </p:extLst>
          </p:nvPr>
        </p:nvGraphicFramePr>
        <p:xfrm>
          <a:off x="4020278" y="2018152"/>
          <a:ext cx="6341840" cy="3091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a:extLst>
              <a:ext uri="{FF2B5EF4-FFF2-40B4-BE49-F238E27FC236}">
                <a16:creationId xmlns:a16="http://schemas.microsoft.com/office/drawing/2014/main" id="{3D986AEC-07BB-ADA1-FFDC-7A5D0223ED84}"/>
              </a:ext>
            </a:extLst>
          </p:cNvPr>
          <p:cNvGrpSpPr/>
          <p:nvPr/>
        </p:nvGrpSpPr>
        <p:grpSpPr>
          <a:xfrm>
            <a:off x="0" y="5106493"/>
            <a:ext cx="9144000" cy="780619"/>
            <a:chOff x="0" y="5106493"/>
            <a:chExt cx="9144000" cy="780619"/>
          </a:xfrm>
        </p:grpSpPr>
        <p:sp>
          <p:nvSpPr>
            <p:cNvPr id="3" name="Rectangle 2">
              <a:extLst>
                <a:ext uri="{FF2B5EF4-FFF2-40B4-BE49-F238E27FC236}">
                  <a16:creationId xmlns:a16="http://schemas.microsoft.com/office/drawing/2014/main" id="{F939BBA9-000B-A6B6-A1BC-D9512ABCE736}"/>
                </a:ext>
              </a:extLst>
            </p:cNvPr>
            <p:cNvSpPr/>
            <p:nvPr/>
          </p:nvSpPr>
          <p:spPr>
            <a:xfrm>
              <a:off x="0" y="5106493"/>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7B9A0D-2E77-8F95-12A5-96BCDC08D484}"/>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Keep an eye toward creating grab and go products for this segment. Families and friends of residents are often the target of these offerings.</a:t>
              </a:r>
            </a:p>
          </p:txBody>
        </p:sp>
        <p:grpSp>
          <p:nvGrpSpPr>
            <p:cNvPr id="7" name="Group 6">
              <a:extLst>
                <a:ext uri="{FF2B5EF4-FFF2-40B4-BE49-F238E27FC236}">
                  <a16:creationId xmlns:a16="http://schemas.microsoft.com/office/drawing/2014/main" id="{867E327B-9807-3510-85B2-8949FC8B335D}"/>
                </a:ext>
              </a:extLst>
            </p:cNvPr>
            <p:cNvGrpSpPr/>
            <p:nvPr/>
          </p:nvGrpSpPr>
          <p:grpSpPr>
            <a:xfrm>
              <a:off x="449091" y="5193321"/>
              <a:ext cx="465918" cy="460484"/>
              <a:chOff x="4219414" y="211476"/>
              <a:chExt cx="635430" cy="628019"/>
            </a:xfrm>
          </p:grpSpPr>
          <p:sp>
            <p:nvSpPr>
              <p:cNvPr id="9" name="Oval 8">
                <a:extLst>
                  <a:ext uri="{FF2B5EF4-FFF2-40B4-BE49-F238E27FC236}">
                    <a16:creationId xmlns:a16="http://schemas.microsoft.com/office/drawing/2014/main" id="{EFE9EB48-6651-84F4-B895-107CCF643036}"/>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ghts On with solid fill">
                <a:extLst>
                  <a:ext uri="{FF2B5EF4-FFF2-40B4-BE49-F238E27FC236}">
                    <a16:creationId xmlns:a16="http://schemas.microsoft.com/office/drawing/2014/main" id="{87185BB3-41AE-8CB7-7227-DC9D4EFB08B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278192" y="276088"/>
                <a:ext cx="517872" cy="517872"/>
              </a:xfrm>
              <a:prstGeom prst="rect">
                <a:avLst/>
              </a:prstGeom>
            </p:spPr>
          </p:pic>
        </p:grpSp>
        <p:sp>
          <p:nvSpPr>
            <p:cNvPr id="8" name="Observation">
              <a:extLst>
                <a:ext uri="{FF2B5EF4-FFF2-40B4-BE49-F238E27FC236}">
                  <a16:creationId xmlns:a16="http://schemas.microsoft.com/office/drawing/2014/main" id="{71F6BB9B-FA2B-991A-8063-8A7D7ACD11E2}"/>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2513882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7BE4E89-B00E-625C-963A-AC2D4DBBA16B}"/>
              </a:ext>
            </a:extLst>
          </p:cNvPr>
          <p:cNvSpPr/>
          <p:nvPr/>
        </p:nvSpPr>
        <p:spPr>
          <a:xfrm>
            <a:off x="0" y="3330770"/>
            <a:ext cx="9144000" cy="2926080"/>
          </a:xfrm>
          <a:prstGeom prst="rect">
            <a:avLst/>
          </a:prstGeom>
          <a:solidFill>
            <a:schemeClr val="accent3"/>
          </a:solidFill>
        </p:spPr>
        <p:txBody>
          <a:bodyPr wrap="square" rtlCol="0" anchor="ctr">
            <a:spAutoFit/>
          </a:bodyPr>
          <a:lstStyle/>
          <a:p>
            <a:pPr algn="ctr" fontAlgn="b"/>
            <a:endParaRPr lang="en-US" dirty="0">
              <a:solidFill>
                <a:schemeClr val="bg1"/>
              </a:solidFill>
            </a:endParaRPr>
          </a:p>
        </p:txBody>
      </p:sp>
      <p:sp>
        <p:nvSpPr>
          <p:cNvPr id="2" name="Title 1"/>
          <p:cNvSpPr>
            <a:spLocks noGrp="1"/>
          </p:cNvSpPr>
          <p:nvPr>
            <p:ph type="title"/>
          </p:nvPr>
        </p:nvSpPr>
        <p:spPr/>
        <p:txBody>
          <a:bodyPr/>
          <a:lstStyle/>
          <a:p>
            <a:r>
              <a:rPr lang="en-US" dirty="0"/>
              <a:t>Research Objectives and Consulting Approach</a:t>
            </a:r>
          </a:p>
        </p:txBody>
      </p:sp>
      <p:sp>
        <p:nvSpPr>
          <p:cNvPr id="5" name="Slide Number Placeholder 4"/>
          <p:cNvSpPr>
            <a:spLocks noGrp="1"/>
          </p:cNvSpPr>
          <p:nvPr>
            <p:ph type="sldNum" sz="quarter" idx="12"/>
          </p:nvPr>
        </p:nvSpPr>
        <p:spPr/>
        <p:txBody>
          <a:bodyPr/>
          <a:lstStyle/>
          <a:p>
            <a:fld id="{6113E31D-E2AB-40D1-8B51-AFA5AFEF393A}" type="slidenum">
              <a:rPr lang="en-US" smtClean="0"/>
              <a:pPr/>
              <a:t>4</a:t>
            </a:fld>
            <a:endParaRPr lang="en-US" dirty="0"/>
          </a:p>
        </p:txBody>
      </p:sp>
      <p:sp>
        <p:nvSpPr>
          <p:cNvPr id="9" name="Rectangle 8"/>
          <p:cNvSpPr/>
          <p:nvPr/>
        </p:nvSpPr>
        <p:spPr>
          <a:xfrm>
            <a:off x="457200" y="912267"/>
            <a:ext cx="8030814" cy="1244893"/>
          </a:xfrm>
          <a:prstGeom prst="rect">
            <a:avLst/>
          </a:prstGeom>
        </p:spPr>
        <p:txBody>
          <a:bodyPr wrap="square">
            <a:spAutoFit/>
          </a:bodyPr>
          <a:lstStyle/>
          <a:p>
            <a:pPr>
              <a:lnSpc>
                <a:spcPct val="107000"/>
              </a:lnSpc>
            </a:pPr>
            <a:r>
              <a:rPr lang="en-US" sz="1400" dirty="0">
                <a:ea typeface="Calibri" panose="020F0502020204030204" pitchFamily="34" charset="0"/>
                <a:cs typeface="Calibri" panose="020F0502020204030204" pitchFamily="34" charset="0"/>
              </a:rPr>
              <a:t>The primary objective of this study is to develop insights and perspectives for suppliers to most effectively and efficiently target the senior living foodservice arena. </a:t>
            </a:r>
          </a:p>
          <a:p>
            <a:pPr>
              <a:lnSpc>
                <a:spcPct val="107000"/>
              </a:lnSpc>
            </a:pPr>
            <a:endParaRPr lang="en-US" sz="1400" dirty="0">
              <a:ea typeface="Calibri" panose="020F0502020204030204" pitchFamily="34" charset="0"/>
              <a:cs typeface="Calibri" panose="020F0502020204030204" pitchFamily="34" charset="0"/>
            </a:endParaRPr>
          </a:p>
          <a:p>
            <a:pPr>
              <a:lnSpc>
                <a:spcPct val="107000"/>
              </a:lnSpc>
            </a:pPr>
            <a:r>
              <a:rPr lang="en-US" sz="1400" dirty="0">
                <a:ea typeface="Calibri" panose="020F0502020204030204" pitchFamily="34" charset="0"/>
                <a:cs typeface="Calibri" panose="020F0502020204030204" pitchFamily="34" charset="0"/>
              </a:rPr>
              <a:t>Specific client proprietary questions were addressed as well, and have been included within those </a:t>
            </a:r>
            <a:br>
              <a:rPr lang="en-US" sz="1400" dirty="0">
                <a:ea typeface="Calibri" panose="020F0502020204030204" pitchFamily="34" charset="0"/>
                <a:cs typeface="Calibri" panose="020F0502020204030204" pitchFamily="34" charset="0"/>
              </a:rPr>
            </a:br>
            <a:r>
              <a:rPr lang="en-US" sz="1400" dirty="0">
                <a:ea typeface="Calibri" panose="020F0502020204030204" pitchFamily="34" charset="0"/>
                <a:cs typeface="Calibri" panose="020F0502020204030204" pitchFamily="34" charset="0"/>
              </a:rPr>
              <a:t>designated sections.</a:t>
            </a:r>
            <a:endParaRPr lang="en-US" sz="1400" dirty="0">
              <a:effectLst/>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36936C8E-8CAE-5B8C-EF1B-848A29E14F97}"/>
              </a:ext>
            </a:extLst>
          </p:cNvPr>
          <p:cNvGrpSpPr/>
          <p:nvPr/>
        </p:nvGrpSpPr>
        <p:grpSpPr>
          <a:xfrm>
            <a:off x="404444" y="2357589"/>
            <a:ext cx="8223411" cy="3641249"/>
            <a:chOff x="360901" y="2357589"/>
            <a:chExt cx="8223411" cy="3641249"/>
          </a:xfrm>
        </p:grpSpPr>
        <p:grpSp>
          <p:nvGrpSpPr>
            <p:cNvPr id="35" name="Group 34">
              <a:extLst>
                <a:ext uri="{FF2B5EF4-FFF2-40B4-BE49-F238E27FC236}">
                  <a16:creationId xmlns:a16="http://schemas.microsoft.com/office/drawing/2014/main" id="{2F14DD1B-72D0-284C-52B6-843969403AC2}"/>
                </a:ext>
              </a:extLst>
            </p:cNvPr>
            <p:cNvGrpSpPr/>
            <p:nvPr/>
          </p:nvGrpSpPr>
          <p:grpSpPr>
            <a:xfrm>
              <a:off x="360901" y="2836790"/>
              <a:ext cx="8223411" cy="3162048"/>
              <a:chOff x="360901" y="2836790"/>
              <a:chExt cx="8223411" cy="3162048"/>
            </a:xfrm>
          </p:grpSpPr>
          <p:sp>
            <p:nvSpPr>
              <p:cNvPr id="36" name="Rectangle: Rounded Corners 35">
                <a:extLst>
                  <a:ext uri="{FF2B5EF4-FFF2-40B4-BE49-F238E27FC236}">
                    <a16:creationId xmlns:a16="http://schemas.microsoft.com/office/drawing/2014/main" id="{F913819C-D268-7329-7399-1B881BAFE9ED}"/>
                  </a:ext>
                </a:extLst>
              </p:cNvPr>
              <p:cNvSpPr/>
              <p:nvPr/>
            </p:nvSpPr>
            <p:spPr>
              <a:xfrm>
                <a:off x="360901" y="2836790"/>
                <a:ext cx="1860500" cy="914400"/>
              </a:xfrm>
              <a:prstGeom prst="roundRect">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200" b="1" kern="1200" dirty="0"/>
                  <a:t>Engagement initiation</a:t>
                </a:r>
                <a:endParaRPr lang="en-US" sz="1200" kern="1200" dirty="0"/>
              </a:p>
            </p:txBody>
          </p:sp>
          <p:sp>
            <p:nvSpPr>
              <p:cNvPr id="37" name="Freeform: Shape 36">
                <a:extLst>
                  <a:ext uri="{FF2B5EF4-FFF2-40B4-BE49-F238E27FC236}">
                    <a16:creationId xmlns:a16="http://schemas.microsoft.com/office/drawing/2014/main" id="{776BF10C-F59B-5C81-F83D-880FC4A9C578}"/>
                  </a:ext>
                </a:extLst>
              </p:cNvPr>
              <p:cNvSpPr/>
              <p:nvPr/>
            </p:nvSpPr>
            <p:spPr>
              <a:xfrm>
                <a:off x="360901" y="3602366"/>
                <a:ext cx="1860500" cy="2396471"/>
              </a:xfrm>
              <a:custGeom>
                <a:avLst/>
                <a:gdLst>
                  <a:gd name="connsiteX0" fmla="*/ 0 w 1860500"/>
                  <a:gd name="connsiteY0" fmla="*/ 0 h 2258191"/>
                  <a:gd name="connsiteX1" fmla="*/ 1860500 w 1860500"/>
                  <a:gd name="connsiteY1" fmla="*/ 0 h 2258191"/>
                  <a:gd name="connsiteX2" fmla="*/ 1860500 w 1860500"/>
                  <a:gd name="connsiteY2" fmla="*/ 2258191 h 2258191"/>
                  <a:gd name="connsiteX3" fmla="*/ 0 w 1860500"/>
                  <a:gd name="connsiteY3" fmla="*/ 2258191 h 2258191"/>
                  <a:gd name="connsiteX4" fmla="*/ 0 w 1860500"/>
                  <a:gd name="connsiteY4" fmla="*/ 0 h 225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2258191">
                    <a:moveTo>
                      <a:pt x="0" y="0"/>
                    </a:moveTo>
                    <a:lnTo>
                      <a:pt x="1860500" y="0"/>
                    </a:lnTo>
                    <a:lnTo>
                      <a:pt x="1860500" y="2258191"/>
                    </a:lnTo>
                    <a:lnTo>
                      <a:pt x="0" y="2258191"/>
                    </a:lnTo>
                    <a:lnTo>
                      <a:pt x="0" y="0"/>
                    </a:lnTo>
                    <a:close/>
                  </a:path>
                </a:pathLst>
              </a:custGeom>
              <a:solidFill>
                <a:schemeClr val="bg1">
                  <a:lumMod val="9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en-US" sz="1200" kern="1200" dirty="0"/>
                  <a:t>Foodservice IP </a:t>
                </a:r>
                <a:br>
                  <a:rPr lang="en-US" sz="1200" kern="1200" dirty="0"/>
                </a:br>
                <a:r>
                  <a:rPr lang="en-US" sz="1200" kern="1200" dirty="0"/>
                  <a:t>met privately with </a:t>
                </a:r>
                <a:br>
                  <a:rPr lang="en-US" sz="1200" kern="1200" dirty="0"/>
                </a:br>
                <a:r>
                  <a:rPr lang="en-US" sz="1200" kern="1200" dirty="0"/>
                  <a:t>each sponsor to </a:t>
                </a:r>
                <a:br>
                  <a:rPr lang="en-US" sz="1200" kern="1200" dirty="0"/>
                </a:br>
                <a:r>
                  <a:rPr lang="en-US" sz="1200" kern="1200" dirty="0"/>
                  <a:t>discuss objectives </a:t>
                </a:r>
                <a:br>
                  <a:rPr lang="en-US" sz="1200" kern="1200" dirty="0"/>
                </a:br>
                <a:r>
                  <a:rPr lang="en-US" sz="1200" kern="1200" dirty="0"/>
                  <a:t>of the program.</a:t>
                </a:r>
              </a:p>
            </p:txBody>
          </p:sp>
          <p:sp>
            <p:nvSpPr>
              <p:cNvPr id="38" name="Rectangle: Rounded Corners 37">
                <a:extLst>
                  <a:ext uri="{FF2B5EF4-FFF2-40B4-BE49-F238E27FC236}">
                    <a16:creationId xmlns:a16="http://schemas.microsoft.com/office/drawing/2014/main" id="{C28F752F-3C52-B143-837D-864FE6202D2D}"/>
                  </a:ext>
                </a:extLst>
              </p:cNvPr>
              <p:cNvSpPr/>
              <p:nvPr/>
            </p:nvSpPr>
            <p:spPr>
              <a:xfrm>
                <a:off x="2481871" y="2836790"/>
                <a:ext cx="1860500" cy="914400"/>
              </a:xfrm>
              <a:prstGeom prst="roundRect">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200" b="1" kern="1200" dirty="0"/>
                  <a:t>Existing data review</a:t>
                </a:r>
                <a:endParaRPr lang="en-US" sz="1200" kern="1200" dirty="0"/>
              </a:p>
            </p:txBody>
          </p:sp>
          <p:sp>
            <p:nvSpPr>
              <p:cNvPr id="39" name="Freeform: Shape 38">
                <a:extLst>
                  <a:ext uri="{FF2B5EF4-FFF2-40B4-BE49-F238E27FC236}">
                    <a16:creationId xmlns:a16="http://schemas.microsoft.com/office/drawing/2014/main" id="{ABC3FB6F-DDAD-35F8-ACD5-DE8B7CDA51BC}"/>
                  </a:ext>
                </a:extLst>
              </p:cNvPr>
              <p:cNvSpPr/>
              <p:nvPr/>
            </p:nvSpPr>
            <p:spPr>
              <a:xfrm>
                <a:off x="2481871" y="3602366"/>
                <a:ext cx="1860500" cy="2396471"/>
              </a:xfrm>
              <a:custGeom>
                <a:avLst/>
                <a:gdLst>
                  <a:gd name="connsiteX0" fmla="*/ 0 w 1860500"/>
                  <a:gd name="connsiteY0" fmla="*/ 0 h 2258191"/>
                  <a:gd name="connsiteX1" fmla="*/ 1860500 w 1860500"/>
                  <a:gd name="connsiteY1" fmla="*/ 0 h 2258191"/>
                  <a:gd name="connsiteX2" fmla="*/ 1860500 w 1860500"/>
                  <a:gd name="connsiteY2" fmla="*/ 2258191 h 2258191"/>
                  <a:gd name="connsiteX3" fmla="*/ 0 w 1860500"/>
                  <a:gd name="connsiteY3" fmla="*/ 2258191 h 2258191"/>
                  <a:gd name="connsiteX4" fmla="*/ 0 w 1860500"/>
                  <a:gd name="connsiteY4" fmla="*/ 0 h 225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2258191">
                    <a:moveTo>
                      <a:pt x="0" y="0"/>
                    </a:moveTo>
                    <a:lnTo>
                      <a:pt x="1860500" y="0"/>
                    </a:lnTo>
                    <a:lnTo>
                      <a:pt x="1860500" y="2258191"/>
                    </a:lnTo>
                    <a:lnTo>
                      <a:pt x="0" y="2258191"/>
                    </a:lnTo>
                    <a:lnTo>
                      <a:pt x="0" y="0"/>
                    </a:lnTo>
                    <a:close/>
                  </a:path>
                </a:pathLst>
              </a:custGeom>
              <a:solidFill>
                <a:schemeClr val="bg1">
                  <a:lumMod val="9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en-US" sz="1200" kern="1200" dirty="0"/>
                  <a:t>Foodservice IP gathered and reviewed all publicly available information as well as prior non-proprietary research.</a:t>
                </a:r>
              </a:p>
            </p:txBody>
          </p:sp>
          <p:sp>
            <p:nvSpPr>
              <p:cNvPr id="40" name="Rectangle: Rounded Corners 39">
                <a:extLst>
                  <a:ext uri="{FF2B5EF4-FFF2-40B4-BE49-F238E27FC236}">
                    <a16:creationId xmlns:a16="http://schemas.microsoft.com/office/drawing/2014/main" id="{7EBC6D71-8B37-098D-C13B-714E687EF5FB}"/>
                  </a:ext>
                </a:extLst>
              </p:cNvPr>
              <p:cNvSpPr/>
              <p:nvPr/>
            </p:nvSpPr>
            <p:spPr>
              <a:xfrm>
                <a:off x="4602842" y="2836790"/>
                <a:ext cx="1860500" cy="914400"/>
              </a:xfrm>
              <a:prstGeom prst="roundRect">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200" b="1" kern="1200" dirty="0"/>
                  <a:t>Healthcare Operator Research</a:t>
                </a:r>
                <a:endParaRPr lang="en-US" sz="1200" kern="1200" dirty="0"/>
              </a:p>
            </p:txBody>
          </p:sp>
          <p:sp>
            <p:nvSpPr>
              <p:cNvPr id="41" name="Freeform: Shape 40">
                <a:extLst>
                  <a:ext uri="{FF2B5EF4-FFF2-40B4-BE49-F238E27FC236}">
                    <a16:creationId xmlns:a16="http://schemas.microsoft.com/office/drawing/2014/main" id="{AAAC7151-5546-042C-1808-5048A4EBB234}"/>
                  </a:ext>
                </a:extLst>
              </p:cNvPr>
              <p:cNvSpPr/>
              <p:nvPr/>
            </p:nvSpPr>
            <p:spPr>
              <a:xfrm>
                <a:off x="4602842" y="3596456"/>
                <a:ext cx="1860500" cy="2402382"/>
              </a:xfrm>
              <a:custGeom>
                <a:avLst/>
                <a:gdLst>
                  <a:gd name="connsiteX0" fmla="*/ 0 w 1860500"/>
                  <a:gd name="connsiteY0" fmla="*/ 0 h 2258191"/>
                  <a:gd name="connsiteX1" fmla="*/ 1860500 w 1860500"/>
                  <a:gd name="connsiteY1" fmla="*/ 0 h 2258191"/>
                  <a:gd name="connsiteX2" fmla="*/ 1860500 w 1860500"/>
                  <a:gd name="connsiteY2" fmla="*/ 2258191 h 2258191"/>
                  <a:gd name="connsiteX3" fmla="*/ 0 w 1860500"/>
                  <a:gd name="connsiteY3" fmla="*/ 2258191 h 2258191"/>
                  <a:gd name="connsiteX4" fmla="*/ 0 w 1860500"/>
                  <a:gd name="connsiteY4" fmla="*/ 0 h 225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2258191">
                    <a:moveTo>
                      <a:pt x="0" y="0"/>
                    </a:moveTo>
                    <a:lnTo>
                      <a:pt x="1860500" y="0"/>
                    </a:lnTo>
                    <a:lnTo>
                      <a:pt x="1860500" y="2258191"/>
                    </a:lnTo>
                    <a:lnTo>
                      <a:pt x="0" y="2258191"/>
                    </a:lnTo>
                    <a:lnTo>
                      <a:pt x="0" y="0"/>
                    </a:lnTo>
                    <a:close/>
                  </a:path>
                </a:pathLst>
              </a:custGeom>
              <a:solidFill>
                <a:schemeClr val="bg1">
                  <a:lumMod val="9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en-US" sz="1200" kern="1200" dirty="0"/>
                  <a:t>Foodservice IP quantified the attitudes and practice of </a:t>
                </a:r>
                <a:br>
                  <a:rPr lang="en-US" sz="1200" kern="1200" dirty="0"/>
                </a:br>
                <a:r>
                  <a:rPr lang="en-US" sz="1200" kern="1200" dirty="0"/>
                  <a:t>300 healthcare executives and visited </a:t>
                </a:r>
                <a:br>
                  <a:rPr lang="en-US" sz="1200" kern="1200" dirty="0"/>
                </a:br>
                <a:r>
                  <a:rPr lang="en-US" sz="1200" kern="1200" dirty="0"/>
                  <a:t>several facilities for contextual purposes.</a:t>
                </a:r>
              </a:p>
            </p:txBody>
          </p:sp>
          <p:sp>
            <p:nvSpPr>
              <p:cNvPr id="42" name="Rectangle: Rounded Corners 41">
                <a:extLst>
                  <a:ext uri="{FF2B5EF4-FFF2-40B4-BE49-F238E27FC236}">
                    <a16:creationId xmlns:a16="http://schemas.microsoft.com/office/drawing/2014/main" id="{77197AB8-675E-6987-43F5-24CF93683AAA}"/>
                  </a:ext>
                </a:extLst>
              </p:cNvPr>
              <p:cNvSpPr/>
              <p:nvPr/>
            </p:nvSpPr>
            <p:spPr>
              <a:xfrm>
                <a:off x="6723812" y="2836790"/>
                <a:ext cx="1860500" cy="914400"/>
              </a:xfrm>
              <a:prstGeom prst="roundRect">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200" b="1" kern="1200" dirty="0"/>
                  <a:t>Analysis, report development </a:t>
                </a:r>
                <a:br>
                  <a:rPr lang="en-US" sz="1200" b="1" kern="1200" dirty="0"/>
                </a:br>
                <a:r>
                  <a:rPr lang="en-US" sz="1200" b="1" kern="1200" dirty="0"/>
                  <a:t>and delivery</a:t>
                </a:r>
                <a:endParaRPr lang="en-US" sz="1200" kern="1200" dirty="0"/>
              </a:p>
            </p:txBody>
          </p:sp>
          <p:sp>
            <p:nvSpPr>
              <p:cNvPr id="43" name="Freeform: Shape 42">
                <a:extLst>
                  <a:ext uri="{FF2B5EF4-FFF2-40B4-BE49-F238E27FC236}">
                    <a16:creationId xmlns:a16="http://schemas.microsoft.com/office/drawing/2014/main" id="{B19CBF18-B3BA-C61D-690E-AED045806229}"/>
                  </a:ext>
                </a:extLst>
              </p:cNvPr>
              <p:cNvSpPr/>
              <p:nvPr/>
            </p:nvSpPr>
            <p:spPr>
              <a:xfrm>
                <a:off x="6723812" y="3596456"/>
                <a:ext cx="1860500" cy="2402382"/>
              </a:xfrm>
              <a:custGeom>
                <a:avLst/>
                <a:gdLst>
                  <a:gd name="connsiteX0" fmla="*/ 0 w 1860500"/>
                  <a:gd name="connsiteY0" fmla="*/ 0 h 2258191"/>
                  <a:gd name="connsiteX1" fmla="*/ 1860500 w 1860500"/>
                  <a:gd name="connsiteY1" fmla="*/ 0 h 2258191"/>
                  <a:gd name="connsiteX2" fmla="*/ 1860500 w 1860500"/>
                  <a:gd name="connsiteY2" fmla="*/ 2258191 h 2258191"/>
                  <a:gd name="connsiteX3" fmla="*/ 0 w 1860500"/>
                  <a:gd name="connsiteY3" fmla="*/ 2258191 h 2258191"/>
                  <a:gd name="connsiteX4" fmla="*/ 0 w 1860500"/>
                  <a:gd name="connsiteY4" fmla="*/ 0 h 225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2258191">
                    <a:moveTo>
                      <a:pt x="0" y="0"/>
                    </a:moveTo>
                    <a:lnTo>
                      <a:pt x="1860500" y="0"/>
                    </a:lnTo>
                    <a:lnTo>
                      <a:pt x="1860500" y="2258191"/>
                    </a:lnTo>
                    <a:lnTo>
                      <a:pt x="0" y="2258191"/>
                    </a:lnTo>
                    <a:lnTo>
                      <a:pt x="0" y="0"/>
                    </a:lnTo>
                    <a:close/>
                  </a:path>
                </a:pathLst>
              </a:custGeom>
              <a:solidFill>
                <a:schemeClr val="bg1">
                  <a:lumMod val="9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en-US" sz="1200" kern="1200" dirty="0"/>
                  <a:t>Foodservice IP analysts are available to provide answers to questions as sponsors require them.</a:t>
                </a:r>
              </a:p>
            </p:txBody>
          </p:sp>
        </p:grpSp>
        <p:grpSp>
          <p:nvGrpSpPr>
            <p:cNvPr id="20" name="Group 19">
              <a:extLst>
                <a:ext uri="{FF2B5EF4-FFF2-40B4-BE49-F238E27FC236}">
                  <a16:creationId xmlns:a16="http://schemas.microsoft.com/office/drawing/2014/main" id="{84314E3A-EEFC-0E88-03F7-D8A7A2FC3B4C}"/>
                </a:ext>
              </a:extLst>
            </p:cNvPr>
            <p:cNvGrpSpPr/>
            <p:nvPr/>
          </p:nvGrpSpPr>
          <p:grpSpPr>
            <a:xfrm>
              <a:off x="3065229" y="2357589"/>
              <a:ext cx="622298" cy="622298"/>
              <a:chOff x="1028688" y="2634665"/>
              <a:chExt cx="622298" cy="622298"/>
            </a:xfrm>
          </p:grpSpPr>
          <p:sp>
            <p:nvSpPr>
              <p:cNvPr id="18" name="Oval 17">
                <a:extLst>
                  <a:ext uri="{FF2B5EF4-FFF2-40B4-BE49-F238E27FC236}">
                    <a16:creationId xmlns:a16="http://schemas.microsoft.com/office/drawing/2014/main" id="{1B4C378C-AE01-5020-2E28-1BD0E2000D40}"/>
                  </a:ext>
                </a:extLst>
              </p:cNvPr>
              <p:cNvSpPr/>
              <p:nvPr/>
            </p:nvSpPr>
            <p:spPr>
              <a:xfrm>
                <a:off x="1028688" y="2634665"/>
                <a:ext cx="622298" cy="622298"/>
              </a:xfrm>
              <a:prstGeom prst="ellipse">
                <a:avLst/>
              </a:prstGeom>
              <a:solidFill>
                <a:schemeClr val="accent1"/>
              </a:solidFill>
              <a:ln>
                <a:solidFill>
                  <a:schemeClr val="bg1"/>
                </a:solidFill>
              </a:ln>
            </p:spPr>
            <p:txBody>
              <a:bodyPr wrap="square" rtlCol="0" anchor="ctr">
                <a:spAutoFit/>
              </a:bodyPr>
              <a:lstStyle/>
              <a:p>
                <a:pPr algn="ctr" fontAlgn="b"/>
                <a:endParaRPr lang="en-US" dirty="0">
                  <a:solidFill>
                    <a:schemeClr val="bg1"/>
                  </a:solidFill>
                </a:endParaRPr>
              </a:p>
            </p:txBody>
          </p:sp>
          <p:pic>
            <p:nvPicPr>
              <p:cNvPr id="19" name="Graphic 18" descr="Telescope with solid fill">
                <a:extLst>
                  <a:ext uri="{FF2B5EF4-FFF2-40B4-BE49-F238E27FC236}">
                    <a16:creationId xmlns:a16="http://schemas.microsoft.com/office/drawing/2014/main" id="{5E2B9415-C62C-5F00-8976-20213FF30F6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8072" y="2724150"/>
                <a:ext cx="475662" cy="475662"/>
              </a:xfrm>
              <a:prstGeom prst="rect">
                <a:avLst/>
              </a:prstGeom>
            </p:spPr>
          </p:pic>
        </p:grpSp>
        <p:grpSp>
          <p:nvGrpSpPr>
            <p:cNvPr id="21" name="Group 20">
              <a:extLst>
                <a:ext uri="{FF2B5EF4-FFF2-40B4-BE49-F238E27FC236}">
                  <a16:creationId xmlns:a16="http://schemas.microsoft.com/office/drawing/2014/main" id="{4761AFA5-907D-4AE9-D542-DF3B276AB48D}"/>
                </a:ext>
              </a:extLst>
            </p:cNvPr>
            <p:cNvGrpSpPr/>
            <p:nvPr/>
          </p:nvGrpSpPr>
          <p:grpSpPr>
            <a:xfrm>
              <a:off x="964171" y="2357589"/>
              <a:ext cx="622298" cy="622298"/>
              <a:chOff x="1028688" y="2634665"/>
              <a:chExt cx="622298" cy="622298"/>
            </a:xfrm>
          </p:grpSpPr>
          <p:sp>
            <p:nvSpPr>
              <p:cNvPr id="23" name="Oval 22">
                <a:extLst>
                  <a:ext uri="{FF2B5EF4-FFF2-40B4-BE49-F238E27FC236}">
                    <a16:creationId xmlns:a16="http://schemas.microsoft.com/office/drawing/2014/main" id="{D2DCBF03-AD14-9E21-3A91-8C89E069F2CF}"/>
                  </a:ext>
                </a:extLst>
              </p:cNvPr>
              <p:cNvSpPr/>
              <p:nvPr/>
            </p:nvSpPr>
            <p:spPr>
              <a:xfrm>
                <a:off x="1028688" y="2634665"/>
                <a:ext cx="622298" cy="622298"/>
              </a:xfrm>
              <a:prstGeom prst="ellipse">
                <a:avLst/>
              </a:prstGeom>
              <a:solidFill>
                <a:schemeClr val="accent1"/>
              </a:solidFill>
              <a:ln>
                <a:solidFill>
                  <a:schemeClr val="bg1"/>
                </a:solidFill>
              </a:ln>
            </p:spPr>
            <p:txBody>
              <a:bodyPr wrap="square" rtlCol="0" anchor="ctr">
                <a:spAutoFit/>
              </a:bodyPr>
              <a:lstStyle/>
              <a:p>
                <a:pPr algn="ctr" fontAlgn="b"/>
                <a:endParaRPr lang="en-US" dirty="0">
                  <a:solidFill>
                    <a:schemeClr val="bg1"/>
                  </a:solidFill>
                </a:endParaRPr>
              </a:p>
            </p:txBody>
          </p:sp>
          <p:pic>
            <p:nvPicPr>
              <p:cNvPr id="24" name="Graphic 23" descr="Handshake with solid fill">
                <a:extLst>
                  <a:ext uri="{FF2B5EF4-FFF2-40B4-BE49-F238E27FC236}">
                    <a16:creationId xmlns:a16="http://schemas.microsoft.com/office/drawing/2014/main" id="{727C565B-DC4F-3FF2-46C2-1A286AB74DA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08072" y="2724150"/>
                <a:ext cx="475662" cy="475662"/>
              </a:xfrm>
              <a:prstGeom prst="rect">
                <a:avLst/>
              </a:prstGeom>
            </p:spPr>
          </p:pic>
        </p:grpSp>
        <p:grpSp>
          <p:nvGrpSpPr>
            <p:cNvPr id="25" name="Group 24">
              <a:extLst>
                <a:ext uri="{FF2B5EF4-FFF2-40B4-BE49-F238E27FC236}">
                  <a16:creationId xmlns:a16="http://schemas.microsoft.com/office/drawing/2014/main" id="{B8891006-EDC2-05BB-607D-E1FC29C7427B}"/>
                </a:ext>
              </a:extLst>
            </p:cNvPr>
            <p:cNvGrpSpPr/>
            <p:nvPr/>
          </p:nvGrpSpPr>
          <p:grpSpPr>
            <a:xfrm>
              <a:off x="5166287" y="2357589"/>
              <a:ext cx="622298" cy="622298"/>
              <a:chOff x="1028688" y="2634665"/>
              <a:chExt cx="622298" cy="622298"/>
            </a:xfrm>
          </p:grpSpPr>
          <p:sp>
            <p:nvSpPr>
              <p:cNvPr id="27" name="Oval 26">
                <a:extLst>
                  <a:ext uri="{FF2B5EF4-FFF2-40B4-BE49-F238E27FC236}">
                    <a16:creationId xmlns:a16="http://schemas.microsoft.com/office/drawing/2014/main" id="{DE00F48D-F2BF-64B1-CC8E-F73C0B7DD0B6}"/>
                  </a:ext>
                </a:extLst>
              </p:cNvPr>
              <p:cNvSpPr/>
              <p:nvPr/>
            </p:nvSpPr>
            <p:spPr>
              <a:xfrm>
                <a:off x="1028688" y="2634665"/>
                <a:ext cx="622298" cy="622298"/>
              </a:xfrm>
              <a:prstGeom prst="ellipse">
                <a:avLst/>
              </a:prstGeom>
              <a:solidFill>
                <a:schemeClr val="accent1"/>
              </a:solidFill>
              <a:ln>
                <a:solidFill>
                  <a:schemeClr val="bg1"/>
                </a:solidFill>
              </a:ln>
            </p:spPr>
            <p:txBody>
              <a:bodyPr wrap="square" rtlCol="0" anchor="ctr">
                <a:spAutoFit/>
              </a:bodyPr>
              <a:lstStyle/>
              <a:p>
                <a:pPr algn="ctr" fontAlgn="b"/>
                <a:endParaRPr lang="en-US" dirty="0">
                  <a:solidFill>
                    <a:schemeClr val="bg1"/>
                  </a:solidFill>
                </a:endParaRPr>
              </a:p>
            </p:txBody>
          </p:sp>
          <p:pic>
            <p:nvPicPr>
              <p:cNvPr id="28" name="Graphic 27">
                <a:extLst>
                  <a:ext uri="{FF2B5EF4-FFF2-40B4-BE49-F238E27FC236}">
                    <a16:creationId xmlns:a16="http://schemas.microsoft.com/office/drawing/2014/main" id="{7A5E4E0B-3C48-7431-DE36-E5D7864E08C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102780" y="2718239"/>
                <a:ext cx="475662" cy="475662"/>
              </a:xfrm>
              <a:prstGeom prst="rect">
                <a:avLst/>
              </a:prstGeom>
            </p:spPr>
          </p:pic>
        </p:grpSp>
        <p:grpSp>
          <p:nvGrpSpPr>
            <p:cNvPr id="29" name="Group 28">
              <a:extLst>
                <a:ext uri="{FF2B5EF4-FFF2-40B4-BE49-F238E27FC236}">
                  <a16:creationId xmlns:a16="http://schemas.microsoft.com/office/drawing/2014/main" id="{F71A15F6-96A0-C855-8C3B-0BCEF3CF09C8}"/>
                </a:ext>
              </a:extLst>
            </p:cNvPr>
            <p:cNvGrpSpPr/>
            <p:nvPr/>
          </p:nvGrpSpPr>
          <p:grpSpPr>
            <a:xfrm flipH="1">
              <a:off x="7267345" y="2357589"/>
              <a:ext cx="622298" cy="622298"/>
              <a:chOff x="1028688" y="2634665"/>
              <a:chExt cx="622298" cy="622298"/>
            </a:xfrm>
          </p:grpSpPr>
          <p:sp>
            <p:nvSpPr>
              <p:cNvPr id="31" name="Oval 30">
                <a:extLst>
                  <a:ext uri="{FF2B5EF4-FFF2-40B4-BE49-F238E27FC236}">
                    <a16:creationId xmlns:a16="http://schemas.microsoft.com/office/drawing/2014/main" id="{B0FEFE6F-CB3A-93B0-8B7B-DADE8BA4809B}"/>
                  </a:ext>
                </a:extLst>
              </p:cNvPr>
              <p:cNvSpPr/>
              <p:nvPr/>
            </p:nvSpPr>
            <p:spPr>
              <a:xfrm>
                <a:off x="1028688" y="2634665"/>
                <a:ext cx="622298" cy="622298"/>
              </a:xfrm>
              <a:prstGeom prst="ellipse">
                <a:avLst/>
              </a:prstGeom>
              <a:solidFill>
                <a:schemeClr val="accent1"/>
              </a:solidFill>
              <a:ln>
                <a:solidFill>
                  <a:schemeClr val="bg1"/>
                </a:solidFill>
              </a:ln>
            </p:spPr>
            <p:txBody>
              <a:bodyPr wrap="square" rtlCol="0" anchor="ctr">
                <a:spAutoFit/>
              </a:bodyPr>
              <a:lstStyle/>
              <a:p>
                <a:pPr algn="ctr" fontAlgn="b"/>
                <a:endParaRPr lang="en-US" dirty="0">
                  <a:solidFill>
                    <a:schemeClr val="bg1"/>
                  </a:solidFill>
                </a:endParaRPr>
              </a:p>
            </p:txBody>
          </p:sp>
          <p:pic>
            <p:nvPicPr>
              <p:cNvPr id="32" name="Graphic 31" descr="Research with solid fill">
                <a:extLst>
                  <a:ext uri="{FF2B5EF4-FFF2-40B4-BE49-F238E27FC236}">
                    <a16:creationId xmlns:a16="http://schemas.microsoft.com/office/drawing/2014/main" id="{BCC5098B-CE93-C884-58E5-E05A43C945E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108072" y="2724150"/>
                <a:ext cx="475662" cy="475662"/>
              </a:xfrm>
              <a:prstGeom prst="rect">
                <a:avLst/>
              </a:prstGeom>
            </p:spPr>
          </p:pic>
        </p:grpSp>
      </p:grpSp>
    </p:spTree>
    <p:extLst>
      <p:ext uri="{BB962C8B-B14F-4D97-AF65-F5344CB8AC3E}">
        <p14:creationId xmlns:p14="http://schemas.microsoft.com/office/powerpoint/2010/main" val="2583341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Attitudes Toward Lowering Food Costs</a:t>
            </a:r>
          </a:p>
        </p:txBody>
      </p:sp>
      <p:sp>
        <p:nvSpPr>
          <p:cNvPr id="4" name="Text Placeholder 3"/>
          <p:cNvSpPr>
            <a:spLocks noGrp="1"/>
          </p:cNvSpPr>
          <p:nvPr>
            <p:ph idx="1"/>
          </p:nvPr>
        </p:nvSpPr>
        <p:spPr/>
        <p:txBody>
          <a:bodyPr/>
          <a:lstStyle/>
          <a:p>
            <a:pPr marL="0" indent="0">
              <a:buNone/>
            </a:pPr>
            <a:r>
              <a:rPr lang="en-US" dirty="0"/>
              <a:t>More than half of Senior Living operators are looking for ways to lower food costs by finding new products or searching for lower-cost versions (43%). Assisted living operators tend to be the most focused on food cost reduction.</a:t>
            </a:r>
          </a:p>
        </p:txBody>
      </p:sp>
      <p:sp>
        <p:nvSpPr>
          <p:cNvPr id="6" name="Slide Number Placeholder 5"/>
          <p:cNvSpPr>
            <a:spLocks noGrp="1"/>
          </p:cNvSpPr>
          <p:nvPr>
            <p:ph type="sldNum" sz="quarter" idx="12"/>
          </p:nvPr>
        </p:nvSpPr>
        <p:spPr/>
        <p:txBody>
          <a:bodyPr/>
          <a:lstStyle/>
          <a:p>
            <a:fld id="{6113E31D-E2AB-40D1-8B51-AFA5AFEF393A}" type="slidenum">
              <a:rPr lang="en-US" smtClean="0"/>
              <a:pPr/>
              <a:t>40</a:t>
            </a:fld>
            <a:endParaRPr lang="en-US" dirty="0"/>
          </a:p>
        </p:txBody>
      </p:sp>
      <p:sp>
        <p:nvSpPr>
          <p:cNvPr id="21" name="Text Placeholder 4">
            <a:extLst>
              <a:ext uri="{FF2B5EF4-FFF2-40B4-BE49-F238E27FC236}">
                <a16:creationId xmlns:a16="http://schemas.microsoft.com/office/drawing/2014/main" id="{CFC79CB5-1C1F-4488-A386-B49B8917E7A9}"/>
              </a:ext>
            </a:extLst>
          </p:cNvPr>
          <p:cNvSpPr txBox="1">
            <a:spLocks/>
          </p:cNvSpPr>
          <p:nvPr/>
        </p:nvSpPr>
        <p:spPr>
          <a:xfrm>
            <a:off x="94892" y="6157153"/>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Q29_4. I am always looking for new food products that can lower my food costs</a:t>
            </a:r>
          </a:p>
          <a:p>
            <a:pPr marL="0" indent="0">
              <a:buNone/>
            </a:pPr>
            <a:r>
              <a:rPr lang="en-US" sz="800" i="1" dirty="0">
                <a:solidFill>
                  <a:schemeClr val="tx1"/>
                </a:solidFill>
              </a:rPr>
              <a:t>Q29_5. I am always looking for lower-cost versions of the products I buy</a:t>
            </a:r>
          </a:p>
        </p:txBody>
      </p:sp>
      <p:sp>
        <p:nvSpPr>
          <p:cNvPr id="27" name="TextBox 26">
            <a:extLst>
              <a:ext uri="{FF2B5EF4-FFF2-40B4-BE49-F238E27FC236}">
                <a16:creationId xmlns:a16="http://schemas.microsoft.com/office/drawing/2014/main" id="{197C6DBB-9643-44F8-AB9D-D655F2B967EA}"/>
              </a:ext>
            </a:extLst>
          </p:cNvPr>
          <p:cNvSpPr txBox="1"/>
          <p:nvPr/>
        </p:nvSpPr>
        <p:spPr>
          <a:xfrm>
            <a:off x="2527434" y="1553252"/>
            <a:ext cx="4290616" cy="523220"/>
          </a:xfrm>
          <a:prstGeom prst="rect">
            <a:avLst/>
          </a:prstGeom>
          <a:noFill/>
        </p:spPr>
        <p:txBody>
          <a:bodyPr wrap="square" rtlCol="0">
            <a:spAutoFit/>
          </a:bodyPr>
          <a:lstStyle/>
          <a:p>
            <a:pPr algn="ctr"/>
            <a:r>
              <a:rPr lang="en-US" sz="1400" b="1" dirty="0"/>
              <a:t>Looking for Lower-Cost Versions of Products</a:t>
            </a:r>
          </a:p>
          <a:p>
            <a:pPr algn="ctr"/>
            <a:r>
              <a:rPr lang="en-US" sz="1400" dirty="0"/>
              <a:t>(Agree/strongly agree)</a:t>
            </a:r>
          </a:p>
        </p:txBody>
      </p:sp>
      <p:graphicFrame>
        <p:nvGraphicFramePr>
          <p:cNvPr id="28" name="Chart 27">
            <a:extLst>
              <a:ext uri="{FF2B5EF4-FFF2-40B4-BE49-F238E27FC236}">
                <a16:creationId xmlns:a16="http://schemas.microsoft.com/office/drawing/2014/main" id="{8DB32090-DDB0-4619-BA53-4EC28104BF29}"/>
              </a:ext>
            </a:extLst>
          </p:cNvPr>
          <p:cNvGraphicFramePr/>
          <p:nvPr>
            <p:extLst>
              <p:ext uri="{D42A27DB-BD31-4B8C-83A1-F6EECF244321}">
                <p14:modId xmlns:p14="http://schemas.microsoft.com/office/powerpoint/2010/main" val="3969425038"/>
              </p:ext>
            </p:extLst>
          </p:nvPr>
        </p:nvGraphicFramePr>
        <p:xfrm>
          <a:off x="2461716" y="2265995"/>
          <a:ext cx="5956570" cy="279009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4A7C23F7-8D4D-AD4B-441B-9AD35F5E08ED}"/>
              </a:ext>
            </a:extLst>
          </p:cNvPr>
          <p:cNvGrpSpPr/>
          <p:nvPr/>
        </p:nvGrpSpPr>
        <p:grpSpPr>
          <a:xfrm>
            <a:off x="0" y="5106493"/>
            <a:ext cx="9144000" cy="780619"/>
            <a:chOff x="0" y="5106493"/>
            <a:chExt cx="9144000" cy="780619"/>
          </a:xfrm>
        </p:grpSpPr>
        <p:sp>
          <p:nvSpPr>
            <p:cNvPr id="3" name="Rectangle 2">
              <a:extLst>
                <a:ext uri="{FF2B5EF4-FFF2-40B4-BE49-F238E27FC236}">
                  <a16:creationId xmlns:a16="http://schemas.microsoft.com/office/drawing/2014/main" id="{1ECAE045-2A8D-E41A-552E-296218FC1F9C}"/>
                </a:ext>
              </a:extLst>
            </p:cNvPr>
            <p:cNvSpPr/>
            <p:nvPr/>
          </p:nvSpPr>
          <p:spPr>
            <a:xfrm>
              <a:off x="0" y="5106493"/>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788D57-2137-6719-B114-0940CA547605}"/>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While food cost percentages are important to this segment, consider changing the discussion to quality, resident satisfaction and incremental revenue growth.</a:t>
              </a:r>
            </a:p>
          </p:txBody>
        </p:sp>
        <p:grpSp>
          <p:nvGrpSpPr>
            <p:cNvPr id="7" name="Group 6">
              <a:extLst>
                <a:ext uri="{FF2B5EF4-FFF2-40B4-BE49-F238E27FC236}">
                  <a16:creationId xmlns:a16="http://schemas.microsoft.com/office/drawing/2014/main" id="{D9504C52-30F5-AD7F-BE6F-DEF261F2C6C4}"/>
                </a:ext>
              </a:extLst>
            </p:cNvPr>
            <p:cNvGrpSpPr/>
            <p:nvPr/>
          </p:nvGrpSpPr>
          <p:grpSpPr>
            <a:xfrm>
              <a:off x="449091" y="5193321"/>
              <a:ext cx="465918" cy="460484"/>
              <a:chOff x="4219414" y="211476"/>
              <a:chExt cx="635430" cy="628019"/>
            </a:xfrm>
          </p:grpSpPr>
          <p:sp>
            <p:nvSpPr>
              <p:cNvPr id="9" name="Oval 8">
                <a:extLst>
                  <a:ext uri="{FF2B5EF4-FFF2-40B4-BE49-F238E27FC236}">
                    <a16:creationId xmlns:a16="http://schemas.microsoft.com/office/drawing/2014/main" id="{C6EBDB03-01DF-24BD-7E70-1983FB3524B5}"/>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ghts On with solid fill">
                <a:extLst>
                  <a:ext uri="{FF2B5EF4-FFF2-40B4-BE49-F238E27FC236}">
                    <a16:creationId xmlns:a16="http://schemas.microsoft.com/office/drawing/2014/main" id="{977257C6-4E3F-CF6A-C0CF-2D5A2B48F3F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8" name="Observation">
              <a:extLst>
                <a:ext uri="{FF2B5EF4-FFF2-40B4-BE49-F238E27FC236}">
                  <a16:creationId xmlns:a16="http://schemas.microsoft.com/office/drawing/2014/main" id="{0C4C66FF-150D-2FF9-60A5-A06F039F53C7}"/>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539150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87051A0-4B1F-C473-00D3-F64A8152AFCC}"/>
              </a:ext>
            </a:extLst>
          </p:cNvPr>
          <p:cNvGraphicFramePr/>
          <p:nvPr/>
        </p:nvGraphicFramePr>
        <p:xfrm>
          <a:off x="181683" y="2517347"/>
          <a:ext cx="5956570" cy="1997028"/>
        </p:xfrm>
        <a:graphic>
          <a:graphicData uri="http://schemas.openxmlformats.org/drawingml/2006/chart">
            <c:chart xmlns:c="http://schemas.openxmlformats.org/drawingml/2006/chart" xmlns:r="http://schemas.openxmlformats.org/officeDocument/2006/relationships" r:id="rId3"/>
          </a:graphicData>
        </a:graphic>
      </p:graphicFrame>
      <p:sp>
        <p:nvSpPr>
          <p:cNvPr id="126978" name="Rectangle 2"/>
          <p:cNvSpPr>
            <a:spLocks noGrp="1" noChangeArrowheads="1"/>
          </p:cNvSpPr>
          <p:nvPr>
            <p:ph type="title"/>
          </p:nvPr>
        </p:nvSpPr>
        <p:spPr/>
        <p:txBody>
          <a:bodyPr/>
          <a:lstStyle/>
          <a:p>
            <a:r>
              <a:rPr lang="en-US" dirty="0"/>
              <a:t>Reliance on Food Manufacturers</a:t>
            </a:r>
          </a:p>
        </p:txBody>
      </p:sp>
      <p:sp>
        <p:nvSpPr>
          <p:cNvPr id="4" name="Text Placeholder 3"/>
          <p:cNvSpPr>
            <a:spLocks noGrp="1"/>
          </p:cNvSpPr>
          <p:nvPr>
            <p:ph idx="1"/>
          </p:nvPr>
        </p:nvSpPr>
        <p:spPr/>
        <p:txBody>
          <a:bodyPr/>
          <a:lstStyle/>
          <a:p>
            <a:pPr marL="0" indent="0">
              <a:buNone/>
            </a:pPr>
            <a:r>
              <a:rPr lang="en-US" dirty="0"/>
              <a:t>Seventy percent (70%) of assisted living operators look to their food manufacturer for menu direction and recommendations, while 53% look to their distributor and/or GPO partners.</a:t>
            </a:r>
          </a:p>
        </p:txBody>
      </p:sp>
      <p:sp>
        <p:nvSpPr>
          <p:cNvPr id="6" name="Slide Number Placeholder 5"/>
          <p:cNvSpPr>
            <a:spLocks noGrp="1"/>
          </p:cNvSpPr>
          <p:nvPr>
            <p:ph type="sldNum" sz="quarter" idx="12"/>
          </p:nvPr>
        </p:nvSpPr>
        <p:spPr/>
        <p:txBody>
          <a:bodyPr/>
          <a:lstStyle/>
          <a:p>
            <a:fld id="{6113E31D-E2AB-40D1-8B51-AFA5AFEF393A}" type="slidenum">
              <a:rPr lang="en-US" smtClean="0"/>
              <a:pPr/>
              <a:t>41</a:t>
            </a:fld>
            <a:endParaRPr lang="en-US" dirty="0"/>
          </a:p>
        </p:txBody>
      </p:sp>
      <p:sp>
        <p:nvSpPr>
          <p:cNvPr id="21" name="Text Placeholder 4">
            <a:extLst>
              <a:ext uri="{FF2B5EF4-FFF2-40B4-BE49-F238E27FC236}">
                <a16:creationId xmlns:a16="http://schemas.microsoft.com/office/drawing/2014/main" id="{CFC79CB5-1C1F-4488-A386-B49B8917E7A9}"/>
              </a:ext>
            </a:extLst>
          </p:cNvPr>
          <p:cNvSpPr txBox="1">
            <a:spLocks/>
          </p:cNvSpPr>
          <p:nvPr/>
        </p:nvSpPr>
        <p:spPr>
          <a:xfrm>
            <a:off x="111345" y="6116612"/>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p:txBody>
      </p:sp>
      <p:sp>
        <p:nvSpPr>
          <p:cNvPr id="27" name="TextBox 26">
            <a:extLst>
              <a:ext uri="{FF2B5EF4-FFF2-40B4-BE49-F238E27FC236}">
                <a16:creationId xmlns:a16="http://schemas.microsoft.com/office/drawing/2014/main" id="{197C6DBB-9643-44F8-AB9D-D655F2B967EA}"/>
              </a:ext>
            </a:extLst>
          </p:cNvPr>
          <p:cNvSpPr txBox="1"/>
          <p:nvPr/>
        </p:nvSpPr>
        <p:spPr>
          <a:xfrm>
            <a:off x="457200" y="1568853"/>
            <a:ext cx="4094344" cy="954107"/>
          </a:xfrm>
          <a:prstGeom prst="rect">
            <a:avLst/>
          </a:prstGeom>
          <a:noFill/>
        </p:spPr>
        <p:txBody>
          <a:bodyPr wrap="square" rtlCol="0">
            <a:spAutoFit/>
          </a:bodyPr>
          <a:lstStyle/>
          <a:p>
            <a:pPr algn="ctr" fontAlgn="b"/>
            <a:r>
              <a:rPr lang="en-US" sz="1400" b="1" dirty="0"/>
              <a:t>We look to our manufacturer for menu direction and recommendations</a:t>
            </a:r>
          </a:p>
          <a:p>
            <a:pPr algn="ctr" fontAlgn="b"/>
            <a:r>
              <a:rPr lang="en-US" sz="1200" dirty="0"/>
              <a:t>(Agree/strongly agree)</a:t>
            </a:r>
          </a:p>
          <a:p>
            <a:pPr fontAlgn="b"/>
            <a:endParaRPr lang="en-US" sz="1400" b="1" dirty="0">
              <a:solidFill>
                <a:srgbClr val="000000"/>
              </a:solidFill>
              <a:latin typeface="Calibri" panose="020F0502020204030204" pitchFamily="34" charset="0"/>
            </a:endParaRPr>
          </a:p>
        </p:txBody>
      </p:sp>
      <p:sp>
        <p:nvSpPr>
          <p:cNvPr id="7" name="Rectangle 6"/>
          <p:cNvSpPr/>
          <p:nvPr/>
        </p:nvSpPr>
        <p:spPr>
          <a:xfrm>
            <a:off x="4521070" y="1568853"/>
            <a:ext cx="4511585" cy="954107"/>
          </a:xfrm>
          <a:prstGeom prst="rect">
            <a:avLst/>
          </a:prstGeom>
        </p:spPr>
        <p:txBody>
          <a:bodyPr wrap="square">
            <a:spAutoFit/>
          </a:bodyPr>
          <a:lstStyle/>
          <a:p>
            <a:pPr algn="ctr" fontAlgn="b"/>
            <a:r>
              <a:rPr lang="en-US" sz="1400" b="1" dirty="0"/>
              <a:t>We look to our partners such as distributors and/or GPOs for menu direction and recommendations</a:t>
            </a:r>
          </a:p>
          <a:p>
            <a:pPr algn="ctr" fontAlgn="b"/>
            <a:r>
              <a:rPr lang="en-US" sz="1200" dirty="0"/>
              <a:t>(Agree/strongly agree)</a:t>
            </a:r>
          </a:p>
          <a:p>
            <a:pPr algn="ctr" fontAlgn="b"/>
            <a:endParaRPr lang="en-US" sz="1400" b="1" dirty="0">
              <a:solidFill>
                <a:srgbClr val="000000"/>
              </a:solidFill>
              <a:latin typeface="Calibri" panose="020F0502020204030204" pitchFamily="34" charset="0"/>
            </a:endParaRPr>
          </a:p>
        </p:txBody>
      </p:sp>
      <p:graphicFrame>
        <p:nvGraphicFramePr>
          <p:cNvPr id="8" name="Chart 7">
            <a:extLst>
              <a:ext uri="{FF2B5EF4-FFF2-40B4-BE49-F238E27FC236}">
                <a16:creationId xmlns:a16="http://schemas.microsoft.com/office/drawing/2014/main" id="{D6270302-E4C4-A3A3-4614-6DAE6C5EBB2A}"/>
              </a:ext>
            </a:extLst>
          </p:cNvPr>
          <p:cNvGraphicFramePr/>
          <p:nvPr/>
        </p:nvGraphicFramePr>
        <p:xfrm>
          <a:off x="4641715" y="2552019"/>
          <a:ext cx="5956570" cy="1997028"/>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2AE6F33B-FD16-CD35-D52E-43169CE0E69D}"/>
              </a:ext>
            </a:extLst>
          </p:cNvPr>
          <p:cNvGrpSpPr/>
          <p:nvPr/>
        </p:nvGrpSpPr>
        <p:grpSpPr>
          <a:xfrm>
            <a:off x="0" y="5106493"/>
            <a:ext cx="9144000" cy="780619"/>
            <a:chOff x="0" y="5106493"/>
            <a:chExt cx="9144000" cy="780619"/>
          </a:xfrm>
        </p:grpSpPr>
        <p:sp>
          <p:nvSpPr>
            <p:cNvPr id="5" name="Rectangle 4">
              <a:extLst>
                <a:ext uri="{FF2B5EF4-FFF2-40B4-BE49-F238E27FC236}">
                  <a16:creationId xmlns:a16="http://schemas.microsoft.com/office/drawing/2014/main" id="{27AE4642-A29E-B33F-C795-FC0EF6DB8FEE}"/>
                </a:ext>
              </a:extLst>
            </p:cNvPr>
            <p:cNvSpPr/>
            <p:nvPr/>
          </p:nvSpPr>
          <p:spPr>
            <a:xfrm>
              <a:off x="0" y="5106493"/>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974B44-328D-B4CA-3B8B-F905B7A31307}"/>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Senior Living operators in all sub-segments look to multiple sources for menu ideas to satisfy resident desire for quality and variation.</a:t>
              </a:r>
            </a:p>
          </p:txBody>
        </p:sp>
        <p:grpSp>
          <p:nvGrpSpPr>
            <p:cNvPr id="10" name="Group 9">
              <a:extLst>
                <a:ext uri="{FF2B5EF4-FFF2-40B4-BE49-F238E27FC236}">
                  <a16:creationId xmlns:a16="http://schemas.microsoft.com/office/drawing/2014/main" id="{3134DD66-DC5F-A918-AEB7-998FFBAF2313}"/>
                </a:ext>
              </a:extLst>
            </p:cNvPr>
            <p:cNvGrpSpPr/>
            <p:nvPr/>
          </p:nvGrpSpPr>
          <p:grpSpPr>
            <a:xfrm>
              <a:off x="449091" y="5193321"/>
              <a:ext cx="465918" cy="460484"/>
              <a:chOff x="4219414" y="211476"/>
              <a:chExt cx="635430" cy="628019"/>
            </a:xfrm>
          </p:grpSpPr>
          <p:sp>
            <p:nvSpPr>
              <p:cNvPr id="12" name="Oval 11">
                <a:extLst>
                  <a:ext uri="{FF2B5EF4-FFF2-40B4-BE49-F238E27FC236}">
                    <a16:creationId xmlns:a16="http://schemas.microsoft.com/office/drawing/2014/main" id="{2370B3FA-94C6-C47D-4675-5F3D50609C12}"/>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s On with solid fill">
                <a:extLst>
                  <a:ext uri="{FF2B5EF4-FFF2-40B4-BE49-F238E27FC236}">
                    <a16:creationId xmlns:a16="http://schemas.microsoft.com/office/drawing/2014/main" id="{2687AF56-9890-7D51-DEF7-55CC89BA428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278192" y="276088"/>
                <a:ext cx="517872" cy="517872"/>
              </a:xfrm>
              <a:prstGeom prst="rect">
                <a:avLst/>
              </a:prstGeom>
            </p:spPr>
          </p:pic>
        </p:grpSp>
        <p:sp>
          <p:nvSpPr>
            <p:cNvPr id="11" name="Observation">
              <a:extLst>
                <a:ext uri="{FF2B5EF4-FFF2-40B4-BE49-F238E27FC236}">
                  <a16:creationId xmlns:a16="http://schemas.microsoft.com/office/drawing/2014/main" id="{00902861-34C9-CAFD-7BFD-6D5C29DEFF75}"/>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2929490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Desire for Premium Products</a:t>
            </a:r>
          </a:p>
        </p:txBody>
      </p:sp>
      <p:sp>
        <p:nvSpPr>
          <p:cNvPr id="4" name="Text Placeholder 3"/>
          <p:cNvSpPr>
            <a:spLocks noGrp="1"/>
          </p:cNvSpPr>
          <p:nvPr>
            <p:ph idx="1"/>
          </p:nvPr>
        </p:nvSpPr>
        <p:spPr/>
        <p:txBody>
          <a:bodyPr/>
          <a:lstStyle/>
          <a:p>
            <a:pPr marL="0" indent="0">
              <a:buNone/>
            </a:pPr>
            <a:r>
              <a:rPr lang="en-US" dirty="0"/>
              <a:t>While operators have reported that lowering food costs is critical, 68% also are looking for premium products to increase margin. </a:t>
            </a:r>
          </a:p>
        </p:txBody>
      </p:sp>
      <p:sp>
        <p:nvSpPr>
          <p:cNvPr id="6" name="Slide Number Placeholder 5"/>
          <p:cNvSpPr>
            <a:spLocks noGrp="1"/>
          </p:cNvSpPr>
          <p:nvPr>
            <p:ph type="sldNum" sz="quarter" idx="12"/>
          </p:nvPr>
        </p:nvSpPr>
        <p:spPr/>
        <p:txBody>
          <a:bodyPr/>
          <a:lstStyle/>
          <a:p>
            <a:fld id="{6113E31D-E2AB-40D1-8B51-AFA5AFEF393A}" type="slidenum">
              <a:rPr lang="en-US" smtClean="0"/>
              <a:pPr/>
              <a:t>42</a:t>
            </a:fld>
            <a:endParaRPr lang="en-US" dirty="0"/>
          </a:p>
        </p:txBody>
      </p:sp>
      <p:sp>
        <p:nvSpPr>
          <p:cNvPr id="14" name="Text Placeholder 4">
            <a:extLst>
              <a:ext uri="{FF2B5EF4-FFF2-40B4-BE49-F238E27FC236}">
                <a16:creationId xmlns:a16="http://schemas.microsoft.com/office/drawing/2014/main" id="{E9EF0C71-2C2E-4B49-858B-AEF7A70CA264}"/>
              </a:ext>
            </a:extLst>
          </p:cNvPr>
          <p:cNvSpPr txBox="1">
            <a:spLocks/>
          </p:cNvSpPr>
          <p:nvPr/>
        </p:nvSpPr>
        <p:spPr>
          <a:xfrm>
            <a:off x="94892" y="6204455"/>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Q26_6. I am always looking for premium food products to increase my margin</a:t>
            </a:r>
            <a:endParaRPr lang="en-US" sz="800" i="1" dirty="0">
              <a:solidFill>
                <a:schemeClr val="tx1"/>
              </a:solidFill>
              <a:latin typeface="Calibri" panose="020F0502020204030204" pitchFamily="34" charset="0"/>
            </a:endParaRPr>
          </a:p>
        </p:txBody>
      </p:sp>
      <p:graphicFrame>
        <p:nvGraphicFramePr>
          <p:cNvPr id="18" name="Chart 17">
            <a:extLst>
              <a:ext uri="{FF2B5EF4-FFF2-40B4-BE49-F238E27FC236}">
                <a16:creationId xmlns:a16="http://schemas.microsoft.com/office/drawing/2014/main" id="{D0BE199B-7A04-4663-9277-0CA3A1B3A978}"/>
              </a:ext>
            </a:extLst>
          </p:cNvPr>
          <p:cNvGraphicFramePr/>
          <p:nvPr>
            <p:extLst>
              <p:ext uri="{D42A27DB-BD31-4B8C-83A1-F6EECF244321}">
                <p14:modId xmlns:p14="http://schemas.microsoft.com/office/powerpoint/2010/main" val="1655771341"/>
              </p:ext>
            </p:extLst>
          </p:nvPr>
        </p:nvGraphicFramePr>
        <p:xfrm>
          <a:off x="2651897" y="2089904"/>
          <a:ext cx="5956570" cy="264973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66579157-B742-45E8-BC7F-9F05738B67F1}"/>
              </a:ext>
            </a:extLst>
          </p:cNvPr>
          <p:cNvSpPr txBox="1"/>
          <p:nvPr/>
        </p:nvSpPr>
        <p:spPr>
          <a:xfrm>
            <a:off x="457200" y="1636435"/>
            <a:ext cx="8242532" cy="307777"/>
          </a:xfrm>
          <a:prstGeom prst="rect">
            <a:avLst/>
          </a:prstGeom>
          <a:noFill/>
        </p:spPr>
        <p:txBody>
          <a:bodyPr wrap="square" rtlCol="0">
            <a:spAutoFit/>
          </a:bodyPr>
          <a:lstStyle/>
          <a:p>
            <a:pPr algn="ctr"/>
            <a:r>
              <a:rPr lang="en-US" sz="1400" b="1" dirty="0"/>
              <a:t>% Indicating Looking for Premium Food Products</a:t>
            </a:r>
          </a:p>
        </p:txBody>
      </p:sp>
      <p:grpSp>
        <p:nvGrpSpPr>
          <p:cNvPr id="2" name="Group 1">
            <a:extLst>
              <a:ext uri="{FF2B5EF4-FFF2-40B4-BE49-F238E27FC236}">
                <a16:creationId xmlns:a16="http://schemas.microsoft.com/office/drawing/2014/main" id="{92DE0E66-EE30-64F9-96C9-5A22E56F172E}"/>
              </a:ext>
            </a:extLst>
          </p:cNvPr>
          <p:cNvGrpSpPr/>
          <p:nvPr/>
        </p:nvGrpSpPr>
        <p:grpSpPr>
          <a:xfrm>
            <a:off x="0" y="5000986"/>
            <a:ext cx="9144000" cy="1156366"/>
            <a:chOff x="0" y="5106493"/>
            <a:chExt cx="9144000" cy="1156366"/>
          </a:xfrm>
        </p:grpSpPr>
        <p:sp>
          <p:nvSpPr>
            <p:cNvPr id="3" name="Rectangle 2">
              <a:extLst>
                <a:ext uri="{FF2B5EF4-FFF2-40B4-BE49-F238E27FC236}">
                  <a16:creationId xmlns:a16="http://schemas.microsoft.com/office/drawing/2014/main" id="{70C7F8DF-07DC-D4F6-3FDE-532B83E2AE25}"/>
                </a:ext>
              </a:extLst>
            </p:cNvPr>
            <p:cNvSpPr/>
            <p:nvPr/>
          </p:nvSpPr>
          <p:spPr>
            <a:xfrm>
              <a:off x="0" y="5106493"/>
              <a:ext cx="9144000" cy="1156366"/>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7785A3-7373-2688-F222-AA99083BA0E3}"/>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This is encouraging from a food cost perspective. Operators show willingness to pay for premium products to boost margin instead of simply slashing food costs and purchasing non-premium items. Find attributes that resonate with this group – indulgence, non-GMO, low fat/sodium, etc.</a:t>
              </a:r>
            </a:p>
          </p:txBody>
        </p:sp>
        <p:grpSp>
          <p:nvGrpSpPr>
            <p:cNvPr id="7" name="Group 6">
              <a:extLst>
                <a:ext uri="{FF2B5EF4-FFF2-40B4-BE49-F238E27FC236}">
                  <a16:creationId xmlns:a16="http://schemas.microsoft.com/office/drawing/2014/main" id="{1CA22A75-94FB-0838-B92A-5A926CF93F66}"/>
                </a:ext>
              </a:extLst>
            </p:cNvPr>
            <p:cNvGrpSpPr/>
            <p:nvPr/>
          </p:nvGrpSpPr>
          <p:grpSpPr>
            <a:xfrm>
              <a:off x="449091" y="5193321"/>
              <a:ext cx="465918" cy="460484"/>
              <a:chOff x="4219414" y="211476"/>
              <a:chExt cx="635430" cy="628019"/>
            </a:xfrm>
          </p:grpSpPr>
          <p:sp>
            <p:nvSpPr>
              <p:cNvPr id="9" name="Oval 8">
                <a:extLst>
                  <a:ext uri="{FF2B5EF4-FFF2-40B4-BE49-F238E27FC236}">
                    <a16:creationId xmlns:a16="http://schemas.microsoft.com/office/drawing/2014/main" id="{002D9C17-DB1B-2294-C648-B7426BC79C0A}"/>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ghts On with solid fill">
                <a:extLst>
                  <a:ext uri="{FF2B5EF4-FFF2-40B4-BE49-F238E27FC236}">
                    <a16:creationId xmlns:a16="http://schemas.microsoft.com/office/drawing/2014/main" id="{15B04A94-9C13-1461-4F8B-CD8190CBB84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8" name="Observation">
              <a:extLst>
                <a:ext uri="{FF2B5EF4-FFF2-40B4-BE49-F238E27FC236}">
                  <a16:creationId xmlns:a16="http://schemas.microsoft.com/office/drawing/2014/main" id="{52EEFE5D-791F-4747-0860-F514A6FC547E}"/>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891909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Product Switching Frequency</a:t>
            </a:r>
          </a:p>
        </p:txBody>
      </p:sp>
      <p:sp>
        <p:nvSpPr>
          <p:cNvPr id="4" name="Text Placeholder 3"/>
          <p:cNvSpPr>
            <a:spLocks noGrp="1"/>
          </p:cNvSpPr>
          <p:nvPr>
            <p:ph idx="1"/>
          </p:nvPr>
        </p:nvSpPr>
        <p:spPr/>
        <p:txBody>
          <a:bodyPr/>
          <a:lstStyle/>
          <a:p>
            <a:pPr marL="0" indent="0">
              <a:buNone/>
            </a:pPr>
            <a:r>
              <a:rPr lang="en-US" dirty="0"/>
              <a:t>Product switching is not very common in Senior Living. Assisted living facilities (26%) are least likely to change </a:t>
            </a:r>
            <a:br>
              <a:rPr lang="en-US" dirty="0"/>
            </a:br>
            <a:r>
              <a:rPr lang="en-US" dirty="0"/>
              <a:t>food products.</a:t>
            </a:r>
          </a:p>
        </p:txBody>
      </p:sp>
      <p:sp>
        <p:nvSpPr>
          <p:cNvPr id="6" name="Slide Number Placeholder 5"/>
          <p:cNvSpPr>
            <a:spLocks noGrp="1"/>
          </p:cNvSpPr>
          <p:nvPr>
            <p:ph type="sldNum" sz="quarter" idx="12"/>
          </p:nvPr>
        </p:nvSpPr>
        <p:spPr/>
        <p:txBody>
          <a:bodyPr/>
          <a:lstStyle/>
          <a:p>
            <a:fld id="{6113E31D-E2AB-40D1-8B51-AFA5AFEF393A}" type="slidenum">
              <a:rPr lang="en-US" smtClean="0"/>
              <a:pPr/>
              <a:t>43</a:t>
            </a:fld>
            <a:endParaRPr lang="en-US" dirty="0"/>
          </a:p>
        </p:txBody>
      </p:sp>
      <p:sp>
        <p:nvSpPr>
          <p:cNvPr id="14" name="Text Placeholder 4">
            <a:extLst>
              <a:ext uri="{FF2B5EF4-FFF2-40B4-BE49-F238E27FC236}">
                <a16:creationId xmlns:a16="http://schemas.microsoft.com/office/drawing/2014/main" id="{E09EF32D-5046-4480-9F09-D1466D25C749}"/>
              </a:ext>
            </a:extLst>
          </p:cNvPr>
          <p:cNvSpPr txBox="1">
            <a:spLocks/>
          </p:cNvSpPr>
          <p:nvPr/>
        </p:nvSpPr>
        <p:spPr>
          <a:xfrm>
            <a:off x="94892" y="6165453"/>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800" i="1" dirty="0">
              <a:solidFill>
                <a:schemeClr val="tx1"/>
              </a:solidFill>
            </a:endParaRPr>
          </a:p>
          <a:p>
            <a:pPr marL="0" indent="0">
              <a:spcBef>
                <a:spcPts val="0"/>
              </a:spcBef>
              <a:buNone/>
            </a:pPr>
            <a:r>
              <a:rPr lang="en-US" sz="800" i="1" dirty="0">
                <a:solidFill>
                  <a:schemeClr val="tx1"/>
                </a:solidFill>
              </a:rPr>
              <a:t>Source: FSIP Foodservice Senior Living Foodservice Operator Interviews, Dec. 2022.</a:t>
            </a:r>
          </a:p>
          <a:p>
            <a:pPr marL="0" indent="0">
              <a:spcBef>
                <a:spcPts val="0"/>
              </a:spcBef>
              <a:buNone/>
            </a:pPr>
            <a:r>
              <a:rPr lang="en-US" sz="800" i="1" dirty="0">
                <a:solidFill>
                  <a:schemeClr val="tx1"/>
                </a:solidFill>
              </a:rPr>
              <a:t>Q29_1. I rarely change the food products I purchase</a:t>
            </a:r>
          </a:p>
          <a:p>
            <a:pPr marL="0" indent="0">
              <a:spcBef>
                <a:spcPts val="0"/>
              </a:spcBef>
              <a:buNone/>
            </a:pPr>
            <a:r>
              <a:rPr lang="en-US" sz="800" i="1" dirty="0">
                <a:solidFill>
                  <a:schemeClr val="tx1"/>
                </a:solidFill>
              </a:rPr>
              <a:t>Q29_1. How much do you agree with each of the following statements?</a:t>
            </a:r>
          </a:p>
        </p:txBody>
      </p:sp>
      <p:sp>
        <p:nvSpPr>
          <p:cNvPr id="16" name="TextBox 15">
            <a:extLst>
              <a:ext uri="{FF2B5EF4-FFF2-40B4-BE49-F238E27FC236}">
                <a16:creationId xmlns:a16="http://schemas.microsoft.com/office/drawing/2014/main" id="{3D714915-72A1-4220-8EE8-D223DDCB6538}"/>
              </a:ext>
            </a:extLst>
          </p:cNvPr>
          <p:cNvSpPr txBox="1"/>
          <p:nvPr/>
        </p:nvSpPr>
        <p:spPr>
          <a:xfrm>
            <a:off x="717282" y="1430934"/>
            <a:ext cx="4332394" cy="307777"/>
          </a:xfrm>
          <a:prstGeom prst="rect">
            <a:avLst/>
          </a:prstGeom>
          <a:noFill/>
        </p:spPr>
        <p:txBody>
          <a:bodyPr wrap="square" rtlCol="0">
            <a:spAutoFit/>
          </a:bodyPr>
          <a:lstStyle/>
          <a:p>
            <a:pPr algn="ctr"/>
            <a:r>
              <a:rPr lang="en-US" sz="1400" b="1" dirty="0"/>
              <a:t>% Indicating Rarely Change Products Purchased</a:t>
            </a:r>
          </a:p>
        </p:txBody>
      </p:sp>
      <p:sp>
        <p:nvSpPr>
          <p:cNvPr id="21" name="TextBox 20">
            <a:extLst>
              <a:ext uri="{FF2B5EF4-FFF2-40B4-BE49-F238E27FC236}">
                <a16:creationId xmlns:a16="http://schemas.microsoft.com/office/drawing/2014/main" id="{E8DBA931-AA75-4E27-9D0C-403A6F92E0D0}"/>
              </a:ext>
            </a:extLst>
          </p:cNvPr>
          <p:cNvSpPr txBox="1"/>
          <p:nvPr/>
        </p:nvSpPr>
        <p:spPr>
          <a:xfrm>
            <a:off x="5028475" y="1334248"/>
            <a:ext cx="3750310" cy="523220"/>
          </a:xfrm>
          <a:prstGeom prst="rect">
            <a:avLst/>
          </a:prstGeom>
          <a:noFill/>
        </p:spPr>
        <p:txBody>
          <a:bodyPr wrap="square" rtlCol="0">
            <a:spAutoFit/>
          </a:bodyPr>
          <a:lstStyle/>
          <a:p>
            <a:pPr algn="ctr"/>
            <a:r>
              <a:rPr lang="en-US" sz="1400" b="1" dirty="0"/>
              <a:t>% Agree/Strongly Agree They </a:t>
            </a:r>
            <a:br>
              <a:rPr lang="en-US" sz="1400" b="1" dirty="0"/>
            </a:br>
            <a:r>
              <a:rPr lang="en-US" sz="1400" b="1" dirty="0"/>
              <a:t>Rarely Change Food Products</a:t>
            </a:r>
          </a:p>
        </p:txBody>
      </p:sp>
      <p:graphicFrame>
        <p:nvGraphicFramePr>
          <p:cNvPr id="5" name="Chart 4">
            <a:extLst>
              <a:ext uri="{FF2B5EF4-FFF2-40B4-BE49-F238E27FC236}">
                <a16:creationId xmlns:a16="http://schemas.microsoft.com/office/drawing/2014/main" id="{5D3CEB51-4D8F-6D3B-BD7E-52BABFA796A2}"/>
              </a:ext>
            </a:extLst>
          </p:cNvPr>
          <p:cNvGraphicFramePr/>
          <p:nvPr>
            <p:extLst>
              <p:ext uri="{D42A27DB-BD31-4B8C-83A1-F6EECF244321}">
                <p14:modId xmlns:p14="http://schemas.microsoft.com/office/powerpoint/2010/main" val="3670259619"/>
              </p:ext>
            </p:extLst>
          </p:nvPr>
        </p:nvGraphicFramePr>
        <p:xfrm>
          <a:off x="551660" y="1432506"/>
          <a:ext cx="4384830" cy="3700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1405126-682B-1876-AF10-0C230365C537}"/>
              </a:ext>
            </a:extLst>
          </p:cNvPr>
          <p:cNvGraphicFramePr/>
          <p:nvPr>
            <p:extLst>
              <p:ext uri="{D42A27DB-BD31-4B8C-83A1-F6EECF244321}">
                <p14:modId xmlns:p14="http://schemas.microsoft.com/office/powerpoint/2010/main" val="3751102038"/>
              </p:ext>
            </p:extLst>
          </p:nvPr>
        </p:nvGraphicFramePr>
        <p:xfrm>
          <a:off x="4646635" y="1828106"/>
          <a:ext cx="5956570" cy="3091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a:extLst>
              <a:ext uri="{FF2B5EF4-FFF2-40B4-BE49-F238E27FC236}">
                <a16:creationId xmlns:a16="http://schemas.microsoft.com/office/drawing/2014/main" id="{3C413C84-E8F5-98B4-2195-7E3BA40ADBC3}"/>
              </a:ext>
            </a:extLst>
          </p:cNvPr>
          <p:cNvGrpSpPr/>
          <p:nvPr/>
        </p:nvGrpSpPr>
        <p:grpSpPr>
          <a:xfrm>
            <a:off x="0" y="5106493"/>
            <a:ext cx="9144000" cy="780619"/>
            <a:chOff x="0" y="5106493"/>
            <a:chExt cx="9144000" cy="780619"/>
          </a:xfrm>
        </p:grpSpPr>
        <p:sp>
          <p:nvSpPr>
            <p:cNvPr id="3" name="Rectangle 2">
              <a:extLst>
                <a:ext uri="{FF2B5EF4-FFF2-40B4-BE49-F238E27FC236}">
                  <a16:creationId xmlns:a16="http://schemas.microsoft.com/office/drawing/2014/main" id="{CCFAF837-DEA4-5451-7BAD-C53EFE9F7408}"/>
                </a:ext>
              </a:extLst>
            </p:cNvPr>
            <p:cNvSpPr/>
            <p:nvPr/>
          </p:nvSpPr>
          <p:spPr>
            <a:xfrm>
              <a:off x="0" y="5106493"/>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29A1F5-3A04-39DF-23E5-47EC374F3899}"/>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While product changes are not common in the segment, competitors are also seeking a way in. Ensure your product and service are impeccable.</a:t>
              </a:r>
            </a:p>
          </p:txBody>
        </p:sp>
        <p:grpSp>
          <p:nvGrpSpPr>
            <p:cNvPr id="9" name="Group 8">
              <a:extLst>
                <a:ext uri="{FF2B5EF4-FFF2-40B4-BE49-F238E27FC236}">
                  <a16:creationId xmlns:a16="http://schemas.microsoft.com/office/drawing/2014/main" id="{596CCABC-005F-8B9E-7E11-830E413119C4}"/>
                </a:ext>
              </a:extLst>
            </p:cNvPr>
            <p:cNvGrpSpPr/>
            <p:nvPr/>
          </p:nvGrpSpPr>
          <p:grpSpPr>
            <a:xfrm>
              <a:off x="449091" y="5193321"/>
              <a:ext cx="465918" cy="460484"/>
              <a:chOff x="4219414" y="211476"/>
              <a:chExt cx="635430" cy="628019"/>
            </a:xfrm>
          </p:grpSpPr>
          <p:sp>
            <p:nvSpPr>
              <p:cNvPr id="11" name="Oval 10">
                <a:extLst>
                  <a:ext uri="{FF2B5EF4-FFF2-40B4-BE49-F238E27FC236}">
                    <a16:creationId xmlns:a16="http://schemas.microsoft.com/office/drawing/2014/main" id="{7E2F0E1E-A504-E27B-CC5D-040C9DB6BB34}"/>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s On with solid fill">
                <a:extLst>
                  <a:ext uri="{FF2B5EF4-FFF2-40B4-BE49-F238E27FC236}">
                    <a16:creationId xmlns:a16="http://schemas.microsoft.com/office/drawing/2014/main" id="{C22D0773-AAF6-6672-8591-578F4AF4663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278192" y="276088"/>
                <a:ext cx="517872" cy="517872"/>
              </a:xfrm>
              <a:prstGeom prst="rect">
                <a:avLst/>
              </a:prstGeom>
            </p:spPr>
          </p:pic>
        </p:grpSp>
        <p:sp>
          <p:nvSpPr>
            <p:cNvPr id="10" name="Observation">
              <a:extLst>
                <a:ext uri="{FF2B5EF4-FFF2-40B4-BE49-F238E27FC236}">
                  <a16:creationId xmlns:a16="http://schemas.microsoft.com/office/drawing/2014/main" id="{820471D5-51EF-B9A9-60BF-E4C5A5B38644}"/>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4056904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Plant-Based Proteins</a:t>
            </a:r>
          </a:p>
        </p:txBody>
      </p:sp>
      <p:sp>
        <p:nvSpPr>
          <p:cNvPr id="4" name="Text Placeholder 3"/>
          <p:cNvSpPr>
            <a:spLocks noGrp="1"/>
          </p:cNvSpPr>
          <p:nvPr>
            <p:ph idx="1"/>
          </p:nvPr>
        </p:nvSpPr>
        <p:spPr/>
        <p:txBody>
          <a:bodyPr/>
          <a:lstStyle/>
          <a:p>
            <a:pPr marL="0" indent="0">
              <a:buNone/>
            </a:pPr>
            <a:r>
              <a:rPr lang="en-US" dirty="0"/>
              <a:t>The top reasons why Senior Living operators purchase plant-based foods are because of the taste (40%), they do not contain preservatives (37%) and they are higher in nutrients (37%). </a:t>
            </a:r>
          </a:p>
        </p:txBody>
      </p:sp>
      <p:sp>
        <p:nvSpPr>
          <p:cNvPr id="6" name="Slide Number Placeholder 5"/>
          <p:cNvSpPr>
            <a:spLocks noGrp="1"/>
          </p:cNvSpPr>
          <p:nvPr>
            <p:ph type="sldNum" sz="quarter" idx="12"/>
          </p:nvPr>
        </p:nvSpPr>
        <p:spPr/>
        <p:txBody>
          <a:bodyPr/>
          <a:lstStyle/>
          <a:p>
            <a:fld id="{6113E31D-E2AB-40D1-8B51-AFA5AFEF393A}" type="slidenum">
              <a:rPr lang="en-US" smtClean="0"/>
              <a:pPr/>
              <a:t>44</a:t>
            </a:fld>
            <a:endParaRPr lang="en-US" dirty="0"/>
          </a:p>
        </p:txBody>
      </p:sp>
      <p:sp>
        <p:nvSpPr>
          <p:cNvPr id="14" name="Text Placeholder 4">
            <a:extLst>
              <a:ext uri="{FF2B5EF4-FFF2-40B4-BE49-F238E27FC236}">
                <a16:creationId xmlns:a16="http://schemas.microsoft.com/office/drawing/2014/main" id="{892DC58D-0125-4831-940A-96E7E155E605}"/>
              </a:ext>
            </a:extLst>
          </p:cNvPr>
          <p:cNvSpPr txBox="1">
            <a:spLocks/>
          </p:cNvSpPr>
          <p:nvPr/>
        </p:nvSpPr>
        <p:spPr>
          <a:xfrm>
            <a:off x="94892" y="6210087"/>
            <a:ext cx="6526048"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*Note: Smaller base – only those part of a multi-unit in Q6</a:t>
            </a:r>
          </a:p>
          <a:p>
            <a:pPr marL="0" indent="0">
              <a:buNone/>
            </a:pPr>
            <a:r>
              <a:rPr lang="en-US" sz="800" i="1" dirty="0">
                <a:solidFill>
                  <a:schemeClr val="tx1"/>
                </a:solidFill>
              </a:rPr>
              <a:t>Q33. To what extent are you interested in having your corporate entity provide the following programs or services? </a:t>
            </a:r>
          </a:p>
        </p:txBody>
      </p:sp>
      <p:sp>
        <p:nvSpPr>
          <p:cNvPr id="15" name="TextBox 14">
            <a:extLst>
              <a:ext uri="{FF2B5EF4-FFF2-40B4-BE49-F238E27FC236}">
                <a16:creationId xmlns:a16="http://schemas.microsoft.com/office/drawing/2014/main" id="{8C8D624A-3317-48CE-85AC-5544FEEBF5D3}"/>
              </a:ext>
            </a:extLst>
          </p:cNvPr>
          <p:cNvSpPr txBox="1"/>
          <p:nvPr/>
        </p:nvSpPr>
        <p:spPr>
          <a:xfrm>
            <a:off x="1614662" y="1519315"/>
            <a:ext cx="6036871" cy="523220"/>
          </a:xfrm>
          <a:prstGeom prst="rect">
            <a:avLst/>
          </a:prstGeom>
          <a:noFill/>
        </p:spPr>
        <p:txBody>
          <a:bodyPr wrap="square" rtlCol="0">
            <a:spAutoFit/>
          </a:bodyPr>
          <a:lstStyle/>
          <a:p>
            <a:pPr lvl="0" algn="ctr" fontAlgn="b"/>
            <a:r>
              <a:rPr lang="en-US" sz="1400" b="1" dirty="0">
                <a:solidFill>
                  <a:prstClr val="black"/>
                </a:solidFill>
              </a:rPr>
              <a:t>What are some of the reasons why you purchase plant-based foods instead of foods with animal protein, dairy, or grains?</a:t>
            </a:r>
            <a:endParaRPr lang="en-US" sz="1400" b="1" dirty="0">
              <a:solidFill>
                <a:srgbClr val="000000"/>
              </a:solidFill>
              <a:latin typeface="Calibri" panose="020F0502020204030204" pitchFamily="34" charset="0"/>
            </a:endParaRPr>
          </a:p>
        </p:txBody>
      </p:sp>
      <p:graphicFrame>
        <p:nvGraphicFramePr>
          <p:cNvPr id="16" name="Chart 15">
            <a:extLst>
              <a:ext uri="{FF2B5EF4-FFF2-40B4-BE49-F238E27FC236}">
                <a16:creationId xmlns:a16="http://schemas.microsoft.com/office/drawing/2014/main" id="{29563041-F9EF-4BBF-B929-CACBD86301BD}"/>
              </a:ext>
            </a:extLst>
          </p:cNvPr>
          <p:cNvGraphicFramePr/>
          <p:nvPr>
            <p:extLst>
              <p:ext uri="{D42A27DB-BD31-4B8C-83A1-F6EECF244321}">
                <p14:modId xmlns:p14="http://schemas.microsoft.com/office/powerpoint/2010/main" val="1280307993"/>
              </p:ext>
            </p:extLst>
          </p:nvPr>
        </p:nvGraphicFramePr>
        <p:xfrm>
          <a:off x="1236428" y="2109838"/>
          <a:ext cx="7907572" cy="4068481"/>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666356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Adding an Item to the Menu</a:t>
            </a:r>
          </a:p>
        </p:txBody>
      </p:sp>
      <p:sp>
        <p:nvSpPr>
          <p:cNvPr id="4" name="Text Placeholder 3"/>
          <p:cNvSpPr>
            <a:spLocks noGrp="1"/>
          </p:cNvSpPr>
          <p:nvPr>
            <p:ph idx="1"/>
          </p:nvPr>
        </p:nvSpPr>
        <p:spPr/>
        <p:txBody>
          <a:bodyPr/>
          <a:lstStyle/>
          <a:p>
            <a:pPr marL="0" indent="0">
              <a:buNone/>
            </a:pPr>
            <a:r>
              <a:rPr lang="en-US" dirty="0"/>
              <a:t>High quality (35%) and long shelf life (32%) are most important to Senior Living operators when selecting a food and beverages. Few ingredients required to prepare (31%), sustainability (30%) and strong customer/resident demand (29%), round out the top five selection criteria.</a:t>
            </a:r>
          </a:p>
        </p:txBody>
      </p:sp>
      <p:sp>
        <p:nvSpPr>
          <p:cNvPr id="6" name="Slide Number Placeholder 5"/>
          <p:cNvSpPr>
            <a:spLocks noGrp="1"/>
          </p:cNvSpPr>
          <p:nvPr>
            <p:ph type="sldNum" sz="quarter" idx="12"/>
          </p:nvPr>
        </p:nvSpPr>
        <p:spPr/>
        <p:txBody>
          <a:bodyPr/>
          <a:lstStyle/>
          <a:p>
            <a:fld id="{6113E31D-E2AB-40D1-8B51-AFA5AFEF393A}" type="slidenum">
              <a:rPr lang="en-US" smtClean="0"/>
              <a:pPr/>
              <a:t>45</a:t>
            </a:fld>
            <a:endParaRPr lang="en-US" dirty="0"/>
          </a:p>
        </p:txBody>
      </p:sp>
      <p:sp>
        <p:nvSpPr>
          <p:cNvPr id="15" name="Text Placeholder 4">
            <a:extLst>
              <a:ext uri="{FF2B5EF4-FFF2-40B4-BE49-F238E27FC236}">
                <a16:creationId xmlns:a16="http://schemas.microsoft.com/office/drawing/2014/main" id="{A894208A-9A16-4E6A-B14E-3925B0665790}"/>
              </a:ext>
            </a:extLst>
          </p:cNvPr>
          <p:cNvSpPr txBox="1">
            <a:spLocks/>
          </p:cNvSpPr>
          <p:nvPr/>
        </p:nvSpPr>
        <p:spPr>
          <a:xfrm>
            <a:off x="94892" y="6163914"/>
            <a:ext cx="6526048"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Q34. How important is each of the following factors when deciding whether to add a specific food or beverage item to your menu? - </a:t>
            </a:r>
            <a:r>
              <a:rPr lang="nn-NO" sz="800" i="1" dirty="0">
                <a:solidFill>
                  <a:schemeClr val="tx1"/>
                </a:solidFill>
              </a:rPr>
              <a:t>*e.g., cart or kiosk program)</a:t>
            </a:r>
            <a:r>
              <a:rPr lang="en-US" sz="800" i="1" dirty="0">
                <a:solidFill>
                  <a:schemeClr val="tx1"/>
                </a:solidFill>
              </a:rPr>
              <a:t> </a:t>
            </a:r>
          </a:p>
        </p:txBody>
      </p:sp>
      <p:sp>
        <p:nvSpPr>
          <p:cNvPr id="16" name="TextBox 15">
            <a:extLst>
              <a:ext uri="{FF2B5EF4-FFF2-40B4-BE49-F238E27FC236}">
                <a16:creationId xmlns:a16="http://schemas.microsoft.com/office/drawing/2014/main" id="{1D90D62D-D760-4807-B98D-D78CF7CD3A9B}"/>
              </a:ext>
            </a:extLst>
          </p:cNvPr>
          <p:cNvSpPr txBox="1"/>
          <p:nvPr/>
        </p:nvSpPr>
        <p:spPr>
          <a:xfrm>
            <a:off x="430087" y="1728429"/>
            <a:ext cx="8493524" cy="307777"/>
          </a:xfrm>
          <a:prstGeom prst="rect">
            <a:avLst/>
          </a:prstGeom>
          <a:noFill/>
        </p:spPr>
        <p:txBody>
          <a:bodyPr wrap="square" rtlCol="0">
            <a:spAutoFit/>
          </a:bodyPr>
          <a:lstStyle/>
          <a:p>
            <a:pPr algn="ctr"/>
            <a:r>
              <a:rPr lang="en-US" sz="1400" b="1" dirty="0"/>
              <a:t>Importance on Deciding Whether to Add a Specific Food or Beverage to Menu </a:t>
            </a:r>
            <a:r>
              <a:rPr lang="en-US" sz="1400" dirty="0"/>
              <a:t>(Select Up to Five)</a:t>
            </a:r>
          </a:p>
        </p:txBody>
      </p:sp>
      <p:graphicFrame>
        <p:nvGraphicFramePr>
          <p:cNvPr id="22" name="Chart 21">
            <a:extLst>
              <a:ext uri="{FF2B5EF4-FFF2-40B4-BE49-F238E27FC236}">
                <a16:creationId xmlns:a16="http://schemas.microsoft.com/office/drawing/2014/main" id="{CF15FE25-52A6-40CD-B210-38770BF3967A}"/>
              </a:ext>
            </a:extLst>
          </p:cNvPr>
          <p:cNvGraphicFramePr/>
          <p:nvPr>
            <p:extLst>
              <p:ext uri="{D42A27DB-BD31-4B8C-83A1-F6EECF244321}">
                <p14:modId xmlns:p14="http://schemas.microsoft.com/office/powerpoint/2010/main" val="614990595"/>
              </p:ext>
            </p:extLst>
          </p:nvPr>
        </p:nvGraphicFramePr>
        <p:xfrm>
          <a:off x="-1753448" y="2121940"/>
          <a:ext cx="14048441" cy="4329155"/>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099829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r>
              <a:rPr lang="en-US" dirty="0"/>
              <a:t>Adding an Item to the Menu– by Sub-Segment and Type of Facility</a:t>
            </a:r>
          </a:p>
        </p:txBody>
      </p:sp>
      <p:sp>
        <p:nvSpPr>
          <p:cNvPr id="4" name="Text Placeholder 3"/>
          <p:cNvSpPr>
            <a:spLocks noGrp="1"/>
          </p:cNvSpPr>
          <p:nvPr>
            <p:ph idx="1"/>
          </p:nvPr>
        </p:nvSpPr>
        <p:spPr/>
        <p:txBody>
          <a:bodyPr/>
          <a:lstStyle/>
          <a:p>
            <a:pPr marL="0" indent="0">
              <a:buNone/>
            </a:pPr>
            <a:r>
              <a:rPr lang="en-US" dirty="0"/>
              <a:t>Independent Living operators find a long shelf life to be the most important attribute when adding an item to the menu as compared to other sub-segments. Rehab facilities weigh availability through distribution and unique ingredients as equally important in product selection.</a:t>
            </a:r>
          </a:p>
        </p:txBody>
      </p:sp>
      <p:sp>
        <p:nvSpPr>
          <p:cNvPr id="6" name="Slide Number Placeholder 5"/>
          <p:cNvSpPr>
            <a:spLocks noGrp="1"/>
          </p:cNvSpPr>
          <p:nvPr>
            <p:ph type="sldNum" sz="quarter" idx="12"/>
          </p:nvPr>
        </p:nvSpPr>
        <p:spPr/>
        <p:txBody>
          <a:bodyPr/>
          <a:lstStyle/>
          <a:p>
            <a:fld id="{6113E31D-E2AB-40D1-8B51-AFA5AFEF393A}" type="slidenum">
              <a:rPr lang="en-US" smtClean="0"/>
              <a:pPr/>
              <a:t>46</a:t>
            </a:fld>
            <a:endParaRPr lang="en-US" dirty="0"/>
          </a:p>
        </p:txBody>
      </p:sp>
      <p:sp>
        <p:nvSpPr>
          <p:cNvPr id="15" name="Text Placeholder 4">
            <a:extLst>
              <a:ext uri="{FF2B5EF4-FFF2-40B4-BE49-F238E27FC236}">
                <a16:creationId xmlns:a16="http://schemas.microsoft.com/office/drawing/2014/main" id="{05A56F68-0E57-4D70-A439-847F0BB3F81E}"/>
              </a:ext>
            </a:extLst>
          </p:cNvPr>
          <p:cNvSpPr txBox="1">
            <a:spLocks/>
          </p:cNvSpPr>
          <p:nvPr/>
        </p:nvSpPr>
        <p:spPr>
          <a:xfrm>
            <a:off x="94892" y="6258604"/>
            <a:ext cx="6988085"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Q34. How important is each of the following factors when deciding whether to add a specific food or beverage item to your menu? </a:t>
            </a:r>
          </a:p>
        </p:txBody>
      </p:sp>
      <p:sp>
        <p:nvSpPr>
          <p:cNvPr id="16" name="TextBox 15">
            <a:extLst>
              <a:ext uri="{FF2B5EF4-FFF2-40B4-BE49-F238E27FC236}">
                <a16:creationId xmlns:a16="http://schemas.microsoft.com/office/drawing/2014/main" id="{E6F24981-EB62-4C03-89EB-C13614DE302D}"/>
              </a:ext>
            </a:extLst>
          </p:cNvPr>
          <p:cNvSpPr txBox="1"/>
          <p:nvPr/>
        </p:nvSpPr>
        <p:spPr>
          <a:xfrm>
            <a:off x="522142" y="1871146"/>
            <a:ext cx="8242532" cy="276999"/>
          </a:xfrm>
          <a:prstGeom prst="rect">
            <a:avLst/>
          </a:prstGeom>
          <a:noFill/>
        </p:spPr>
        <p:txBody>
          <a:bodyPr wrap="square" rtlCol="0">
            <a:spAutoFit/>
          </a:bodyPr>
          <a:lstStyle/>
          <a:p>
            <a:pPr algn="ctr"/>
            <a:r>
              <a:rPr lang="en-US" sz="1200" b="1" dirty="0"/>
              <a:t>Importance When Deciding to Add Specific Food or Beverage to Menu</a:t>
            </a:r>
          </a:p>
        </p:txBody>
      </p:sp>
      <p:graphicFrame>
        <p:nvGraphicFramePr>
          <p:cNvPr id="5" name="Table 4">
            <a:extLst>
              <a:ext uri="{FF2B5EF4-FFF2-40B4-BE49-F238E27FC236}">
                <a16:creationId xmlns:a16="http://schemas.microsoft.com/office/drawing/2014/main" id="{DA4A4F7E-8F5F-1687-2B21-3BCC8CE2A7CC}"/>
              </a:ext>
            </a:extLst>
          </p:cNvPr>
          <p:cNvGraphicFramePr>
            <a:graphicFrameLocks noGrp="1"/>
          </p:cNvGraphicFramePr>
          <p:nvPr>
            <p:extLst>
              <p:ext uri="{D42A27DB-BD31-4B8C-83A1-F6EECF244321}">
                <p14:modId xmlns:p14="http://schemas.microsoft.com/office/powerpoint/2010/main" val="3987761952"/>
              </p:ext>
            </p:extLst>
          </p:nvPr>
        </p:nvGraphicFramePr>
        <p:xfrm>
          <a:off x="536253" y="1835976"/>
          <a:ext cx="8215488" cy="3559990"/>
        </p:xfrm>
        <a:graphic>
          <a:graphicData uri="http://schemas.openxmlformats.org/drawingml/2006/table">
            <a:tbl>
              <a:tblPr firstRow="1" bandRow="1">
                <a:tableStyleId>{B301B821-A1FF-4177-AEE7-76D212191A09}</a:tableStyleId>
              </a:tblPr>
              <a:tblGrid>
                <a:gridCol w="3565015">
                  <a:extLst>
                    <a:ext uri="{9D8B030D-6E8A-4147-A177-3AD203B41FA5}">
                      <a16:colId xmlns:a16="http://schemas.microsoft.com/office/drawing/2014/main" val="2722012707"/>
                    </a:ext>
                  </a:extLst>
                </a:gridCol>
                <a:gridCol w="1097387">
                  <a:extLst>
                    <a:ext uri="{9D8B030D-6E8A-4147-A177-3AD203B41FA5}">
                      <a16:colId xmlns:a16="http://schemas.microsoft.com/office/drawing/2014/main" val="2087550043"/>
                    </a:ext>
                  </a:extLst>
                </a:gridCol>
                <a:gridCol w="1010907">
                  <a:extLst>
                    <a:ext uri="{9D8B030D-6E8A-4147-A177-3AD203B41FA5}">
                      <a16:colId xmlns:a16="http://schemas.microsoft.com/office/drawing/2014/main" val="4160335079"/>
                    </a:ext>
                  </a:extLst>
                </a:gridCol>
                <a:gridCol w="849878">
                  <a:extLst>
                    <a:ext uri="{9D8B030D-6E8A-4147-A177-3AD203B41FA5}">
                      <a16:colId xmlns:a16="http://schemas.microsoft.com/office/drawing/2014/main" val="173051327"/>
                    </a:ext>
                  </a:extLst>
                </a:gridCol>
                <a:gridCol w="976614">
                  <a:extLst>
                    <a:ext uri="{9D8B030D-6E8A-4147-A177-3AD203B41FA5}">
                      <a16:colId xmlns:a16="http://schemas.microsoft.com/office/drawing/2014/main" val="2060706537"/>
                    </a:ext>
                  </a:extLst>
                </a:gridCol>
                <a:gridCol w="715687">
                  <a:extLst>
                    <a:ext uri="{9D8B030D-6E8A-4147-A177-3AD203B41FA5}">
                      <a16:colId xmlns:a16="http://schemas.microsoft.com/office/drawing/2014/main" val="1933505714"/>
                    </a:ext>
                  </a:extLst>
                </a:gridCol>
              </a:tblGrid>
              <a:tr h="418126">
                <a:tc>
                  <a:txBody>
                    <a:bodyPr/>
                    <a:lstStyle/>
                    <a:p>
                      <a:pPr algn="l" fontAlgn="b"/>
                      <a:r>
                        <a:rPr lang="en-US" sz="1000" u="none" strike="noStrike" dirty="0">
                          <a:effectLst/>
                        </a:rPr>
                        <a:t> Attribute</a:t>
                      </a:r>
                      <a:endParaRPr lang="en-US" sz="1000" b="0" i="0" u="none" strike="noStrike" dirty="0">
                        <a:solidFill>
                          <a:srgbClr val="000000"/>
                        </a:solidFill>
                        <a:effectLst/>
                        <a:latin typeface="Arial" panose="020B0604020202020204" pitchFamily="34" charset="0"/>
                      </a:endParaRPr>
                    </a:p>
                  </a:txBody>
                  <a:tcPr marR="7620" marT="7620" marB="0" anchor="ctr"/>
                </a:tc>
                <a:tc>
                  <a:txBody>
                    <a:bodyPr/>
                    <a:lstStyle/>
                    <a:p>
                      <a:pPr algn="ctr" rtl="0" fontAlgn="b"/>
                      <a:r>
                        <a:rPr lang="en-US" sz="1000" u="none" strike="noStrike" dirty="0">
                          <a:effectLst/>
                        </a:rPr>
                        <a:t>Total</a:t>
                      </a:r>
                      <a:endParaRPr lang="en-US"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000" u="none" strike="noStrike" dirty="0">
                          <a:effectLst/>
                        </a:rPr>
                        <a:t>Independent Living </a:t>
                      </a:r>
                      <a:endParaRPr lang="en-US"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000" u="none" strike="noStrike" dirty="0">
                          <a:effectLst/>
                        </a:rPr>
                        <a:t>Assisted Living</a:t>
                      </a:r>
                      <a:endParaRPr lang="en-US"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000" u="none" strike="noStrike" dirty="0">
                          <a:effectLst/>
                        </a:rPr>
                        <a:t>Long-Term/ Acute Care </a:t>
                      </a:r>
                      <a:endParaRPr lang="en-US"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000" u="none" strike="noStrike" dirty="0">
                          <a:effectLst/>
                        </a:rPr>
                        <a:t>Rehab</a:t>
                      </a:r>
                      <a:endParaRPr lang="en-US"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16709694"/>
                  </a:ext>
                </a:extLst>
              </a:tr>
              <a:tr h="174548">
                <a:tc>
                  <a:txBody>
                    <a:bodyPr/>
                    <a:lstStyle/>
                    <a:p>
                      <a:pPr algn="l" rtl="0" fontAlgn="b"/>
                      <a:r>
                        <a:rPr lang="en-US" sz="900" u="none" strike="noStrike" dirty="0">
                          <a:effectLst/>
                        </a:rPr>
                        <a:t>Product is high quality</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35%</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94125736"/>
                  </a:ext>
                </a:extLst>
              </a:tr>
              <a:tr h="174548">
                <a:tc>
                  <a:txBody>
                    <a:bodyPr/>
                    <a:lstStyle/>
                    <a:p>
                      <a:pPr algn="l" rtl="0" fontAlgn="b"/>
                      <a:r>
                        <a:rPr lang="en-US" sz="900" u="none" strike="noStrike" dirty="0">
                          <a:effectLst/>
                        </a:rPr>
                        <a:t>Long shelf life</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32%</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41%</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32%</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67300304"/>
                  </a:ext>
                </a:extLst>
              </a:tr>
              <a:tr h="174548">
                <a:tc>
                  <a:txBody>
                    <a:bodyPr/>
                    <a:lstStyle/>
                    <a:p>
                      <a:pPr algn="l" rtl="0" fontAlgn="b"/>
                      <a:r>
                        <a:rPr lang="en-US" sz="900" u="none" strike="noStrike" dirty="0">
                          <a:effectLst/>
                        </a:rPr>
                        <a:t>Few ingredients required to prepare</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29%</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32%</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4451624"/>
                  </a:ext>
                </a:extLst>
              </a:tr>
              <a:tr h="174548">
                <a:tc>
                  <a:txBody>
                    <a:bodyPr/>
                    <a:lstStyle/>
                    <a:p>
                      <a:pPr algn="l" rtl="0" fontAlgn="b"/>
                      <a:r>
                        <a:rPr lang="en-US" sz="900" u="none" strike="noStrike" dirty="0">
                          <a:effectLst/>
                        </a:rPr>
                        <a:t>Sustainability</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30%</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33%</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27080943"/>
                  </a:ext>
                </a:extLst>
              </a:tr>
              <a:tr h="174548">
                <a:tc>
                  <a:txBody>
                    <a:bodyPr/>
                    <a:lstStyle/>
                    <a:p>
                      <a:pPr algn="l" rtl="0" fontAlgn="b"/>
                      <a:r>
                        <a:rPr lang="en-US" sz="900" u="none" strike="noStrike" dirty="0">
                          <a:effectLst/>
                        </a:rPr>
                        <a:t>Strong customer/resident demand</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29%</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32%</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16%</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37554553"/>
                  </a:ext>
                </a:extLst>
              </a:tr>
              <a:tr h="174548">
                <a:tc>
                  <a:txBody>
                    <a:bodyPr/>
                    <a:lstStyle/>
                    <a:p>
                      <a:pPr algn="l" rtl="0" fontAlgn="b"/>
                      <a:r>
                        <a:rPr lang="en-US" sz="900" u="none" strike="noStrike" dirty="0">
                          <a:effectLst/>
                        </a:rPr>
                        <a:t>Product quality is consistent</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30%</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32%</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41358283"/>
                  </a:ext>
                </a:extLst>
              </a:tr>
              <a:tr h="174548">
                <a:tc>
                  <a:txBody>
                    <a:bodyPr/>
                    <a:lstStyle/>
                    <a:p>
                      <a:pPr algn="l" rtl="0" fontAlgn="b"/>
                      <a:r>
                        <a:rPr lang="en-US" sz="900" u="none" strike="noStrike" dirty="0">
                          <a:effectLst/>
                        </a:rPr>
                        <a:t>Low absolute food cost</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25%</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25%</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36%</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5910204"/>
                  </a:ext>
                </a:extLst>
              </a:tr>
              <a:tr h="174548">
                <a:tc>
                  <a:txBody>
                    <a:bodyPr/>
                    <a:lstStyle/>
                    <a:p>
                      <a:pPr algn="l" rtl="0" fontAlgn="b"/>
                      <a:r>
                        <a:rPr lang="en-US" sz="900" u="none" strike="noStrike" dirty="0">
                          <a:effectLst/>
                        </a:rPr>
                        <a:t>Product is premade/value-added</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27%</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20%</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30%</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36%</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73387265"/>
                  </a:ext>
                </a:extLst>
              </a:tr>
              <a:tr h="174548">
                <a:tc>
                  <a:txBody>
                    <a:bodyPr/>
                    <a:lstStyle/>
                    <a:p>
                      <a:pPr algn="l" rtl="0" fontAlgn="b"/>
                      <a:r>
                        <a:rPr lang="en-US" sz="900" u="none" strike="noStrike" dirty="0">
                          <a:effectLst/>
                        </a:rPr>
                        <a:t>Versatility (can be used in multiple menu items)</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27%</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29%</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22%</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30560982"/>
                  </a:ext>
                </a:extLst>
              </a:tr>
              <a:tr h="174548">
                <a:tc>
                  <a:txBody>
                    <a:bodyPr/>
                    <a:lstStyle/>
                    <a:p>
                      <a:pPr algn="l" rtl="0" fontAlgn="b"/>
                      <a:r>
                        <a:rPr lang="en-US" sz="900" u="none" strike="noStrike" dirty="0">
                          <a:effectLst/>
                        </a:rPr>
                        <a:t>Brand has a strong foodservice reputation</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16%</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36087174"/>
                  </a:ext>
                </a:extLst>
              </a:tr>
              <a:tr h="174548">
                <a:tc>
                  <a:txBody>
                    <a:bodyPr/>
                    <a:lstStyle/>
                    <a:p>
                      <a:pPr algn="l" rtl="0" fontAlgn="b"/>
                      <a:r>
                        <a:rPr lang="en-US" sz="900" u="none" strike="noStrike" dirty="0">
                          <a:effectLst/>
                        </a:rPr>
                        <a:t>Availability through distribution</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25%</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20%</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40%</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17208612"/>
                  </a:ext>
                </a:extLst>
              </a:tr>
              <a:tr h="174548">
                <a:tc>
                  <a:txBody>
                    <a:bodyPr/>
                    <a:lstStyle/>
                    <a:p>
                      <a:pPr algn="l" rtl="0" fontAlgn="b"/>
                      <a:r>
                        <a:rPr lang="en-US" sz="900" u="none" strike="noStrike" dirty="0">
                          <a:effectLst/>
                        </a:rPr>
                        <a:t>Product has strong health benefits</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25%</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29%</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7526608"/>
                  </a:ext>
                </a:extLst>
              </a:tr>
              <a:tr h="174548">
                <a:tc>
                  <a:txBody>
                    <a:bodyPr/>
                    <a:lstStyle/>
                    <a:p>
                      <a:pPr algn="l" rtl="0" fontAlgn="b"/>
                      <a:r>
                        <a:rPr lang="en-US" sz="900" u="none" strike="noStrike" dirty="0">
                          <a:effectLst/>
                        </a:rPr>
                        <a:t>Profitability/margin</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25%</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28%</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22%</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22135924"/>
                  </a:ext>
                </a:extLst>
              </a:tr>
              <a:tr h="174548">
                <a:tc>
                  <a:txBody>
                    <a:bodyPr/>
                    <a:lstStyle/>
                    <a:p>
                      <a:pPr algn="l" rtl="0" fontAlgn="b"/>
                      <a:r>
                        <a:rPr lang="en-US" sz="900" u="none" strike="noStrike" dirty="0">
                          <a:effectLst/>
                        </a:rPr>
                        <a:t>Brand has a program with our GPO</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25%</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21%</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16%</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41530182"/>
                  </a:ext>
                </a:extLst>
              </a:tr>
              <a:tr h="174548">
                <a:tc>
                  <a:txBody>
                    <a:bodyPr/>
                    <a:lstStyle/>
                    <a:p>
                      <a:pPr algn="l" rtl="0" fontAlgn="b"/>
                      <a:r>
                        <a:rPr lang="en-US" sz="900" u="none" strike="noStrike" dirty="0">
                          <a:effectLst/>
                        </a:rPr>
                        <a:t>Product is on trend</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20%</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32%</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20%</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3406735"/>
                  </a:ext>
                </a:extLst>
              </a:tr>
              <a:tr h="174548">
                <a:tc>
                  <a:txBody>
                    <a:bodyPr/>
                    <a:lstStyle/>
                    <a:p>
                      <a:pPr algn="l" rtl="0" fontAlgn="b"/>
                      <a:r>
                        <a:rPr lang="en-US" sz="900" u="none" strike="noStrike" dirty="0">
                          <a:effectLst/>
                        </a:rPr>
                        <a:t>Promotions (such as rebates or other incentives)</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23%</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16%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34%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14%</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60728990"/>
                  </a:ext>
                </a:extLst>
              </a:tr>
              <a:tr h="174548">
                <a:tc>
                  <a:txBody>
                    <a:bodyPr/>
                    <a:lstStyle/>
                    <a:p>
                      <a:pPr algn="l" rtl="0" fontAlgn="b"/>
                      <a:r>
                        <a:rPr lang="en-US" sz="900" u="none" strike="noStrike" dirty="0">
                          <a:effectLst/>
                        </a:rPr>
                        <a:t>Product has unique ingredients</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23%</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23%</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19%</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16%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40%</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14527637"/>
                  </a:ext>
                </a:extLst>
              </a:tr>
              <a:tr h="174548">
                <a:tc>
                  <a:txBody>
                    <a:bodyPr/>
                    <a:lstStyle/>
                    <a:p>
                      <a:pPr algn="l" rtl="0" fontAlgn="b"/>
                      <a:r>
                        <a:rPr lang="en-US" sz="900" u="none" strike="noStrike" dirty="0">
                          <a:effectLst/>
                        </a:rPr>
                        <a:t>Is part of a branded solution (e.g., cart or kiosk program)</a:t>
                      </a:r>
                      <a:endParaRPr lang="en-US" sz="900" b="0" i="0" u="none" strike="noStrike" dirty="0">
                        <a:solidFill>
                          <a:srgbClr val="000000"/>
                        </a:solidFill>
                        <a:effectLst/>
                        <a:latin typeface="Calibri" panose="020F0502020204030204" pitchFamily="34" charset="0"/>
                      </a:endParaRPr>
                    </a:p>
                  </a:txBody>
                  <a:tcPr marR="7620" marT="7620" marB="0" anchor="ctr"/>
                </a:tc>
                <a:tc>
                  <a:txBody>
                    <a:bodyPr/>
                    <a:lstStyle/>
                    <a:p>
                      <a:pPr algn="ctr" rtl="0" fontAlgn="b"/>
                      <a:r>
                        <a:rPr lang="en-US" sz="900" u="none" strike="noStrike" dirty="0">
                          <a:effectLst/>
                        </a:rPr>
                        <a:t>22%</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19%</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21%</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26%</a:t>
                      </a:r>
                      <a:endParaRPr lang="en-US"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900" u="none" strike="noStrike" dirty="0">
                          <a:effectLst/>
                        </a:rPr>
                        <a:t>24%</a:t>
                      </a:r>
                      <a:endParaRPr lang="en-US"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12067911"/>
                  </a:ext>
                </a:extLst>
              </a:tr>
            </a:tbl>
          </a:graphicData>
        </a:graphic>
      </p:graphicFrame>
      <p:sp>
        <p:nvSpPr>
          <p:cNvPr id="2" name="TextBox 1">
            <a:extLst>
              <a:ext uri="{FF2B5EF4-FFF2-40B4-BE49-F238E27FC236}">
                <a16:creationId xmlns:a16="http://schemas.microsoft.com/office/drawing/2014/main" id="{CDF63151-FA88-002C-A3F0-B611E372B05D}"/>
              </a:ext>
            </a:extLst>
          </p:cNvPr>
          <p:cNvSpPr txBox="1"/>
          <p:nvPr/>
        </p:nvSpPr>
        <p:spPr>
          <a:xfrm>
            <a:off x="536253" y="1503331"/>
            <a:ext cx="8242532" cy="307777"/>
          </a:xfrm>
          <a:prstGeom prst="rect">
            <a:avLst/>
          </a:prstGeom>
          <a:noFill/>
        </p:spPr>
        <p:txBody>
          <a:bodyPr wrap="square" rtlCol="0">
            <a:spAutoFit/>
          </a:bodyPr>
          <a:lstStyle/>
          <a:p>
            <a:pPr algn="ctr"/>
            <a:r>
              <a:rPr lang="en-US" sz="1400" b="1" dirty="0"/>
              <a:t>Importance on Deciding Whether to Add a Specific Food or Beverage to Menu</a:t>
            </a:r>
          </a:p>
        </p:txBody>
      </p:sp>
      <p:grpSp>
        <p:nvGrpSpPr>
          <p:cNvPr id="3" name="Group 2">
            <a:extLst>
              <a:ext uri="{FF2B5EF4-FFF2-40B4-BE49-F238E27FC236}">
                <a16:creationId xmlns:a16="http://schemas.microsoft.com/office/drawing/2014/main" id="{D9D7E67B-CC3B-DF93-3851-6CB4D8938E7A}"/>
              </a:ext>
            </a:extLst>
          </p:cNvPr>
          <p:cNvGrpSpPr/>
          <p:nvPr/>
        </p:nvGrpSpPr>
        <p:grpSpPr>
          <a:xfrm>
            <a:off x="0" y="5507945"/>
            <a:ext cx="9144000" cy="780619"/>
            <a:chOff x="0" y="5129939"/>
            <a:chExt cx="9144000" cy="780619"/>
          </a:xfrm>
        </p:grpSpPr>
        <p:sp>
          <p:nvSpPr>
            <p:cNvPr id="7" name="Rectangle 6">
              <a:extLst>
                <a:ext uri="{FF2B5EF4-FFF2-40B4-BE49-F238E27FC236}">
                  <a16:creationId xmlns:a16="http://schemas.microsoft.com/office/drawing/2014/main" id="{6A3A03B3-1FD5-4799-0A07-B3CEF686B344}"/>
                </a:ext>
              </a:extLst>
            </p:cNvPr>
            <p:cNvSpPr/>
            <p:nvPr/>
          </p:nvSpPr>
          <p:spPr>
            <a:xfrm>
              <a:off x="0" y="5129939"/>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00AFAC-7DA5-6456-E7FE-349D2817DD0B}"/>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Senior Living operators across most sub-segments agree that a product’s quality is very important when adding it to the menu. </a:t>
              </a:r>
            </a:p>
          </p:txBody>
        </p:sp>
        <p:grpSp>
          <p:nvGrpSpPr>
            <p:cNvPr id="9" name="Group 8">
              <a:extLst>
                <a:ext uri="{FF2B5EF4-FFF2-40B4-BE49-F238E27FC236}">
                  <a16:creationId xmlns:a16="http://schemas.microsoft.com/office/drawing/2014/main" id="{66132B7F-7616-6F54-6CC2-56BBB2A1F15E}"/>
                </a:ext>
              </a:extLst>
            </p:cNvPr>
            <p:cNvGrpSpPr/>
            <p:nvPr/>
          </p:nvGrpSpPr>
          <p:grpSpPr>
            <a:xfrm>
              <a:off x="449091" y="5193321"/>
              <a:ext cx="465918" cy="460484"/>
              <a:chOff x="4219414" y="211476"/>
              <a:chExt cx="635430" cy="628019"/>
            </a:xfrm>
          </p:grpSpPr>
          <p:sp>
            <p:nvSpPr>
              <p:cNvPr id="11" name="Oval 10">
                <a:extLst>
                  <a:ext uri="{FF2B5EF4-FFF2-40B4-BE49-F238E27FC236}">
                    <a16:creationId xmlns:a16="http://schemas.microsoft.com/office/drawing/2014/main" id="{BEBF47A1-C3B8-057D-4A0E-03EAB0060936}"/>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s On with solid fill">
                <a:extLst>
                  <a:ext uri="{FF2B5EF4-FFF2-40B4-BE49-F238E27FC236}">
                    <a16:creationId xmlns:a16="http://schemas.microsoft.com/office/drawing/2014/main" id="{E94BD43C-7F6E-1852-0CCE-FEAE16B8605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78192" y="276088"/>
                <a:ext cx="517872" cy="517872"/>
              </a:xfrm>
              <a:prstGeom prst="rect">
                <a:avLst/>
              </a:prstGeom>
            </p:spPr>
          </p:pic>
        </p:grpSp>
        <p:sp>
          <p:nvSpPr>
            <p:cNvPr id="10" name="Observation">
              <a:extLst>
                <a:ext uri="{FF2B5EF4-FFF2-40B4-BE49-F238E27FC236}">
                  <a16:creationId xmlns:a16="http://schemas.microsoft.com/office/drawing/2014/main" id="{5E7A38B6-1F2E-DA81-7AA2-93EBB5D0142D}"/>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849904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Supply Chain </a:t>
            </a:r>
            <a:r>
              <a:rPr lang="en-US" dirty="0">
                <a:solidFill>
                  <a:schemeClr val="tx1"/>
                </a:solidFill>
                <a:latin typeface="Montserrat SemiBold" panose="00000700000000000000" pitchFamily="50" charset="0"/>
              </a:rPr>
              <a:t>Dynamics</a:t>
            </a:r>
            <a:endParaRPr lang="en-US" cap="none" dirty="0">
              <a:solidFill>
                <a:schemeClr val="tx1"/>
              </a:solidFill>
              <a:latin typeface="Montserrat SemiBold" panose="00000700000000000000" pitchFamily="50" charset="0"/>
            </a:endParaRPr>
          </a:p>
        </p:txBody>
      </p:sp>
      <p:sp>
        <p:nvSpPr>
          <p:cNvPr id="3" name="Slide Number Placeholder 2">
            <a:extLst>
              <a:ext uri="{FF2B5EF4-FFF2-40B4-BE49-F238E27FC236}">
                <a16:creationId xmlns:a16="http://schemas.microsoft.com/office/drawing/2014/main" id="{B3F55C69-5E80-4581-BE1A-AE5B4DFAD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FAB73BC-B049-4115-A692-8D63A059BFB8}" type="slidenum">
              <a:rPr kumimoji="0" lang="en-US" sz="800" b="0" i="0" u="none" strike="noStrike" kern="0" cap="none" spc="0" normalizeH="0" baseline="0" noProof="0" smtClean="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800" b="0" i="0" u="none" strike="noStrike" kern="0" cap="none" spc="0" normalizeH="0" baseline="0" noProof="0" dirty="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3611187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Interest in External Support &amp; Services</a:t>
            </a:r>
          </a:p>
        </p:txBody>
      </p:sp>
      <p:sp>
        <p:nvSpPr>
          <p:cNvPr id="4" name="Text Placeholder 3"/>
          <p:cNvSpPr>
            <a:spLocks noGrp="1"/>
          </p:cNvSpPr>
          <p:nvPr>
            <p:ph idx="1"/>
          </p:nvPr>
        </p:nvSpPr>
        <p:spPr/>
        <p:txBody>
          <a:bodyPr/>
          <a:lstStyle/>
          <a:p>
            <a:pPr marL="0" indent="0">
              <a:buNone/>
            </a:pPr>
            <a:r>
              <a:rPr lang="en-US" dirty="0"/>
              <a:t>Menu ideas, nutritional information and recipes are the top support services Senior Living operators want. </a:t>
            </a:r>
          </a:p>
        </p:txBody>
      </p:sp>
      <p:sp>
        <p:nvSpPr>
          <p:cNvPr id="6" name="Slide Number Placeholder 5"/>
          <p:cNvSpPr>
            <a:spLocks noGrp="1"/>
          </p:cNvSpPr>
          <p:nvPr>
            <p:ph type="sldNum" sz="quarter" idx="12"/>
          </p:nvPr>
        </p:nvSpPr>
        <p:spPr/>
        <p:txBody>
          <a:bodyPr/>
          <a:lstStyle/>
          <a:p>
            <a:fld id="{6113E31D-E2AB-40D1-8B51-AFA5AFEF393A}" type="slidenum">
              <a:rPr lang="en-US" smtClean="0"/>
              <a:pPr/>
              <a:t>48</a:t>
            </a:fld>
            <a:endParaRPr lang="en-US" dirty="0"/>
          </a:p>
        </p:txBody>
      </p:sp>
      <p:sp>
        <p:nvSpPr>
          <p:cNvPr id="22" name="Text Placeholder 4">
            <a:extLst>
              <a:ext uri="{FF2B5EF4-FFF2-40B4-BE49-F238E27FC236}">
                <a16:creationId xmlns:a16="http://schemas.microsoft.com/office/drawing/2014/main" id="{30400069-E3BB-4BA3-88F1-CC8F572F55B0}"/>
              </a:ext>
            </a:extLst>
          </p:cNvPr>
          <p:cNvSpPr txBox="1">
            <a:spLocks/>
          </p:cNvSpPr>
          <p:nvPr/>
        </p:nvSpPr>
        <p:spPr>
          <a:xfrm>
            <a:off x="94892" y="6217653"/>
            <a:ext cx="6526048"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Q30. To what extent are you interested in having _________ provide the following programs or services?</a:t>
            </a:r>
          </a:p>
        </p:txBody>
      </p:sp>
      <p:sp>
        <p:nvSpPr>
          <p:cNvPr id="23" name="TextBox 22">
            <a:extLst>
              <a:ext uri="{FF2B5EF4-FFF2-40B4-BE49-F238E27FC236}">
                <a16:creationId xmlns:a16="http://schemas.microsoft.com/office/drawing/2014/main" id="{E150519E-A924-4022-915E-46AB3EEFE66B}"/>
              </a:ext>
            </a:extLst>
          </p:cNvPr>
          <p:cNvSpPr txBox="1"/>
          <p:nvPr/>
        </p:nvSpPr>
        <p:spPr>
          <a:xfrm>
            <a:off x="545868" y="1230099"/>
            <a:ext cx="8242532" cy="523220"/>
          </a:xfrm>
          <a:prstGeom prst="rect">
            <a:avLst/>
          </a:prstGeom>
          <a:noFill/>
        </p:spPr>
        <p:txBody>
          <a:bodyPr wrap="square" rtlCol="0">
            <a:spAutoFit/>
          </a:bodyPr>
          <a:lstStyle/>
          <a:p>
            <a:pPr algn="ctr"/>
            <a:r>
              <a:rPr lang="en-US" sz="1400" b="1" dirty="0"/>
              <a:t>Interest in Programs/Services from Providers</a:t>
            </a:r>
          </a:p>
          <a:p>
            <a:pPr algn="ctr"/>
            <a:r>
              <a:rPr lang="en-US" sz="1400" dirty="0"/>
              <a:t>(% Indicating agree/strongly agree)</a:t>
            </a:r>
          </a:p>
        </p:txBody>
      </p:sp>
      <p:graphicFrame>
        <p:nvGraphicFramePr>
          <p:cNvPr id="24" name="Chart 23">
            <a:extLst>
              <a:ext uri="{FF2B5EF4-FFF2-40B4-BE49-F238E27FC236}">
                <a16:creationId xmlns:a16="http://schemas.microsoft.com/office/drawing/2014/main" id="{4CAD8492-4ADF-40AF-BDB2-B5A9269F3FBD}"/>
              </a:ext>
            </a:extLst>
          </p:cNvPr>
          <p:cNvGraphicFramePr/>
          <p:nvPr>
            <p:extLst>
              <p:ext uri="{D42A27DB-BD31-4B8C-83A1-F6EECF244321}">
                <p14:modId xmlns:p14="http://schemas.microsoft.com/office/powerpoint/2010/main" val="2055889705"/>
              </p:ext>
            </p:extLst>
          </p:nvPr>
        </p:nvGraphicFramePr>
        <p:xfrm>
          <a:off x="2273913" y="1812130"/>
          <a:ext cx="6260558" cy="352929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0AF33B37-86F8-8CA5-7686-050D0EE4B685}"/>
              </a:ext>
            </a:extLst>
          </p:cNvPr>
          <p:cNvGrpSpPr/>
          <p:nvPr/>
        </p:nvGrpSpPr>
        <p:grpSpPr>
          <a:xfrm>
            <a:off x="0" y="5390715"/>
            <a:ext cx="9144000" cy="780619"/>
            <a:chOff x="0" y="5129939"/>
            <a:chExt cx="9144000" cy="780619"/>
          </a:xfrm>
        </p:grpSpPr>
        <p:sp>
          <p:nvSpPr>
            <p:cNvPr id="3" name="Rectangle 2">
              <a:extLst>
                <a:ext uri="{FF2B5EF4-FFF2-40B4-BE49-F238E27FC236}">
                  <a16:creationId xmlns:a16="http://schemas.microsoft.com/office/drawing/2014/main" id="{4553CD72-D82A-DE02-C17B-07F3E892A571}"/>
                </a:ext>
              </a:extLst>
            </p:cNvPr>
            <p:cNvSpPr/>
            <p:nvPr/>
          </p:nvSpPr>
          <p:spPr>
            <a:xfrm>
              <a:off x="0" y="5129939"/>
              <a:ext cx="9144000" cy="78061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EA4E23-9F9C-0626-AE45-78B75758C2B8}"/>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Senior Living operators are also very interested in providers offering trend information and direct contact with brokers/direct reps. </a:t>
              </a:r>
            </a:p>
          </p:txBody>
        </p:sp>
        <p:grpSp>
          <p:nvGrpSpPr>
            <p:cNvPr id="7" name="Group 6">
              <a:extLst>
                <a:ext uri="{FF2B5EF4-FFF2-40B4-BE49-F238E27FC236}">
                  <a16:creationId xmlns:a16="http://schemas.microsoft.com/office/drawing/2014/main" id="{84D1CE2F-0BBD-062C-CC67-0D289AC0627B}"/>
                </a:ext>
              </a:extLst>
            </p:cNvPr>
            <p:cNvGrpSpPr/>
            <p:nvPr/>
          </p:nvGrpSpPr>
          <p:grpSpPr>
            <a:xfrm>
              <a:off x="449091" y="5193321"/>
              <a:ext cx="465918" cy="460484"/>
              <a:chOff x="4219414" y="211476"/>
              <a:chExt cx="635430" cy="628019"/>
            </a:xfrm>
          </p:grpSpPr>
          <p:sp>
            <p:nvSpPr>
              <p:cNvPr id="9" name="Oval 8">
                <a:extLst>
                  <a:ext uri="{FF2B5EF4-FFF2-40B4-BE49-F238E27FC236}">
                    <a16:creationId xmlns:a16="http://schemas.microsoft.com/office/drawing/2014/main" id="{622730C1-5732-F7C4-9331-5252A4DBA5C9}"/>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ghts On with solid fill">
                <a:extLst>
                  <a:ext uri="{FF2B5EF4-FFF2-40B4-BE49-F238E27FC236}">
                    <a16:creationId xmlns:a16="http://schemas.microsoft.com/office/drawing/2014/main" id="{4E3947BD-6193-CB89-8A29-BB698AD3014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8" name="Observation">
              <a:extLst>
                <a:ext uri="{FF2B5EF4-FFF2-40B4-BE49-F238E27FC236}">
                  <a16:creationId xmlns:a16="http://schemas.microsoft.com/office/drawing/2014/main" id="{672DF937-FD31-CA6C-0610-EB67C94E9C6D}"/>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739189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Supplier Selection Criteria</a:t>
            </a:r>
          </a:p>
        </p:txBody>
      </p:sp>
      <p:sp>
        <p:nvSpPr>
          <p:cNvPr id="4" name="Text Placeholder 3"/>
          <p:cNvSpPr>
            <a:spLocks noGrp="1"/>
          </p:cNvSpPr>
          <p:nvPr>
            <p:ph idx="1"/>
          </p:nvPr>
        </p:nvSpPr>
        <p:spPr/>
        <p:txBody>
          <a:bodyPr/>
          <a:lstStyle/>
          <a:p>
            <a:pPr marL="0" indent="0">
              <a:buNone/>
            </a:pPr>
            <a:r>
              <a:rPr lang="en-US" dirty="0"/>
              <a:t>While price (48%) is most important to operators, timely and accurate order delivery (37%), as well as dietetics expertise and quality of products offered (both, 35%) are also key criteria for supplier selection.</a:t>
            </a:r>
          </a:p>
        </p:txBody>
      </p:sp>
      <p:sp>
        <p:nvSpPr>
          <p:cNvPr id="6" name="Slide Number Placeholder 5"/>
          <p:cNvSpPr>
            <a:spLocks noGrp="1"/>
          </p:cNvSpPr>
          <p:nvPr>
            <p:ph type="sldNum" sz="quarter" idx="12"/>
          </p:nvPr>
        </p:nvSpPr>
        <p:spPr/>
        <p:txBody>
          <a:bodyPr/>
          <a:lstStyle/>
          <a:p>
            <a:fld id="{6113E31D-E2AB-40D1-8B51-AFA5AFEF393A}" type="slidenum">
              <a:rPr lang="en-US" smtClean="0"/>
              <a:pPr/>
              <a:t>49</a:t>
            </a:fld>
            <a:endParaRPr lang="en-US" dirty="0"/>
          </a:p>
        </p:txBody>
      </p:sp>
      <p:sp>
        <p:nvSpPr>
          <p:cNvPr id="14" name="Text Placeholder 4">
            <a:extLst>
              <a:ext uri="{FF2B5EF4-FFF2-40B4-BE49-F238E27FC236}">
                <a16:creationId xmlns:a16="http://schemas.microsoft.com/office/drawing/2014/main" id="{949A2A17-F9B3-483D-B9C9-65B4C2CC4B33}"/>
              </a:ext>
            </a:extLst>
          </p:cNvPr>
          <p:cNvSpPr txBox="1">
            <a:spLocks/>
          </p:cNvSpPr>
          <p:nvPr/>
        </p:nvSpPr>
        <p:spPr>
          <a:xfrm>
            <a:off x="94892" y="6213691"/>
            <a:ext cx="6526048"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Q35. When selecting a foodservice manufacturer/supplier, what criteria is most important to you? </a:t>
            </a:r>
          </a:p>
        </p:txBody>
      </p:sp>
      <p:sp>
        <p:nvSpPr>
          <p:cNvPr id="15" name="TextBox 14">
            <a:extLst>
              <a:ext uri="{FF2B5EF4-FFF2-40B4-BE49-F238E27FC236}">
                <a16:creationId xmlns:a16="http://schemas.microsoft.com/office/drawing/2014/main" id="{29D2B422-44F1-44BF-8EE7-3ACF5240B02C}"/>
              </a:ext>
            </a:extLst>
          </p:cNvPr>
          <p:cNvSpPr txBox="1"/>
          <p:nvPr/>
        </p:nvSpPr>
        <p:spPr>
          <a:xfrm>
            <a:off x="492477" y="1395766"/>
            <a:ext cx="8242532" cy="523220"/>
          </a:xfrm>
          <a:prstGeom prst="rect">
            <a:avLst/>
          </a:prstGeom>
          <a:noFill/>
        </p:spPr>
        <p:txBody>
          <a:bodyPr wrap="square" rtlCol="0">
            <a:spAutoFit/>
          </a:bodyPr>
          <a:lstStyle/>
          <a:p>
            <a:pPr algn="ctr"/>
            <a:r>
              <a:rPr lang="en-US" sz="1400" b="1" dirty="0"/>
              <a:t>Criteria Importance When Selecting a Foodservice Manufacturer/Supplier</a:t>
            </a:r>
          </a:p>
          <a:p>
            <a:pPr algn="ctr"/>
            <a:r>
              <a:rPr lang="en-US" sz="1400" dirty="0"/>
              <a:t>(Select up to Five)</a:t>
            </a:r>
          </a:p>
        </p:txBody>
      </p:sp>
      <p:graphicFrame>
        <p:nvGraphicFramePr>
          <p:cNvPr id="21" name="Chart 20">
            <a:extLst>
              <a:ext uri="{FF2B5EF4-FFF2-40B4-BE49-F238E27FC236}">
                <a16:creationId xmlns:a16="http://schemas.microsoft.com/office/drawing/2014/main" id="{7FCDC5F8-7D2C-4800-AE4C-DC8F217CAB55}"/>
              </a:ext>
            </a:extLst>
          </p:cNvPr>
          <p:cNvGraphicFramePr/>
          <p:nvPr>
            <p:extLst>
              <p:ext uri="{D42A27DB-BD31-4B8C-83A1-F6EECF244321}">
                <p14:modId xmlns:p14="http://schemas.microsoft.com/office/powerpoint/2010/main" val="4077963173"/>
              </p:ext>
            </p:extLst>
          </p:nvPr>
        </p:nvGraphicFramePr>
        <p:xfrm>
          <a:off x="-722680" y="1850862"/>
          <a:ext cx="8891389" cy="3303612"/>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7921D530-5E85-3A0D-04CD-3F77BB635364}"/>
              </a:ext>
            </a:extLst>
          </p:cNvPr>
          <p:cNvGrpSpPr/>
          <p:nvPr/>
        </p:nvGrpSpPr>
        <p:grpSpPr>
          <a:xfrm>
            <a:off x="0" y="5203147"/>
            <a:ext cx="9144000" cy="977283"/>
            <a:chOff x="0" y="5106493"/>
            <a:chExt cx="9144000" cy="977283"/>
          </a:xfrm>
        </p:grpSpPr>
        <p:sp>
          <p:nvSpPr>
            <p:cNvPr id="16" name="Rectangle 15">
              <a:extLst>
                <a:ext uri="{FF2B5EF4-FFF2-40B4-BE49-F238E27FC236}">
                  <a16:creationId xmlns:a16="http://schemas.microsoft.com/office/drawing/2014/main" id="{0451FC72-367C-1B61-38E2-1258F4B7B4EC}"/>
                </a:ext>
              </a:extLst>
            </p:cNvPr>
            <p:cNvSpPr/>
            <p:nvPr/>
          </p:nvSpPr>
          <p:spPr>
            <a:xfrm>
              <a:off x="0" y="5106493"/>
              <a:ext cx="9144000" cy="977283"/>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F16ADA-DF17-FB58-3EC7-840A3FE90134}"/>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The top three are typical criteria evaluated by operators in other segments as well. These are “table stakes” or “must haves” for a product to have any chance of success. Product cost has intensified as a factor due to higher commodity costs.</a:t>
              </a:r>
            </a:p>
          </p:txBody>
        </p:sp>
        <p:grpSp>
          <p:nvGrpSpPr>
            <p:cNvPr id="18" name="Group 17">
              <a:extLst>
                <a:ext uri="{FF2B5EF4-FFF2-40B4-BE49-F238E27FC236}">
                  <a16:creationId xmlns:a16="http://schemas.microsoft.com/office/drawing/2014/main" id="{6704C707-D4C6-007E-0D39-12EC1295C734}"/>
                </a:ext>
              </a:extLst>
            </p:cNvPr>
            <p:cNvGrpSpPr/>
            <p:nvPr/>
          </p:nvGrpSpPr>
          <p:grpSpPr>
            <a:xfrm>
              <a:off x="449091" y="5193321"/>
              <a:ext cx="465918" cy="460484"/>
              <a:chOff x="4219414" y="211476"/>
              <a:chExt cx="635430" cy="628019"/>
            </a:xfrm>
          </p:grpSpPr>
          <p:sp>
            <p:nvSpPr>
              <p:cNvPr id="20" name="Oval 19">
                <a:extLst>
                  <a:ext uri="{FF2B5EF4-FFF2-40B4-BE49-F238E27FC236}">
                    <a16:creationId xmlns:a16="http://schemas.microsoft.com/office/drawing/2014/main" id="{08DCC0D5-6AE7-C831-52BE-8A6FA4D27115}"/>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Lights On with solid fill">
                <a:extLst>
                  <a:ext uri="{FF2B5EF4-FFF2-40B4-BE49-F238E27FC236}">
                    <a16:creationId xmlns:a16="http://schemas.microsoft.com/office/drawing/2014/main" id="{A5AE738F-909F-682F-0D4C-2C08270B5BC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19" name="Observation">
              <a:extLst>
                <a:ext uri="{FF2B5EF4-FFF2-40B4-BE49-F238E27FC236}">
                  <a16:creationId xmlns:a16="http://schemas.microsoft.com/office/drawing/2014/main" id="{2C8D6925-5942-30E5-D7EE-05EAF779A349}"/>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1160087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3095DE-DBA9-80C8-3230-7A41CA08A9F5}"/>
              </a:ext>
            </a:extLst>
          </p:cNvPr>
          <p:cNvSpPr/>
          <p:nvPr/>
        </p:nvSpPr>
        <p:spPr>
          <a:xfrm>
            <a:off x="0" y="6270171"/>
            <a:ext cx="9144000" cy="606918"/>
          </a:xfrm>
          <a:prstGeom prst="rect">
            <a:avLst/>
          </a:prstGeom>
          <a:solidFill>
            <a:schemeClr val="bg1"/>
          </a:solidFill>
        </p:spPr>
        <p:txBody>
          <a:bodyPr wrap="none" rtlCol="0" anchor="ctr">
            <a:spAutoFit/>
          </a:bodyPr>
          <a:lstStyle/>
          <a:p>
            <a:pPr algn="ctr" fontAlgn="b"/>
            <a:endParaRPr lang="en-US" dirty="0">
              <a:solidFill>
                <a:schemeClr val="bg1"/>
              </a:solidFill>
            </a:endParaRPr>
          </a:p>
        </p:txBody>
      </p:sp>
      <p:pic>
        <p:nvPicPr>
          <p:cNvPr id="5" name="Picture 4" descr="A picture containing person, yellow, person&#10;&#10;Description automatically generated">
            <a:extLst>
              <a:ext uri="{FF2B5EF4-FFF2-40B4-BE49-F238E27FC236}">
                <a16:creationId xmlns:a16="http://schemas.microsoft.com/office/drawing/2014/main" id="{2D4FDF2F-3E64-5D25-450E-E943F9C7F66F}"/>
              </a:ext>
            </a:extLst>
          </p:cNvPr>
          <p:cNvPicPr>
            <a:picLocks noChangeAspect="1"/>
          </p:cNvPicPr>
          <p:nvPr/>
        </p:nvPicPr>
        <p:blipFill rotWithShape="1">
          <a:blip r:embed="rId2" cstate="print">
            <a:alphaModFix amt="23000"/>
            <a:extLst>
              <a:ext uri="{28A0092B-C50C-407E-A947-70E740481C1C}">
                <a14:useLocalDpi xmlns:a14="http://schemas.microsoft.com/office/drawing/2010/main"/>
              </a:ext>
            </a:extLst>
          </a:blip>
          <a:srcRect t="25544"/>
          <a:stretch/>
        </p:blipFill>
        <p:spPr>
          <a:xfrm>
            <a:off x="-10386" y="0"/>
            <a:ext cx="9144001" cy="6901955"/>
          </a:xfrm>
          <a:prstGeom prst="rect">
            <a:avLst/>
          </a:prstGeom>
        </p:spPr>
      </p:pic>
      <p:sp>
        <p:nvSpPr>
          <p:cNvPr id="10" name="Rectangle 9">
            <a:extLst>
              <a:ext uri="{FF2B5EF4-FFF2-40B4-BE49-F238E27FC236}">
                <a16:creationId xmlns:a16="http://schemas.microsoft.com/office/drawing/2014/main" id="{B67C7463-331C-2B44-80D1-1D86B600A56F}"/>
              </a:ext>
            </a:extLst>
          </p:cNvPr>
          <p:cNvSpPr/>
          <p:nvPr/>
        </p:nvSpPr>
        <p:spPr>
          <a:xfrm flipH="1">
            <a:off x="-49260" y="0"/>
            <a:ext cx="8850588" cy="6858000"/>
          </a:xfrm>
          <a:prstGeom prst="rect">
            <a:avLst/>
          </a:prstGeom>
          <a:gradFill flip="none" rotWithShape="1">
            <a:gsLst>
              <a:gs pos="0">
                <a:schemeClr val="bg1"/>
              </a:gs>
              <a:gs pos="81000">
                <a:schemeClr val="bg1">
                  <a:alpha val="0"/>
                </a:schemeClr>
              </a:gs>
            </a:gsLst>
            <a:lin ang="10800000" scaled="1"/>
            <a:tileRect/>
          </a:gradFill>
        </p:spPr>
        <p:txBody>
          <a:bodyPr wrap="square" rtlCol="0" anchor="ctr">
            <a:spAutoFit/>
          </a:bodyPr>
          <a:lstStyle/>
          <a:p>
            <a:pPr algn="ctr" fontAlgn="b"/>
            <a:endParaRPr lang="en-US" dirty="0">
              <a:solidFill>
                <a:schemeClr val="bg1"/>
              </a:solidFill>
            </a:endParaRPr>
          </a:p>
        </p:txBody>
      </p:sp>
      <p:sp>
        <p:nvSpPr>
          <p:cNvPr id="2" name="Title 1"/>
          <p:cNvSpPr>
            <a:spLocks noGrp="1"/>
          </p:cNvSpPr>
          <p:nvPr>
            <p:ph type="title"/>
          </p:nvPr>
        </p:nvSpPr>
        <p:spPr/>
        <p:txBody>
          <a:bodyPr/>
          <a:lstStyle/>
          <a:p>
            <a:r>
              <a:rPr lang="en-US" dirty="0"/>
              <a:t>Operator Research Composition</a:t>
            </a:r>
          </a:p>
        </p:txBody>
      </p:sp>
      <p:sp>
        <p:nvSpPr>
          <p:cNvPr id="7" name="Content Placeholder 2"/>
          <p:cNvSpPr>
            <a:spLocks noGrp="1"/>
          </p:cNvSpPr>
          <p:nvPr>
            <p:ph idx="1"/>
          </p:nvPr>
        </p:nvSpPr>
        <p:spPr>
          <a:xfrm>
            <a:off x="457200" y="840511"/>
            <a:ext cx="7772400" cy="5302273"/>
          </a:xfrm>
        </p:spPr>
        <p:txBody>
          <a:bodyPr/>
          <a:lstStyle/>
          <a:p>
            <a:pPr marL="0" lvl="0" indent="0">
              <a:spcAft>
                <a:spcPts val="600"/>
              </a:spcAft>
              <a:buClr>
                <a:schemeClr val="accent2"/>
              </a:buClr>
              <a:buNone/>
            </a:pPr>
            <a:r>
              <a:rPr lang="en-US" sz="1400" dirty="0"/>
              <a:t>Foodservice IP conducted 300 interviews with senior living facilities and further visited eight facilities for more contextual and qualitative purposes.</a:t>
            </a:r>
          </a:p>
          <a:p>
            <a:pPr marL="0" lvl="0" indent="0">
              <a:spcAft>
                <a:spcPts val="600"/>
              </a:spcAft>
              <a:buClr>
                <a:schemeClr val="accent2"/>
              </a:buClr>
              <a:buNone/>
            </a:pPr>
            <a:r>
              <a:rPr lang="en-US" sz="1400" dirty="0"/>
              <a:t>In order to qualify, operators must have some influence over food and beverage purchases</a:t>
            </a:r>
            <a:r>
              <a:rPr lang="en-US" dirty="0"/>
              <a:t>.</a:t>
            </a:r>
          </a:p>
        </p:txBody>
      </p:sp>
      <p:sp>
        <p:nvSpPr>
          <p:cNvPr id="4" name="Slide Number Placeholder 3"/>
          <p:cNvSpPr>
            <a:spLocks noGrp="1"/>
          </p:cNvSpPr>
          <p:nvPr>
            <p:ph type="sldNum" sz="quarter" idx="12"/>
          </p:nvPr>
        </p:nvSpPr>
        <p:spPr/>
        <p:txBody>
          <a:bodyPr/>
          <a:lstStyle/>
          <a:p>
            <a:fld id="{6113E31D-E2AB-40D1-8B51-AFA5AFEF393A}" type="slidenum">
              <a:rPr lang="en-US" smtClean="0"/>
              <a:pPr/>
              <a:t>5</a:t>
            </a:fld>
            <a:endParaRPr lang="en-US" dirty="0"/>
          </a:p>
        </p:txBody>
      </p:sp>
      <p:grpSp>
        <p:nvGrpSpPr>
          <p:cNvPr id="12" name="Group 11">
            <a:extLst>
              <a:ext uri="{FF2B5EF4-FFF2-40B4-BE49-F238E27FC236}">
                <a16:creationId xmlns:a16="http://schemas.microsoft.com/office/drawing/2014/main" id="{368EF0A2-467A-DA10-64BA-1B52EBAA9FBE}"/>
              </a:ext>
            </a:extLst>
          </p:cNvPr>
          <p:cNvGrpSpPr/>
          <p:nvPr/>
        </p:nvGrpSpPr>
        <p:grpSpPr>
          <a:xfrm>
            <a:off x="-37830" y="2353237"/>
            <a:ext cx="10488066" cy="3400551"/>
            <a:chOff x="-37830" y="2342220"/>
            <a:chExt cx="10488066" cy="3400551"/>
          </a:xfrm>
        </p:grpSpPr>
        <p:graphicFrame>
          <p:nvGraphicFramePr>
            <p:cNvPr id="9" name="Chart 8">
              <a:extLst>
                <a:ext uri="{FF2B5EF4-FFF2-40B4-BE49-F238E27FC236}">
                  <a16:creationId xmlns:a16="http://schemas.microsoft.com/office/drawing/2014/main" id="{FE5913DE-0E50-429F-BE66-E0E93418466F}"/>
                </a:ext>
              </a:extLst>
            </p:cNvPr>
            <p:cNvGraphicFramePr/>
            <p:nvPr>
              <p:extLst>
                <p:ext uri="{D42A27DB-BD31-4B8C-83A1-F6EECF244321}">
                  <p14:modId xmlns:p14="http://schemas.microsoft.com/office/powerpoint/2010/main" val="359345700"/>
                </p:ext>
              </p:extLst>
            </p:nvPr>
          </p:nvGraphicFramePr>
          <p:xfrm>
            <a:off x="454875" y="2775976"/>
            <a:ext cx="3826839" cy="2966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DF94D61-C892-FAF6-04E9-A4BD84D9CBBF}"/>
                </a:ext>
              </a:extLst>
            </p:cNvPr>
            <p:cNvGraphicFramePr/>
            <p:nvPr>
              <p:extLst>
                <p:ext uri="{D42A27DB-BD31-4B8C-83A1-F6EECF244321}">
                  <p14:modId xmlns:p14="http://schemas.microsoft.com/office/powerpoint/2010/main" val="1758748822"/>
                </p:ext>
              </p:extLst>
            </p:nvPr>
          </p:nvGraphicFramePr>
          <p:xfrm>
            <a:off x="3063509" y="2737949"/>
            <a:ext cx="5325747" cy="300482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7830" y="2342220"/>
              <a:ext cx="9182875" cy="261610"/>
            </a:xfrm>
            <a:prstGeom prst="rect">
              <a:avLst/>
            </a:prstGeom>
            <a:solidFill>
              <a:schemeClr val="tx2"/>
            </a:solidFill>
          </p:spPr>
          <p:txBody>
            <a:bodyPr wrap="square" rtlCol="0" anchor="ctr">
              <a:spAutoFit/>
            </a:bodyPr>
            <a:lstStyle/>
            <a:p>
              <a:pPr algn="ctr"/>
              <a:r>
                <a:rPr lang="en-US" sz="1100" b="1" dirty="0">
                  <a:solidFill>
                    <a:schemeClr val="bg1"/>
                  </a:solidFill>
                </a:rPr>
                <a:t>JOB TITLE</a:t>
              </a:r>
            </a:p>
          </p:txBody>
        </p:sp>
        <p:sp>
          <p:nvSpPr>
            <p:cNvPr id="13" name="TextBox 12">
              <a:extLst>
                <a:ext uri="{FF2B5EF4-FFF2-40B4-BE49-F238E27FC236}">
                  <a16:creationId xmlns:a16="http://schemas.microsoft.com/office/drawing/2014/main" id="{887AA44F-A23F-4FEC-981A-35A0BB71F456}"/>
                </a:ext>
              </a:extLst>
            </p:cNvPr>
            <p:cNvSpPr txBox="1"/>
            <p:nvPr/>
          </p:nvSpPr>
          <p:spPr>
            <a:xfrm>
              <a:off x="5383306" y="2348808"/>
              <a:ext cx="3760694" cy="261610"/>
            </a:xfrm>
            <a:prstGeom prst="rect">
              <a:avLst/>
            </a:prstGeom>
            <a:noFill/>
          </p:spPr>
          <p:txBody>
            <a:bodyPr wrap="square" rtlCol="0">
              <a:spAutoFit/>
            </a:bodyPr>
            <a:lstStyle/>
            <a:p>
              <a:pPr algn="ctr"/>
              <a:r>
                <a:rPr lang="en-US" sz="1100" b="1" dirty="0">
                  <a:solidFill>
                    <a:schemeClr val="bg1"/>
                  </a:solidFill>
                </a:rPr>
                <a:t>GPO OR BUYING GROUP PARTICIPATION </a:t>
              </a:r>
            </a:p>
          </p:txBody>
        </p:sp>
        <p:graphicFrame>
          <p:nvGraphicFramePr>
            <p:cNvPr id="14" name="Chart 13">
              <a:extLst>
                <a:ext uri="{FF2B5EF4-FFF2-40B4-BE49-F238E27FC236}">
                  <a16:creationId xmlns:a16="http://schemas.microsoft.com/office/drawing/2014/main" id="{3B17F2D4-E891-4EC1-92C2-9165F1B626AE}"/>
                </a:ext>
              </a:extLst>
            </p:cNvPr>
            <p:cNvGraphicFramePr/>
            <p:nvPr>
              <p:extLst>
                <p:ext uri="{D42A27DB-BD31-4B8C-83A1-F6EECF244321}">
                  <p14:modId xmlns:p14="http://schemas.microsoft.com/office/powerpoint/2010/main" val="2396229926"/>
                </p:ext>
              </p:extLst>
            </p:nvPr>
          </p:nvGraphicFramePr>
          <p:xfrm>
            <a:off x="5660520" y="2775975"/>
            <a:ext cx="4789716" cy="2948993"/>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703988FF-40F7-4431-937A-4D7103C972DE}"/>
                </a:ext>
              </a:extLst>
            </p:cNvPr>
            <p:cNvSpPr txBox="1"/>
            <p:nvPr/>
          </p:nvSpPr>
          <p:spPr>
            <a:xfrm>
              <a:off x="701576" y="2348808"/>
              <a:ext cx="2883453" cy="261610"/>
            </a:xfrm>
            <a:prstGeom prst="rect">
              <a:avLst/>
            </a:prstGeom>
            <a:noFill/>
          </p:spPr>
          <p:txBody>
            <a:bodyPr wrap="square" rtlCol="0">
              <a:spAutoFit/>
            </a:bodyPr>
            <a:lstStyle/>
            <a:p>
              <a:pPr algn="ctr"/>
              <a:r>
                <a:rPr lang="en-US" sz="1100" b="1" dirty="0">
                  <a:solidFill>
                    <a:schemeClr val="bg1"/>
                  </a:solidFill>
                </a:rPr>
                <a:t>SEGMENT TYPE OPERATIONS</a:t>
              </a:r>
            </a:p>
          </p:txBody>
        </p:sp>
      </p:grpSp>
      <p:sp>
        <p:nvSpPr>
          <p:cNvPr id="15" name="Text Placeholder 9">
            <a:extLst>
              <a:ext uri="{FF2B5EF4-FFF2-40B4-BE49-F238E27FC236}">
                <a16:creationId xmlns:a16="http://schemas.microsoft.com/office/drawing/2014/main" id="{7D58B801-BC77-7134-6B15-F9C2909751F9}"/>
              </a:ext>
            </a:extLst>
          </p:cNvPr>
          <p:cNvSpPr txBox="1">
            <a:spLocks/>
          </p:cNvSpPr>
          <p:nvPr/>
        </p:nvSpPr>
        <p:spPr>
          <a:xfrm>
            <a:off x="1" y="6461715"/>
            <a:ext cx="2105526" cy="357188"/>
          </a:xfrm>
          <a:prstGeom prst="rect">
            <a:avLst/>
          </a:prstGeom>
        </p:spPr>
        <p:txBody>
          <a:bodyPr anchor="b">
            <a:normAutofit/>
          </a:bodyPr>
          <a:lstStyle>
            <a:lvl1pPr marL="0" indent="0" algn="l" defTabSz="457200" rtl="0" eaLnBrk="1" latinLnBrk="0" hangingPunct="1">
              <a:spcBef>
                <a:spcPct val="20000"/>
              </a:spcBef>
              <a:buFont typeface="Arial"/>
              <a:buNone/>
              <a:defRPr sz="1000" b="0" kern="1200">
                <a:solidFill>
                  <a:schemeClr val="tx1">
                    <a:lumMod val="65000"/>
                    <a:lumOff val="35000"/>
                  </a:schemeClr>
                </a:solidFill>
                <a:latin typeface="+mn-lt"/>
                <a:ea typeface="+mn-ea"/>
                <a:cs typeface="+mn-cs"/>
              </a:defRPr>
            </a:lvl1pPr>
            <a:lvl2pPr marL="396875" indent="-1714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738188" indent="-163513" algn="l" defTabSz="457200" rtl="0" eaLnBrk="1" latinLnBrk="0" hangingPunct="1">
              <a:spcBef>
                <a:spcPct val="20000"/>
              </a:spcBef>
              <a:buFont typeface="Arial"/>
              <a:buChar char="•"/>
              <a:defRPr sz="1200" kern="1200">
                <a:solidFill>
                  <a:schemeClr val="tx1"/>
                </a:solidFill>
                <a:latin typeface="+mn-lt"/>
                <a:ea typeface="+mn-ea"/>
                <a:cs typeface="+mn-cs"/>
              </a:defRPr>
            </a:lvl3pPr>
            <a:lvl4pPr marL="1090613"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311275" indent="-228600" algn="l" defTabSz="457200" rtl="0" eaLnBrk="1" latinLnBrk="0" hangingPunct="1">
              <a:spcBef>
                <a:spcPct val="20000"/>
              </a:spcBef>
              <a:buFont typeface="Arial"/>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solidFill>
                  <a:schemeClr val="bg1">
                    <a:lumMod val="50000"/>
                  </a:schemeClr>
                </a:solidFill>
                <a:sym typeface="Symbol" panose="05050102010706020507" pitchFamily="18" charset="2"/>
              </a:rPr>
              <a:t> Foodservice IP</a:t>
            </a:r>
            <a:endParaRPr lang="en-US" sz="800" dirty="0">
              <a:solidFill>
                <a:schemeClr val="bg1">
                  <a:lumMod val="50000"/>
                </a:schemeClr>
              </a:solidFill>
            </a:endParaRPr>
          </a:p>
        </p:txBody>
      </p:sp>
    </p:spTree>
    <p:extLst>
      <p:ext uri="{BB962C8B-B14F-4D97-AF65-F5344CB8AC3E}">
        <p14:creationId xmlns:p14="http://schemas.microsoft.com/office/powerpoint/2010/main" val="3999338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Products </a:t>
            </a:r>
            <a:r>
              <a:rPr lang="en-US" dirty="0">
                <a:solidFill>
                  <a:schemeClr val="tx1"/>
                </a:solidFill>
                <a:latin typeface="Montserrat SemiBold" panose="00000700000000000000" pitchFamily="50" charset="0"/>
              </a:rPr>
              <a:t>&amp; Trends</a:t>
            </a:r>
            <a:endParaRPr lang="en-US" cap="none" dirty="0">
              <a:solidFill>
                <a:schemeClr val="tx1"/>
              </a:solidFill>
              <a:latin typeface="Montserrat SemiBold" panose="00000700000000000000" pitchFamily="50" charset="0"/>
            </a:endParaRPr>
          </a:p>
        </p:txBody>
      </p:sp>
      <p:sp>
        <p:nvSpPr>
          <p:cNvPr id="3" name="Slide Number Placeholder 2">
            <a:extLst>
              <a:ext uri="{FF2B5EF4-FFF2-40B4-BE49-F238E27FC236}">
                <a16:creationId xmlns:a16="http://schemas.microsoft.com/office/drawing/2014/main" id="{B3F55C69-5E80-4581-BE1A-AE5B4DFAD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FAB73BC-B049-4115-A692-8D63A059BFB8}" type="slidenum">
              <a:rPr kumimoji="0" lang="en-US" sz="800" b="0" i="0" u="none" strike="noStrike" kern="0" cap="none" spc="0" normalizeH="0" baseline="0" noProof="0" smtClean="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800" b="0" i="0" u="none" strike="noStrike" kern="0" cap="none" spc="0" normalizeH="0" baseline="0" noProof="0" dirty="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3959228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Usage of Product Categories</a:t>
            </a:r>
          </a:p>
        </p:txBody>
      </p:sp>
      <p:sp>
        <p:nvSpPr>
          <p:cNvPr id="4" name="Text Placeholder 3"/>
          <p:cNvSpPr>
            <a:spLocks noGrp="1"/>
          </p:cNvSpPr>
          <p:nvPr>
            <p:ph idx="1"/>
          </p:nvPr>
        </p:nvSpPr>
        <p:spPr/>
        <p:txBody>
          <a:bodyPr/>
          <a:lstStyle/>
          <a:p>
            <a:pPr marL="0" indent="0">
              <a:buNone/>
            </a:pPr>
            <a:r>
              <a:rPr lang="en-US" dirty="0"/>
              <a:t>Frozen vegetable (87%) and frozen grain (85%) blends, as well as pasta (84%) and frozen roasted vegetables (83%) are the most important product categories for Senior Living operators. </a:t>
            </a:r>
          </a:p>
        </p:txBody>
      </p:sp>
      <p:sp>
        <p:nvSpPr>
          <p:cNvPr id="6" name="Slide Number Placeholder 5"/>
          <p:cNvSpPr>
            <a:spLocks noGrp="1"/>
          </p:cNvSpPr>
          <p:nvPr>
            <p:ph type="sldNum" sz="quarter" idx="12"/>
          </p:nvPr>
        </p:nvSpPr>
        <p:spPr/>
        <p:txBody>
          <a:bodyPr/>
          <a:lstStyle/>
          <a:p>
            <a:fld id="{6113E31D-E2AB-40D1-8B51-AFA5AFEF393A}" type="slidenum">
              <a:rPr lang="en-US" smtClean="0"/>
              <a:pPr/>
              <a:t>51</a:t>
            </a:fld>
            <a:endParaRPr lang="en-US" dirty="0"/>
          </a:p>
        </p:txBody>
      </p:sp>
      <p:sp>
        <p:nvSpPr>
          <p:cNvPr id="14" name="Text Placeholder 4">
            <a:extLst>
              <a:ext uri="{FF2B5EF4-FFF2-40B4-BE49-F238E27FC236}">
                <a16:creationId xmlns:a16="http://schemas.microsoft.com/office/drawing/2014/main" id="{8AEA1565-CB51-4BD0-ABD9-331908ECA916}"/>
              </a:ext>
            </a:extLst>
          </p:cNvPr>
          <p:cNvSpPr txBox="1">
            <a:spLocks/>
          </p:cNvSpPr>
          <p:nvPr/>
        </p:nvSpPr>
        <p:spPr>
          <a:xfrm>
            <a:off x="94892" y="6239351"/>
            <a:ext cx="6526048"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Q38. How important are each of the following product categories to your operation today? </a:t>
            </a:r>
          </a:p>
        </p:txBody>
      </p:sp>
      <p:sp>
        <p:nvSpPr>
          <p:cNvPr id="21" name="TextBox 20">
            <a:extLst>
              <a:ext uri="{FF2B5EF4-FFF2-40B4-BE49-F238E27FC236}">
                <a16:creationId xmlns:a16="http://schemas.microsoft.com/office/drawing/2014/main" id="{DB66442C-6606-4B35-8AA6-436D7710DC5C}"/>
              </a:ext>
            </a:extLst>
          </p:cNvPr>
          <p:cNvSpPr txBox="1"/>
          <p:nvPr/>
        </p:nvSpPr>
        <p:spPr>
          <a:xfrm>
            <a:off x="1869706" y="1446447"/>
            <a:ext cx="5092993" cy="523220"/>
          </a:xfrm>
          <a:prstGeom prst="rect">
            <a:avLst/>
          </a:prstGeom>
          <a:noFill/>
        </p:spPr>
        <p:txBody>
          <a:bodyPr wrap="square" rtlCol="0">
            <a:spAutoFit/>
          </a:bodyPr>
          <a:lstStyle/>
          <a:p>
            <a:pPr algn="ctr"/>
            <a:r>
              <a:rPr lang="en-US" sz="1400" b="1" dirty="0"/>
              <a:t>Importance of Product Categories in Your Operation Today</a:t>
            </a:r>
          </a:p>
          <a:p>
            <a:pPr algn="ctr"/>
            <a:r>
              <a:rPr lang="en-US" sz="1400" dirty="0"/>
              <a:t>(% Indicating use regularly)</a:t>
            </a:r>
          </a:p>
        </p:txBody>
      </p:sp>
      <p:graphicFrame>
        <p:nvGraphicFramePr>
          <p:cNvPr id="15" name="Chart 14">
            <a:extLst>
              <a:ext uri="{FF2B5EF4-FFF2-40B4-BE49-F238E27FC236}">
                <a16:creationId xmlns:a16="http://schemas.microsoft.com/office/drawing/2014/main" id="{585DBDF0-9B2A-43BE-9116-0FAB33C6DC9C}"/>
              </a:ext>
            </a:extLst>
          </p:cNvPr>
          <p:cNvGraphicFramePr/>
          <p:nvPr>
            <p:extLst>
              <p:ext uri="{D42A27DB-BD31-4B8C-83A1-F6EECF244321}">
                <p14:modId xmlns:p14="http://schemas.microsoft.com/office/powerpoint/2010/main" val="3284267657"/>
              </p:ext>
            </p:extLst>
          </p:nvPr>
        </p:nvGraphicFramePr>
        <p:xfrm>
          <a:off x="518578" y="2096515"/>
          <a:ext cx="4459226" cy="3091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8DB32090-DDB0-4619-BA53-4EC28104BF29}"/>
              </a:ext>
            </a:extLst>
          </p:cNvPr>
          <p:cNvGraphicFramePr/>
          <p:nvPr>
            <p:extLst>
              <p:ext uri="{D42A27DB-BD31-4B8C-83A1-F6EECF244321}">
                <p14:modId xmlns:p14="http://schemas.microsoft.com/office/powerpoint/2010/main" val="3791335644"/>
              </p:ext>
            </p:extLst>
          </p:nvPr>
        </p:nvGraphicFramePr>
        <p:xfrm>
          <a:off x="3992807" y="2096514"/>
          <a:ext cx="7462204" cy="3164571"/>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a:extLst>
              <a:ext uri="{FF2B5EF4-FFF2-40B4-BE49-F238E27FC236}">
                <a16:creationId xmlns:a16="http://schemas.microsoft.com/office/drawing/2014/main" id="{65D7CF1F-D63F-D3BA-CD65-E88D57DD5651}"/>
              </a:ext>
            </a:extLst>
          </p:cNvPr>
          <p:cNvGrpSpPr/>
          <p:nvPr/>
        </p:nvGrpSpPr>
        <p:grpSpPr>
          <a:xfrm>
            <a:off x="0" y="5357653"/>
            <a:ext cx="9144000" cy="769896"/>
            <a:chOff x="0" y="5129940"/>
            <a:chExt cx="9144000" cy="769896"/>
          </a:xfrm>
        </p:grpSpPr>
        <p:sp>
          <p:nvSpPr>
            <p:cNvPr id="3" name="Rectangle 2">
              <a:extLst>
                <a:ext uri="{FF2B5EF4-FFF2-40B4-BE49-F238E27FC236}">
                  <a16:creationId xmlns:a16="http://schemas.microsoft.com/office/drawing/2014/main" id="{B66E80A2-436B-698C-4F79-C182105ED0D0}"/>
                </a:ext>
              </a:extLst>
            </p:cNvPr>
            <p:cNvSpPr/>
            <p:nvPr/>
          </p:nvSpPr>
          <p:spPr>
            <a:xfrm>
              <a:off x="0" y="5129940"/>
              <a:ext cx="9144000" cy="769896"/>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3AFFF9-ADFE-AD5A-2CBE-EE9685218198}"/>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Items such as various plant-based alternatives are also important to Senior Living operators. Health-focused operators, especially those catering to consumers/residents with restrictive diets, will continue to drive growth.</a:t>
              </a:r>
            </a:p>
          </p:txBody>
        </p:sp>
        <p:grpSp>
          <p:nvGrpSpPr>
            <p:cNvPr id="7" name="Group 6">
              <a:extLst>
                <a:ext uri="{FF2B5EF4-FFF2-40B4-BE49-F238E27FC236}">
                  <a16:creationId xmlns:a16="http://schemas.microsoft.com/office/drawing/2014/main" id="{057EF820-BB2B-C494-3D5F-CE4D722044A2}"/>
                </a:ext>
              </a:extLst>
            </p:cNvPr>
            <p:cNvGrpSpPr/>
            <p:nvPr/>
          </p:nvGrpSpPr>
          <p:grpSpPr>
            <a:xfrm>
              <a:off x="449091" y="5193321"/>
              <a:ext cx="465918" cy="460484"/>
              <a:chOff x="4219414" y="211476"/>
              <a:chExt cx="635430" cy="628019"/>
            </a:xfrm>
          </p:grpSpPr>
          <p:sp>
            <p:nvSpPr>
              <p:cNvPr id="9" name="Oval 8">
                <a:extLst>
                  <a:ext uri="{FF2B5EF4-FFF2-40B4-BE49-F238E27FC236}">
                    <a16:creationId xmlns:a16="http://schemas.microsoft.com/office/drawing/2014/main" id="{FC5FFBCA-7895-02D7-1CF1-EC668B6B9539}"/>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ghts On with solid fill">
                <a:extLst>
                  <a:ext uri="{FF2B5EF4-FFF2-40B4-BE49-F238E27FC236}">
                    <a16:creationId xmlns:a16="http://schemas.microsoft.com/office/drawing/2014/main" id="{76B51E74-CE9A-3567-CE6E-E4AF939C63D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278192" y="276088"/>
                <a:ext cx="517872" cy="517872"/>
              </a:xfrm>
              <a:prstGeom prst="rect">
                <a:avLst/>
              </a:prstGeom>
            </p:spPr>
          </p:pic>
        </p:grpSp>
        <p:sp>
          <p:nvSpPr>
            <p:cNvPr id="8" name="Observation">
              <a:extLst>
                <a:ext uri="{FF2B5EF4-FFF2-40B4-BE49-F238E27FC236}">
                  <a16:creationId xmlns:a16="http://schemas.microsoft.com/office/drawing/2014/main" id="{240E28B7-744A-986F-5E97-795F325E6C9E}"/>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2530337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Importance of Trends</a:t>
            </a:r>
          </a:p>
        </p:txBody>
      </p:sp>
      <p:sp>
        <p:nvSpPr>
          <p:cNvPr id="4" name="Text Placeholder 3"/>
          <p:cNvSpPr>
            <a:spLocks noGrp="1"/>
          </p:cNvSpPr>
          <p:nvPr>
            <p:ph idx="1"/>
          </p:nvPr>
        </p:nvSpPr>
        <p:spPr/>
        <p:txBody>
          <a:bodyPr/>
          <a:lstStyle/>
          <a:p>
            <a:pPr marL="0" indent="0">
              <a:buNone/>
            </a:pPr>
            <a:r>
              <a:rPr lang="en-US" dirty="0"/>
              <a:t>The most important trend to Senior Living operators isn’t dietary-related, but rather environmentally-friendly, with 95% stating recyclability is important. Low sodium, zero trans-fat, clean label, low glycemic index, eco-friendly and animal welfare are also top of mind for this segment.</a:t>
            </a:r>
          </a:p>
        </p:txBody>
      </p:sp>
      <p:sp>
        <p:nvSpPr>
          <p:cNvPr id="6" name="Slide Number Placeholder 5"/>
          <p:cNvSpPr>
            <a:spLocks noGrp="1"/>
          </p:cNvSpPr>
          <p:nvPr>
            <p:ph type="sldNum" sz="quarter" idx="12"/>
          </p:nvPr>
        </p:nvSpPr>
        <p:spPr/>
        <p:txBody>
          <a:bodyPr/>
          <a:lstStyle/>
          <a:p>
            <a:fld id="{6113E31D-E2AB-40D1-8B51-AFA5AFEF393A}" type="slidenum">
              <a:rPr lang="en-US" smtClean="0"/>
              <a:pPr/>
              <a:t>52</a:t>
            </a:fld>
            <a:endParaRPr lang="en-US" dirty="0"/>
          </a:p>
        </p:txBody>
      </p:sp>
      <p:sp>
        <p:nvSpPr>
          <p:cNvPr id="14" name="Text Placeholder 4">
            <a:extLst>
              <a:ext uri="{FF2B5EF4-FFF2-40B4-BE49-F238E27FC236}">
                <a16:creationId xmlns:a16="http://schemas.microsoft.com/office/drawing/2014/main" id="{7A2CE720-3EA3-445D-9049-33D413AB6E32}"/>
              </a:ext>
            </a:extLst>
          </p:cNvPr>
          <p:cNvSpPr txBox="1">
            <a:spLocks/>
          </p:cNvSpPr>
          <p:nvPr/>
        </p:nvSpPr>
        <p:spPr>
          <a:xfrm>
            <a:off x="94892" y="6262859"/>
            <a:ext cx="6526048"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dirty="0">
              <a:solidFill>
                <a:schemeClr val="tx1"/>
              </a:solidFill>
            </a:endParaRPr>
          </a:p>
          <a:p>
            <a:pPr marL="0" indent="0">
              <a:buNone/>
            </a:pPr>
            <a:r>
              <a:rPr lang="en-US" sz="800" dirty="0">
                <a:solidFill>
                  <a:schemeClr val="tx1"/>
                </a:solidFill>
              </a:rPr>
              <a:t>Source: FSIP Foodservice Senior Living Foodservice Operator Interviews, Dec. 2022.</a:t>
            </a:r>
          </a:p>
          <a:p>
            <a:pPr marL="0" indent="0">
              <a:buNone/>
            </a:pPr>
            <a:r>
              <a:rPr lang="en-US" sz="800" dirty="0">
                <a:solidFill>
                  <a:schemeClr val="tx1"/>
                </a:solidFill>
              </a:rPr>
              <a:t>Q39. How important are each of the following trends to your operation today? </a:t>
            </a:r>
          </a:p>
        </p:txBody>
      </p:sp>
      <p:sp>
        <p:nvSpPr>
          <p:cNvPr id="15" name="TextBox 14">
            <a:extLst>
              <a:ext uri="{FF2B5EF4-FFF2-40B4-BE49-F238E27FC236}">
                <a16:creationId xmlns:a16="http://schemas.microsoft.com/office/drawing/2014/main" id="{4CDA4766-85EA-4782-B3A2-43DBF4FCCC0F}"/>
              </a:ext>
            </a:extLst>
          </p:cNvPr>
          <p:cNvSpPr txBox="1"/>
          <p:nvPr/>
        </p:nvSpPr>
        <p:spPr>
          <a:xfrm>
            <a:off x="2788561" y="1464108"/>
            <a:ext cx="4175760" cy="523220"/>
          </a:xfrm>
          <a:prstGeom prst="rect">
            <a:avLst/>
          </a:prstGeom>
          <a:noFill/>
        </p:spPr>
        <p:txBody>
          <a:bodyPr wrap="square" rtlCol="0">
            <a:spAutoFit/>
          </a:bodyPr>
          <a:lstStyle/>
          <a:p>
            <a:pPr algn="ctr"/>
            <a:r>
              <a:rPr lang="en-US" sz="1400" b="1" dirty="0"/>
              <a:t>Importance of Trends in Your Operation Today</a:t>
            </a:r>
            <a:br>
              <a:rPr lang="en-US" sz="1400" b="1" dirty="0"/>
            </a:br>
            <a:r>
              <a:rPr lang="en-US" sz="1400" dirty="0"/>
              <a:t>(Top 2 Box)</a:t>
            </a:r>
          </a:p>
        </p:txBody>
      </p:sp>
      <p:graphicFrame>
        <p:nvGraphicFramePr>
          <p:cNvPr id="2" name="Table 1">
            <a:extLst>
              <a:ext uri="{FF2B5EF4-FFF2-40B4-BE49-F238E27FC236}">
                <a16:creationId xmlns:a16="http://schemas.microsoft.com/office/drawing/2014/main" id="{2C244A61-6EA8-807E-1142-3BA90CA18F55}"/>
              </a:ext>
            </a:extLst>
          </p:cNvPr>
          <p:cNvGraphicFramePr>
            <a:graphicFrameLocks noGrp="1"/>
          </p:cNvGraphicFramePr>
          <p:nvPr>
            <p:extLst>
              <p:ext uri="{D42A27DB-BD31-4B8C-83A1-F6EECF244321}">
                <p14:modId xmlns:p14="http://schemas.microsoft.com/office/powerpoint/2010/main" val="3909496662"/>
              </p:ext>
            </p:extLst>
          </p:nvPr>
        </p:nvGraphicFramePr>
        <p:xfrm>
          <a:off x="561758" y="2049320"/>
          <a:ext cx="7964028" cy="3557895"/>
        </p:xfrm>
        <a:graphic>
          <a:graphicData uri="http://schemas.openxmlformats.org/drawingml/2006/table">
            <a:tbl>
              <a:tblPr firstRow="1" bandRow="1">
                <a:tableStyleId>{B301B821-A1FF-4177-AEE7-76D212191A09}</a:tableStyleId>
              </a:tblPr>
              <a:tblGrid>
                <a:gridCol w="2459820">
                  <a:extLst>
                    <a:ext uri="{9D8B030D-6E8A-4147-A177-3AD203B41FA5}">
                      <a16:colId xmlns:a16="http://schemas.microsoft.com/office/drawing/2014/main" val="3392414775"/>
                    </a:ext>
                  </a:extLst>
                </a:gridCol>
                <a:gridCol w="1033283">
                  <a:extLst>
                    <a:ext uri="{9D8B030D-6E8A-4147-A177-3AD203B41FA5}">
                      <a16:colId xmlns:a16="http://schemas.microsoft.com/office/drawing/2014/main" val="827808003"/>
                    </a:ext>
                  </a:extLst>
                </a:gridCol>
                <a:gridCol w="1372290">
                  <a:extLst>
                    <a:ext uri="{9D8B030D-6E8A-4147-A177-3AD203B41FA5}">
                      <a16:colId xmlns:a16="http://schemas.microsoft.com/office/drawing/2014/main" val="3340608898"/>
                    </a:ext>
                  </a:extLst>
                </a:gridCol>
                <a:gridCol w="1409716">
                  <a:extLst>
                    <a:ext uri="{9D8B030D-6E8A-4147-A177-3AD203B41FA5}">
                      <a16:colId xmlns:a16="http://schemas.microsoft.com/office/drawing/2014/main" val="3361456023"/>
                    </a:ext>
                  </a:extLst>
                </a:gridCol>
                <a:gridCol w="1688919">
                  <a:extLst>
                    <a:ext uri="{9D8B030D-6E8A-4147-A177-3AD203B41FA5}">
                      <a16:colId xmlns:a16="http://schemas.microsoft.com/office/drawing/2014/main" val="258034564"/>
                    </a:ext>
                  </a:extLst>
                </a:gridCol>
              </a:tblGrid>
              <a:tr h="201529">
                <a:tc>
                  <a:txBody>
                    <a:bodyPr/>
                    <a:lstStyle/>
                    <a:p>
                      <a:pPr algn="l" fontAlgn="b"/>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7171" marR="7171" marT="7171" marB="0" anchor="ctr"/>
                </a:tc>
                <a:tc>
                  <a:txBody>
                    <a:bodyPr/>
                    <a:lstStyle/>
                    <a:p>
                      <a:pPr algn="ctr" rtl="0" fontAlgn="b"/>
                      <a:r>
                        <a:rPr lang="en-US" sz="800" u="none" strike="noStrike" dirty="0">
                          <a:effectLst/>
                        </a:rPr>
                        <a:t>Total</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Independent Living</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Assisted Living</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Long-Term/Acute Care</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468369890"/>
                  </a:ext>
                </a:extLst>
              </a:tr>
              <a:tr h="92802">
                <a:tc>
                  <a:txBody>
                    <a:bodyPr/>
                    <a:lstStyle/>
                    <a:p>
                      <a:pPr algn="l" rtl="0" fontAlgn="b"/>
                      <a:r>
                        <a:rPr lang="en-US" sz="800" u="none" strike="noStrike" dirty="0">
                          <a:effectLst/>
                        </a:rPr>
                        <a:t>High fiber</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40%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44%</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42%</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3757378425"/>
                  </a:ext>
                </a:extLst>
              </a:tr>
              <a:tr h="92802">
                <a:tc>
                  <a:txBody>
                    <a:bodyPr/>
                    <a:lstStyle/>
                    <a:p>
                      <a:pPr algn="l" rtl="0" fontAlgn="b"/>
                      <a:r>
                        <a:rPr lang="en-US" sz="800" u="none" strike="noStrike" dirty="0">
                          <a:effectLst/>
                        </a:rPr>
                        <a:t>Low sugar</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3037785035"/>
                  </a:ext>
                </a:extLst>
              </a:tr>
              <a:tr h="92802">
                <a:tc>
                  <a:txBody>
                    <a:bodyPr/>
                    <a:lstStyle/>
                    <a:p>
                      <a:pPr algn="l" rtl="0" fontAlgn="b"/>
                      <a:r>
                        <a:rPr lang="en-US" sz="800" u="none" strike="noStrike" dirty="0">
                          <a:effectLst/>
                        </a:rPr>
                        <a:t>Low calorie</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45%</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32%</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34%</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1236742444"/>
                  </a:ext>
                </a:extLst>
              </a:tr>
              <a:tr h="92802">
                <a:tc>
                  <a:txBody>
                    <a:bodyPr/>
                    <a:lstStyle/>
                    <a:p>
                      <a:pPr algn="l" rtl="0" fontAlgn="b"/>
                      <a:r>
                        <a:rPr lang="en-US" sz="800" u="none" strike="noStrike" dirty="0">
                          <a:effectLst/>
                        </a:rPr>
                        <a:t>Sustainable</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41%</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40%</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2464640560"/>
                  </a:ext>
                </a:extLst>
              </a:tr>
              <a:tr h="92802">
                <a:tc>
                  <a:txBody>
                    <a:bodyPr/>
                    <a:lstStyle/>
                    <a:p>
                      <a:pPr algn="l" rtl="0" fontAlgn="b"/>
                      <a:r>
                        <a:rPr lang="en-US" sz="800" u="none" strike="noStrike" dirty="0">
                          <a:effectLst/>
                        </a:rPr>
                        <a:t>“Natural”</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38%</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1673745534"/>
                  </a:ext>
                </a:extLst>
              </a:tr>
              <a:tr h="92802">
                <a:tc>
                  <a:txBody>
                    <a:bodyPr/>
                    <a:lstStyle/>
                    <a:p>
                      <a:pPr algn="l" rtl="0" fontAlgn="b"/>
                      <a:r>
                        <a:rPr lang="en-US" sz="800" u="none" strike="noStrike" dirty="0">
                          <a:effectLst/>
                        </a:rPr>
                        <a:t>Gluten-free</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44%</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32%</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4252200748"/>
                  </a:ext>
                </a:extLst>
              </a:tr>
              <a:tr h="92802">
                <a:tc>
                  <a:txBody>
                    <a:bodyPr/>
                    <a:lstStyle/>
                    <a:p>
                      <a:pPr algn="l" rtl="0" fontAlgn="b"/>
                      <a:r>
                        <a:rPr lang="en-US" sz="800" u="none" strike="noStrike" dirty="0">
                          <a:effectLst/>
                        </a:rPr>
                        <a:t>Organic</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35%</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28%</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426782704"/>
                  </a:ext>
                </a:extLst>
              </a:tr>
              <a:tr h="92802">
                <a:tc>
                  <a:txBody>
                    <a:bodyPr/>
                    <a:lstStyle/>
                    <a:p>
                      <a:pPr algn="l" rtl="0" fontAlgn="b"/>
                      <a:r>
                        <a:rPr lang="en-US" sz="800" u="none" strike="noStrike" dirty="0">
                          <a:effectLst/>
                        </a:rPr>
                        <a:t>Zero trans-fat</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35%</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32%</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40%</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1674026604"/>
                  </a:ext>
                </a:extLst>
              </a:tr>
              <a:tr h="92802">
                <a:tc>
                  <a:txBody>
                    <a:bodyPr/>
                    <a:lstStyle/>
                    <a:p>
                      <a:pPr algn="l" rtl="0" fontAlgn="b"/>
                      <a:r>
                        <a:rPr lang="en-US" sz="800" u="none" strike="noStrike" dirty="0">
                          <a:effectLst/>
                        </a:rPr>
                        <a:t>Low fat</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33%</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33%</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3595415151"/>
                  </a:ext>
                </a:extLst>
              </a:tr>
              <a:tr h="92802">
                <a:tc>
                  <a:txBody>
                    <a:bodyPr/>
                    <a:lstStyle/>
                    <a:p>
                      <a:pPr algn="l" rtl="0" fontAlgn="b"/>
                      <a:r>
                        <a:rPr lang="en-US" sz="800" u="none" strike="noStrike" dirty="0">
                          <a:effectLst/>
                        </a:rPr>
                        <a:t>Plant-based foods and beverages</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33%</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32%</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1619432062"/>
                  </a:ext>
                </a:extLst>
              </a:tr>
              <a:tr h="92802">
                <a:tc>
                  <a:txBody>
                    <a:bodyPr/>
                    <a:lstStyle/>
                    <a:p>
                      <a:pPr algn="l" rtl="0" fontAlgn="b"/>
                      <a:r>
                        <a:rPr lang="en-US" sz="800" u="none" strike="noStrike" dirty="0">
                          <a:effectLst/>
                        </a:rPr>
                        <a:t>Eco-friendly</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32%</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34%</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2472905337"/>
                  </a:ext>
                </a:extLst>
              </a:tr>
              <a:tr h="92802">
                <a:tc>
                  <a:txBody>
                    <a:bodyPr/>
                    <a:lstStyle/>
                    <a:p>
                      <a:pPr algn="l" rtl="0" fontAlgn="b"/>
                      <a:r>
                        <a:rPr lang="en-US" sz="800" u="none" strike="noStrike" dirty="0">
                          <a:effectLst/>
                        </a:rPr>
                        <a:t>Authentic ethnic foods</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32%</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40%</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3716143792"/>
                  </a:ext>
                </a:extLst>
              </a:tr>
              <a:tr h="92802">
                <a:tc>
                  <a:txBody>
                    <a:bodyPr/>
                    <a:lstStyle/>
                    <a:p>
                      <a:pPr algn="l" rtl="0" fontAlgn="b"/>
                      <a:r>
                        <a:rPr lang="en-US" sz="800" u="none" strike="noStrike" dirty="0">
                          <a:effectLst/>
                        </a:rPr>
                        <a:t>Allergen-free</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36%</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2141194468"/>
                  </a:ext>
                </a:extLst>
              </a:tr>
              <a:tr h="92802">
                <a:tc>
                  <a:txBody>
                    <a:bodyPr/>
                    <a:lstStyle/>
                    <a:p>
                      <a:pPr algn="l" rtl="0" fontAlgn="b"/>
                      <a:r>
                        <a:rPr lang="en-US" sz="800" u="none" strike="noStrike" dirty="0">
                          <a:effectLst/>
                        </a:rPr>
                        <a:t>Low sodium</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1365394384"/>
                  </a:ext>
                </a:extLst>
              </a:tr>
              <a:tr h="92802">
                <a:tc>
                  <a:txBody>
                    <a:bodyPr/>
                    <a:lstStyle/>
                    <a:p>
                      <a:pPr algn="l" rtl="0" fontAlgn="b"/>
                      <a:r>
                        <a:rPr lang="en-US" sz="800" u="none" strike="noStrike" dirty="0">
                          <a:effectLst/>
                        </a:rPr>
                        <a:t>Local sourcing</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1901610238"/>
                  </a:ext>
                </a:extLst>
              </a:tr>
              <a:tr h="92802">
                <a:tc>
                  <a:txBody>
                    <a:bodyPr/>
                    <a:lstStyle/>
                    <a:p>
                      <a:pPr algn="l" rtl="0" fontAlgn="b"/>
                      <a:r>
                        <a:rPr lang="en-US" sz="800" u="none" strike="noStrike" dirty="0">
                          <a:effectLst/>
                        </a:rPr>
                        <a:t>Animal welfare</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36%</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3311885222"/>
                  </a:ext>
                </a:extLst>
              </a:tr>
              <a:tr h="92802">
                <a:tc>
                  <a:txBody>
                    <a:bodyPr/>
                    <a:lstStyle/>
                    <a:p>
                      <a:pPr algn="l" rtl="0" fontAlgn="b"/>
                      <a:r>
                        <a:rPr lang="en-US" sz="800" u="none" strike="noStrike" dirty="0">
                          <a:effectLst/>
                        </a:rPr>
                        <a:t>Grab &amp; go</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29%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32%</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3219541129"/>
                  </a:ext>
                </a:extLst>
              </a:tr>
              <a:tr h="92802">
                <a:tc>
                  <a:txBody>
                    <a:bodyPr/>
                    <a:lstStyle/>
                    <a:p>
                      <a:pPr algn="l" rtl="0" fontAlgn="b"/>
                      <a:r>
                        <a:rPr lang="en-US" sz="800" u="none" strike="noStrike" dirty="0">
                          <a:effectLst/>
                        </a:rPr>
                        <a:t>Fortified</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28%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22%</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32%</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36%</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3709314660"/>
                  </a:ext>
                </a:extLst>
              </a:tr>
              <a:tr h="92802">
                <a:tc>
                  <a:txBody>
                    <a:bodyPr/>
                    <a:lstStyle/>
                    <a:p>
                      <a:pPr algn="l" rtl="0" fontAlgn="b"/>
                      <a:r>
                        <a:rPr lang="en-US" sz="800" u="none" strike="noStrike" dirty="0">
                          <a:effectLst/>
                        </a:rPr>
                        <a:t>Low glycemic index</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28%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23%</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32%</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4280253834"/>
                  </a:ext>
                </a:extLst>
              </a:tr>
              <a:tr h="92802">
                <a:tc>
                  <a:txBody>
                    <a:bodyPr/>
                    <a:lstStyle/>
                    <a:p>
                      <a:pPr algn="l" rtl="0" fontAlgn="b"/>
                      <a:r>
                        <a:rPr lang="en-US" sz="800" u="none" strike="noStrike" dirty="0">
                          <a:effectLst/>
                        </a:rPr>
                        <a:t>All-day snacking</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27%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17%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38%</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586369097"/>
                  </a:ext>
                </a:extLst>
              </a:tr>
              <a:tr h="92802">
                <a:tc>
                  <a:txBody>
                    <a:bodyPr/>
                    <a:lstStyle/>
                    <a:p>
                      <a:pPr algn="l" rtl="0" fontAlgn="b"/>
                      <a:r>
                        <a:rPr lang="en-US" sz="800" u="none" strike="noStrike" dirty="0">
                          <a:effectLst/>
                        </a:rPr>
                        <a:t>Recyclable</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26%</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16%</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3337961533"/>
                  </a:ext>
                </a:extLst>
              </a:tr>
              <a:tr h="92802">
                <a:tc>
                  <a:txBody>
                    <a:bodyPr/>
                    <a:lstStyle/>
                    <a:p>
                      <a:pPr algn="l" rtl="0" fontAlgn="b"/>
                      <a:r>
                        <a:rPr lang="en-US" sz="800" u="none" strike="noStrike" dirty="0">
                          <a:effectLst/>
                        </a:rPr>
                        <a:t>Keto diet</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22%</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29%</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18%</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1343963570"/>
                  </a:ext>
                </a:extLst>
              </a:tr>
              <a:tr h="92802">
                <a:tc>
                  <a:txBody>
                    <a:bodyPr/>
                    <a:lstStyle/>
                    <a:p>
                      <a:pPr algn="l" rtl="0" fontAlgn="b"/>
                      <a:r>
                        <a:rPr lang="en-US" sz="800" u="none" strike="noStrike" dirty="0">
                          <a:effectLst/>
                        </a:rPr>
                        <a:t>Religious diets (e.g., kosher, halal)</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26%</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450752536"/>
                  </a:ext>
                </a:extLst>
              </a:tr>
              <a:tr h="92802">
                <a:tc>
                  <a:txBody>
                    <a:bodyPr/>
                    <a:lstStyle/>
                    <a:p>
                      <a:pPr algn="l" rtl="0" fontAlgn="b"/>
                      <a:r>
                        <a:rPr lang="en-US" sz="800" u="none" strike="noStrike" dirty="0">
                          <a:effectLst/>
                        </a:rPr>
                        <a:t>Ready-to-eat products – e.g., thaw and serve</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22%</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27%</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2630266024"/>
                  </a:ext>
                </a:extLst>
              </a:tr>
              <a:tr h="92802">
                <a:tc>
                  <a:txBody>
                    <a:bodyPr/>
                    <a:lstStyle/>
                    <a:p>
                      <a:pPr algn="l" rtl="0" fontAlgn="b"/>
                      <a:r>
                        <a:rPr lang="en-US" sz="800" u="none" strike="noStrike" dirty="0">
                          <a:effectLst/>
                        </a:rPr>
                        <a:t>Clean label</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23%</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23%</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22%</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2839522498"/>
                  </a:ext>
                </a:extLst>
              </a:tr>
              <a:tr h="92802">
                <a:tc>
                  <a:txBody>
                    <a:bodyPr/>
                    <a:lstStyle/>
                    <a:p>
                      <a:pPr algn="l" rtl="0" fontAlgn="b"/>
                      <a:r>
                        <a:rPr lang="en-US" sz="800" u="none" strike="noStrike" dirty="0">
                          <a:effectLst/>
                        </a:rPr>
                        <a:t>Paleo diet</a:t>
                      </a:r>
                      <a:endParaRPr lang="en-US" sz="800" b="0" i="0" u="none" strike="noStrike" dirty="0">
                        <a:solidFill>
                          <a:srgbClr val="000000"/>
                        </a:solidFill>
                        <a:effectLst/>
                        <a:latin typeface="Calibri" panose="020F0502020204030204" pitchFamily="34" charset="0"/>
                      </a:endParaRPr>
                    </a:p>
                  </a:txBody>
                  <a:tcPr marR="7171" marT="7171" marB="0" anchor="ctr"/>
                </a:tc>
                <a:tc>
                  <a:txBody>
                    <a:bodyPr/>
                    <a:lstStyle/>
                    <a:p>
                      <a:pPr algn="ctr" rtl="0" fontAlgn="b"/>
                      <a:r>
                        <a:rPr lang="en-US" sz="800" u="none" strike="noStrike" dirty="0">
                          <a:effectLst/>
                        </a:rPr>
                        <a:t>18%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18%</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7171" marR="7171" marT="7171" marB="0" anchor="ctr"/>
                </a:tc>
                <a:tc>
                  <a:txBody>
                    <a:bodyPr/>
                    <a:lstStyle/>
                    <a:p>
                      <a:pPr algn="ctr" rtl="0" fontAlgn="b"/>
                      <a:r>
                        <a:rPr lang="en-US" sz="800" u="none" strike="noStrike" dirty="0">
                          <a:effectLst/>
                        </a:rPr>
                        <a:t>16%</a:t>
                      </a:r>
                      <a:endParaRPr lang="en-US" sz="800" b="0" i="0" u="none" strike="noStrike" dirty="0">
                        <a:solidFill>
                          <a:srgbClr val="000000"/>
                        </a:solidFill>
                        <a:effectLst/>
                        <a:latin typeface="Calibri" panose="020F0502020204030204" pitchFamily="34" charset="0"/>
                      </a:endParaRPr>
                    </a:p>
                  </a:txBody>
                  <a:tcPr marL="7171" marR="7171" marT="7171" marB="0" anchor="ctr"/>
                </a:tc>
                <a:extLst>
                  <a:ext uri="{0D108BD9-81ED-4DB2-BD59-A6C34878D82A}">
                    <a16:rowId xmlns:a16="http://schemas.microsoft.com/office/drawing/2014/main" val="2623018979"/>
                  </a:ext>
                </a:extLst>
              </a:tr>
            </a:tbl>
          </a:graphicData>
        </a:graphic>
      </p:graphicFrame>
      <p:grpSp>
        <p:nvGrpSpPr>
          <p:cNvPr id="3" name="Group 2">
            <a:extLst>
              <a:ext uri="{FF2B5EF4-FFF2-40B4-BE49-F238E27FC236}">
                <a16:creationId xmlns:a16="http://schemas.microsoft.com/office/drawing/2014/main" id="{FE98F17F-9B3F-1ABD-5FCB-77CC949D3352}"/>
              </a:ext>
            </a:extLst>
          </p:cNvPr>
          <p:cNvGrpSpPr/>
          <p:nvPr/>
        </p:nvGrpSpPr>
        <p:grpSpPr>
          <a:xfrm>
            <a:off x="0" y="5744180"/>
            <a:ext cx="9144000" cy="527008"/>
            <a:chOff x="0" y="5175471"/>
            <a:chExt cx="9144000" cy="527008"/>
          </a:xfrm>
        </p:grpSpPr>
        <p:sp>
          <p:nvSpPr>
            <p:cNvPr id="5" name="Rectangle 4">
              <a:extLst>
                <a:ext uri="{FF2B5EF4-FFF2-40B4-BE49-F238E27FC236}">
                  <a16:creationId xmlns:a16="http://schemas.microsoft.com/office/drawing/2014/main" id="{77E5D748-5F0C-E962-8B2E-49650CD28EB6}"/>
                </a:ext>
              </a:extLst>
            </p:cNvPr>
            <p:cNvSpPr/>
            <p:nvPr/>
          </p:nvSpPr>
          <p:spPr>
            <a:xfrm>
              <a:off x="0" y="5176832"/>
              <a:ext cx="9144000" cy="490478"/>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97554D-82EE-4A70-1E52-473483D21815}"/>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These are good areas to address in any marketing and sales efforts.</a:t>
              </a:r>
            </a:p>
          </p:txBody>
        </p:sp>
        <p:grpSp>
          <p:nvGrpSpPr>
            <p:cNvPr id="10" name="Group 9">
              <a:extLst>
                <a:ext uri="{FF2B5EF4-FFF2-40B4-BE49-F238E27FC236}">
                  <a16:creationId xmlns:a16="http://schemas.microsoft.com/office/drawing/2014/main" id="{B7218D9C-6B25-5A41-93DE-ACA6537242D6}"/>
                </a:ext>
              </a:extLst>
            </p:cNvPr>
            <p:cNvGrpSpPr/>
            <p:nvPr/>
          </p:nvGrpSpPr>
          <p:grpSpPr>
            <a:xfrm>
              <a:off x="449091" y="5193321"/>
              <a:ext cx="465918" cy="460484"/>
              <a:chOff x="4219414" y="211476"/>
              <a:chExt cx="635430" cy="628019"/>
            </a:xfrm>
          </p:grpSpPr>
          <p:sp>
            <p:nvSpPr>
              <p:cNvPr id="12" name="Oval 11">
                <a:extLst>
                  <a:ext uri="{FF2B5EF4-FFF2-40B4-BE49-F238E27FC236}">
                    <a16:creationId xmlns:a16="http://schemas.microsoft.com/office/drawing/2014/main" id="{9C2452B8-3C0C-A3C2-6B5A-4D146D57148F}"/>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s On with solid fill">
                <a:extLst>
                  <a:ext uri="{FF2B5EF4-FFF2-40B4-BE49-F238E27FC236}">
                    <a16:creationId xmlns:a16="http://schemas.microsoft.com/office/drawing/2014/main" id="{B44C9BF4-288B-CA8D-33EF-C11C96C7BF6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78192" y="276088"/>
                <a:ext cx="517872" cy="517872"/>
              </a:xfrm>
              <a:prstGeom prst="rect">
                <a:avLst/>
              </a:prstGeom>
            </p:spPr>
          </p:pic>
        </p:grpSp>
        <p:sp>
          <p:nvSpPr>
            <p:cNvPr id="11" name="Observation">
              <a:extLst>
                <a:ext uri="{FF2B5EF4-FFF2-40B4-BE49-F238E27FC236}">
                  <a16:creationId xmlns:a16="http://schemas.microsoft.com/office/drawing/2014/main" id="{848F27F5-AD8C-2529-1BA9-DFDC6713135F}"/>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1311078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Operator Challenges</a:t>
            </a:r>
          </a:p>
        </p:txBody>
      </p:sp>
      <p:sp>
        <p:nvSpPr>
          <p:cNvPr id="4" name="Text Placeholder 3"/>
          <p:cNvSpPr>
            <a:spLocks noGrp="1"/>
          </p:cNvSpPr>
          <p:nvPr>
            <p:ph idx="1"/>
          </p:nvPr>
        </p:nvSpPr>
        <p:spPr/>
        <p:txBody>
          <a:bodyPr/>
          <a:lstStyle/>
          <a:p>
            <a:pPr marL="0" indent="0">
              <a:buNone/>
            </a:pPr>
            <a:r>
              <a:rPr lang="en-US" dirty="0"/>
              <a:t>Senior Living operators are most concerned with labor costs (44%), finding products that perform well under required hold times (44%) and producing the same consistent product time and time again (43%).</a:t>
            </a:r>
          </a:p>
        </p:txBody>
      </p:sp>
      <p:sp>
        <p:nvSpPr>
          <p:cNvPr id="6" name="Slide Number Placeholder 5"/>
          <p:cNvSpPr>
            <a:spLocks noGrp="1"/>
          </p:cNvSpPr>
          <p:nvPr>
            <p:ph type="sldNum" sz="quarter" idx="12"/>
          </p:nvPr>
        </p:nvSpPr>
        <p:spPr/>
        <p:txBody>
          <a:bodyPr/>
          <a:lstStyle/>
          <a:p>
            <a:fld id="{6113E31D-E2AB-40D1-8B51-AFA5AFEF393A}" type="slidenum">
              <a:rPr lang="en-US" smtClean="0"/>
              <a:pPr/>
              <a:t>53</a:t>
            </a:fld>
            <a:endParaRPr lang="en-US" dirty="0"/>
          </a:p>
        </p:txBody>
      </p:sp>
      <p:sp>
        <p:nvSpPr>
          <p:cNvPr id="14" name="Text Placeholder 4">
            <a:extLst>
              <a:ext uri="{FF2B5EF4-FFF2-40B4-BE49-F238E27FC236}">
                <a16:creationId xmlns:a16="http://schemas.microsoft.com/office/drawing/2014/main" id="{38BD0826-3FF0-4241-992F-8DCDDAD82959}"/>
              </a:ext>
            </a:extLst>
          </p:cNvPr>
          <p:cNvSpPr txBox="1">
            <a:spLocks/>
          </p:cNvSpPr>
          <p:nvPr/>
        </p:nvSpPr>
        <p:spPr>
          <a:xfrm>
            <a:off x="91555" y="6237107"/>
            <a:ext cx="6526048" cy="390088"/>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 typeface="Arial"/>
              <a:buChar char="•"/>
              <a:defRPr sz="900" b="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i="1" dirty="0">
              <a:solidFill>
                <a:schemeClr val="tx1"/>
              </a:solidFill>
            </a:endParaRPr>
          </a:p>
          <a:p>
            <a:pPr marL="0" indent="0">
              <a:buNone/>
            </a:pPr>
            <a:r>
              <a:rPr lang="en-US" sz="800" i="1" dirty="0">
                <a:solidFill>
                  <a:schemeClr val="tx1"/>
                </a:solidFill>
              </a:rPr>
              <a:t>Source: FSIP Foodservice Senior Living Foodservice Operator Interviews, Dec. 2022.</a:t>
            </a:r>
          </a:p>
          <a:p>
            <a:pPr marL="0" indent="0">
              <a:buNone/>
            </a:pPr>
            <a:r>
              <a:rPr lang="en-US" sz="800" i="1" dirty="0">
                <a:solidFill>
                  <a:schemeClr val="tx1"/>
                </a:solidFill>
              </a:rPr>
              <a:t>42. To what degree are the following a challenge for your operation?  Select up to Five.</a:t>
            </a:r>
          </a:p>
        </p:txBody>
      </p:sp>
      <p:sp>
        <p:nvSpPr>
          <p:cNvPr id="15" name="TextBox 14">
            <a:extLst>
              <a:ext uri="{FF2B5EF4-FFF2-40B4-BE49-F238E27FC236}">
                <a16:creationId xmlns:a16="http://schemas.microsoft.com/office/drawing/2014/main" id="{75820087-2394-4000-9B97-D12D02D25C68}"/>
              </a:ext>
            </a:extLst>
          </p:cNvPr>
          <p:cNvSpPr txBox="1"/>
          <p:nvPr/>
        </p:nvSpPr>
        <p:spPr>
          <a:xfrm>
            <a:off x="603269" y="1628103"/>
            <a:ext cx="8242532" cy="584775"/>
          </a:xfrm>
          <a:prstGeom prst="rect">
            <a:avLst/>
          </a:prstGeom>
          <a:noFill/>
        </p:spPr>
        <p:txBody>
          <a:bodyPr wrap="square" rtlCol="0">
            <a:spAutoFit/>
          </a:bodyPr>
          <a:lstStyle/>
          <a:p>
            <a:pPr algn="ctr"/>
            <a:r>
              <a:rPr lang="en-US" sz="1600" b="1" dirty="0"/>
              <a:t>Challenges for Your Operation</a:t>
            </a:r>
          </a:p>
          <a:p>
            <a:pPr algn="ctr"/>
            <a:r>
              <a:rPr lang="en-US" sz="1600" dirty="0"/>
              <a:t>(Select up to Five)</a:t>
            </a:r>
          </a:p>
        </p:txBody>
      </p:sp>
      <p:graphicFrame>
        <p:nvGraphicFramePr>
          <p:cNvPr id="16" name="Chart 15">
            <a:extLst>
              <a:ext uri="{FF2B5EF4-FFF2-40B4-BE49-F238E27FC236}">
                <a16:creationId xmlns:a16="http://schemas.microsoft.com/office/drawing/2014/main" id="{6FF7DBD7-908D-4157-A2B8-DAB345EA2E46}"/>
              </a:ext>
            </a:extLst>
          </p:cNvPr>
          <p:cNvGraphicFramePr/>
          <p:nvPr>
            <p:extLst>
              <p:ext uri="{D42A27DB-BD31-4B8C-83A1-F6EECF244321}">
                <p14:modId xmlns:p14="http://schemas.microsoft.com/office/powerpoint/2010/main" val="26864636"/>
              </p:ext>
            </p:extLst>
          </p:nvPr>
        </p:nvGraphicFramePr>
        <p:xfrm>
          <a:off x="391516" y="2218586"/>
          <a:ext cx="7919366" cy="309190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1169F1FE-E4AB-7905-2AFE-D3AFA39CDE33}"/>
              </a:ext>
            </a:extLst>
          </p:cNvPr>
          <p:cNvGrpSpPr/>
          <p:nvPr/>
        </p:nvGrpSpPr>
        <p:grpSpPr>
          <a:xfrm>
            <a:off x="0" y="5357653"/>
            <a:ext cx="9144000" cy="769896"/>
            <a:chOff x="0" y="5129940"/>
            <a:chExt cx="9144000" cy="769896"/>
          </a:xfrm>
        </p:grpSpPr>
        <p:sp>
          <p:nvSpPr>
            <p:cNvPr id="7" name="Rectangle 6">
              <a:extLst>
                <a:ext uri="{FF2B5EF4-FFF2-40B4-BE49-F238E27FC236}">
                  <a16:creationId xmlns:a16="http://schemas.microsoft.com/office/drawing/2014/main" id="{7E0F0DEC-03CF-2376-6E47-3CC50CAA0D88}"/>
                </a:ext>
              </a:extLst>
            </p:cNvPr>
            <p:cNvSpPr/>
            <p:nvPr/>
          </p:nvSpPr>
          <p:spPr>
            <a:xfrm>
              <a:off x="0" y="5129940"/>
              <a:ext cx="9144000" cy="769896"/>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1C6025-7EEA-6FAB-CE89-A560AC21F048}"/>
                </a:ext>
              </a:extLst>
            </p:cNvPr>
            <p:cNvSpPr/>
            <p:nvPr/>
          </p:nvSpPr>
          <p:spPr>
            <a:xfrm>
              <a:off x="1016173" y="5404971"/>
              <a:ext cx="7881641" cy="2975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t">
              <a:noAutofit/>
            </a:bodyPr>
            <a:lstStyle/>
            <a:p>
              <a:pPr fontAlgn="b"/>
              <a:r>
                <a:rPr lang="en-US" sz="1200" dirty="0"/>
                <a:t>Contrary to the foodservice industry as a whole, Senior Living operators cite rising expectations for food quality are not a significant issue for their operations.</a:t>
              </a:r>
            </a:p>
          </p:txBody>
        </p:sp>
        <p:grpSp>
          <p:nvGrpSpPr>
            <p:cNvPr id="9" name="Group 8">
              <a:extLst>
                <a:ext uri="{FF2B5EF4-FFF2-40B4-BE49-F238E27FC236}">
                  <a16:creationId xmlns:a16="http://schemas.microsoft.com/office/drawing/2014/main" id="{D7581953-27C5-93D4-998B-2CB6CD7ECD36}"/>
                </a:ext>
              </a:extLst>
            </p:cNvPr>
            <p:cNvGrpSpPr/>
            <p:nvPr/>
          </p:nvGrpSpPr>
          <p:grpSpPr>
            <a:xfrm>
              <a:off x="449091" y="5193321"/>
              <a:ext cx="465918" cy="460484"/>
              <a:chOff x="4219414" y="211476"/>
              <a:chExt cx="635430" cy="628019"/>
            </a:xfrm>
          </p:grpSpPr>
          <p:sp>
            <p:nvSpPr>
              <p:cNvPr id="11" name="Oval 10">
                <a:extLst>
                  <a:ext uri="{FF2B5EF4-FFF2-40B4-BE49-F238E27FC236}">
                    <a16:creationId xmlns:a16="http://schemas.microsoft.com/office/drawing/2014/main" id="{1ECCA316-509A-E60A-306E-4916C1E9094F}"/>
                  </a:ext>
                </a:extLst>
              </p:cNvPr>
              <p:cNvSpPr/>
              <p:nvPr/>
            </p:nvSpPr>
            <p:spPr>
              <a:xfrm>
                <a:off x="4219414" y="211476"/>
                <a:ext cx="635430" cy="6280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s On with solid fill">
                <a:extLst>
                  <a:ext uri="{FF2B5EF4-FFF2-40B4-BE49-F238E27FC236}">
                    <a16:creationId xmlns:a16="http://schemas.microsoft.com/office/drawing/2014/main" id="{7FDFB872-9396-6C2C-ED8C-1F6BF7E67DE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78192" y="276088"/>
                <a:ext cx="517872" cy="517872"/>
              </a:xfrm>
              <a:prstGeom prst="rect">
                <a:avLst/>
              </a:prstGeom>
            </p:spPr>
          </p:pic>
        </p:grpSp>
        <p:sp>
          <p:nvSpPr>
            <p:cNvPr id="10" name="Observation">
              <a:extLst>
                <a:ext uri="{FF2B5EF4-FFF2-40B4-BE49-F238E27FC236}">
                  <a16:creationId xmlns:a16="http://schemas.microsoft.com/office/drawing/2014/main" id="{5E84715D-6D39-5049-FD25-6F3AB23274C3}"/>
                </a:ext>
              </a:extLst>
            </p:cNvPr>
            <p:cNvSpPr txBox="1"/>
            <p:nvPr/>
          </p:nvSpPr>
          <p:spPr>
            <a:xfrm>
              <a:off x="1052222" y="5175471"/>
              <a:ext cx="2235417" cy="26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noAutofit/>
            </a:bodyPr>
            <a:lstStyle>
              <a:lvl1pPr>
                <a:defRPr>
                  <a:solidFill>
                    <a:srgbClr val="30924E"/>
                  </a:solidFill>
                  <a:latin typeface="Arial Black"/>
                  <a:ea typeface="Arial Black"/>
                  <a:cs typeface="Arial Black"/>
                  <a:sym typeface="Arial Black"/>
                </a:defRPr>
              </a:lvl1pPr>
            </a:lstStyle>
            <a:p>
              <a:r>
                <a:rPr lang="en-US" sz="1200" b="1" dirty="0">
                  <a:solidFill>
                    <a:schemeClr val="tx1"/>
                  </a:solidFill>
                  <a:latin typeface="+mj-lt"/>
                </a:rPr>
                <a:t>DISCOVERY</a:t>
              </a:r>
              <a:r>
                <a:rPr sz="1200" dirty="0"/>
                <a:t>  </a:t>
              </a:r>
            </a:p>
          </p:txBody>
        </p:sp>
      </p:grpSp>
    </p:spTree>
    <p:custDataLst>
      <p:tags r:id="rId1"/>
    </p:custDataLst>
    <p:extLst>
      <p:ext uri="{BB962C8B-B14F-4D97-AF65-F5344CB8AC3E}">
        <p14:creationId xmlns:p14="http://schemas.microsoft.com/office/powerpoint/2010/main" val="3354077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Senior Living</a:t>
            </a:r>
            <a:br>
              <a:rPr lang="en-US" b="1" dirty="0"/>
            </a:br>
            <a:r>
              <a:rPr lang="en-US" dirty="0">
                <a:solidFill>
                  <a:schemeClr val="tx1"/>
                </a:solidFill>
                <a:latin typeface="Montserrat SemiBold" panose="00000700000000000000" pitchFamily="50" charset="0"/>
              </a:rPr>
              <a:t>Facility Operator IDI</a:t>
            </a:r>
            <a:r>
              <a:rPr lang="en-US" cap="none" dirty="0">
                <a:solidFill>
                  <a:schemeClr val="tx1"/>
                </a:solidFill>
                <a:latin typeface="Montserrat SemiBold" panose="00000700000000000000" pitchFamily="50" charset="0"/>
              </a:rPr>
              <a:t>s</a:t>
            </a:r>
          </a:p>
        </p:txBody>
      </p:sp>
      <p:sp>
        <p:nvSpPr>
          <p:cNvPr id="3" name="Slide Number Placeholder 2">
            <a:extLst>
              <a:ext uri="{FF2B5EF4-FFF2-40B4-BE49-F238E27FC236}">
                <a16:creationId xmlns:a16="http://schemas.microsoft.com/office/drawing/2014/main" id="{B3F55C69-5E80-4581-BE1A-AE5B4DFAD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FAB73BC-B049-4115-A692-8D63A059BFB8}" type="slidenum">
              <a:rPr kumimoji="0" lang="en-US" sz="800" b="0" i="0" u="none" strike="noStrike" kern="0" cap="none" spc="0" normalizeH="0" baseline="0" noProof="0" smtClean="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800" b="0" i="0" u="none" strike="noStrike" kern="0" cap="none" spc="0" normalizeH="0" baseline="0" noProof="0" dirty="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1148917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A picture containing window, indoor, person, preparing&#10;&#10;Description automatically generated">
            <a:extLst>
              <a:ext uri="{FF2B5EF4-FFF2-40B4-BE49-F238E27FC236}">
                <a16:creationId xmlns:a16="http://schemas.microsoft.com/office/drawing/2014/main" id="{EC392AC4-C736-4605-B345-4379F5FAD3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2833" t="2977" r="43939" b="4680"/>
          <a:stretch/>
        </p:blipFill>
        <p:spPr>
          <a:xfrm>
            <a:off x="6677594" y="4169"/>
            <a:ext cx="2480197" cy="6849662"/>
          </a:xfrm>
          <a:prstGeom prst="rect">
            <a:avLst/>
          </a:prstGeom>
        </p:spPr>
      </p:pic>
      <p:sp>
        <p:nvSpPr>
          <p:cNvPr id="117762" name="Rectangle 1"/>
          <p:cNvSpPr>
            <a:spLocks/>
          </p:cNvSpPr>
          <p:nvPr/>
        </p:nvSpPr>
        <p:spPr bwMode="auto">
          <a:xfrm>
            <a:off x="8202706" y="6503644"/>
            <a:ext cx="112893" cy="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788" tIns="44788" rIns="44788" bIns="44788">
            <a:spAutoFit/>
          </a:bodyPr>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618">
                <a:solidFill>
                  <a:srgbClr val="1B1816"/>
                </a:solidFill>
                <a:latin typeface="Frutiger 45 Light" charset="0"/>
                <a:sym typeface="Frutiger 45 Light" charset="0"/>
              </a:rPr>
              <a:t> </a:t>
            </a:r>
          </a:p>
        </p:txBody>
      </p:sp>
      <p:sp>
        <p:nvSpPr>
          <p:cNvPr id="117763" name="Rectangle 3"/>
          <p:cNvSpPr>
            <a:spLocks/>
          </p:cNvSpPr>
          <p:nvPr/>
        </p:nvSpPr>
        <p:spPr bwMode="auto">
          <a:xfrm>
            <a:off x="556054" y="680544"/>
            <a:ext cx="6512010" cy="73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ts val="585"/>
              </a:spcBef>
            </a:pPr>
            <a:r>
              <a:rPr lang="en-US" altLang="en-US" sz="1400" spc="-30" dirty="0">
                <a:latin typeface="+mn-lt"/>
                <a:sym typeface="Frutiger 45 Light" charset="0"/>
              </a:rPr>
              <a:t>Healthcare foodservice stakeholders identified the following key takeaways:</a:t>
            </a:r>
          </a:p>
        </p:txBody>
      </p:sp>
      <p:sp>
        <p:nvSpPr>
          <p:cNvPr id="13" name="Google Shape;603;p79"/>
          <p:cNvSpPr txBox="1">
            <a:spLocks/>
          </p:cNvSpPr>
          <p:nvPr/>
        </p:nvSpPr>
        <p:spPr>
          <a:xfrm>
            <a:off x="466975" y="7283"/>
            <a:ext cx="5236351" cy="86677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800"/>
              <a:buFont typeface="Montserrat ExtraBold"/>
              <a:buNone/>
            </a:pPr>
            <a:r>
              <a:rPr lang="en-US" sz="1800" dirty="0">
                <a:latin typeface="+mj-lt"/>
              </a:rPr>
              <a:t>Top 5 Healthcare Foodservice Challenges</a:t>
            </a:r>
          </a:p>
        </p:txBody>
      </p:sp>
      <p:sp>
        <p:nvSpPr>
          <p:cNvPr id="39" name="TextBox 38">
            <a:extLst>
              <a:ext uri="{FF2B5EF4-FFF2-40B4-BE49-F238E27FC236}">
                <a16:creationId xmlns:a16="http://schemas.microsoft.com/office/drawing/2014/main" id="{784C2065-2B8E-E9E8-B700-D6852956882D}"/>
              </a:ext>
            </a:extLst>
          </p:cNvPr>
          <p:cNvSpPr txBox="1"/>
          <p:nvPr/>
        </p:nvSpPr>
        <p:spPr>
          <a:xfrm>
            <a:off x="466976" y="1960523"/>
            <a:ext cx="5487003" cy="769441"/>
          </a:xfrm>
          <a:prstGeom prst="rect">
            <a:avLst/>
          </a:prstGeom>
          <a:noFill/>
        </p:spPr>
        <p:txBody>
          <a:bodyPr wrap="square" lIns="0" rIns="0" rtlCol="0">
            <a:spAutoFit/>
          </a:bodyPr>
          <a:lstStyle/>
          <a:p>
            <a:pPr algn="ctr"/>
            <a:r>
              <a:rPr lang="en-US" sz="1100" b="1" dirty="0">
                <a:solidFill>
                  <a:schemeClr val="accent1"/>
                </a:solidFill>
              </a:rPr>
              <a:t>LIMITED RESOURCES.</a:t>
            </a:r>
            <a:br>
              <a:rPr lang="en-US" sz="1100" b="1" dirty="0">
                <a:solidFill>
                  <a:schemeClr val="accent1"/>
                </a:solidFill>
              </a:rPr>
            </a:br>
            <a:r>
              <a:rPr lang="en-US" sz="1100" dirty="0"/>
              <a:t>Many healthcare facilities have limited kitchen resources. They are trying to find products that are great tasting but are less labor intensive as the labor shortage ensues.</a:t>
            </a:r>
          </a:p>
          <a:p>
            <a:pPr algn="ctr"/>
            <a:endParaRPr lang="en-US" sz="1100" dirty="0"/>
          </a:p>
        </p:txBody>
      </p:sp>
      <p:sp>
        <p:nvSpPr>
          <p:cNvPr id="40" name="TextBox 39">
            <a:extLst>
              <a:ext uri="{FF2B5EF4-FFF2-40B4-BE49-F238E27FC236}">
                <a16:creationId xmlns:a16="http://schemas.microsoft.com/office/drawing/2014/main" id="{1B376486-9A84-306A-2F3A-4E77EFCD8F5E}"/>
              </a:ext>
            </a:extLst>
          </p:cNvPr>
          <p:cNvSpPr txBox="1"/>
          <p:nvPr/>
        </p:nvSpPr>
        <p:spPr>
          <a:xfrm>
            <a:off x="298723" y="2875309"/>
            <a:ext cx="5823508" cy="869469"/>
          </a:xfrm>
          <a:prstGeom prst="rect">
            <a:avLst/>
          </a:prstGeom>
          <a:noFill/>
        </p:spPr>
        <p:txBody>
          <a:bodyPr wrap="square" lIns="0" rIns="0" rtlCol="0">
            <a:spAutoFit/>
          </a:bodyPr>
          <a:lstStyle/>
          <a:p>
            <a:pPr algn="ctr">
              <a:lnSpc>
                <a:spcPts val="1320"/>
              </a:lnSpc>
            </a:pPr>
            <a:r>
              <a:rPr lang="en-US" sz="1100" b="1" dirty="0">
                <a:solidFill>
                  <a:schemeClr val="accent1"/>
                </a:solidFill>
              </a:rPr>
              <a:t>PER PATIENT MEAL COSTS PER DAY VARY.</a:t>
            </a:r>
            <a:br>
              <a:rPr lang="en-US" sz="1100" b="1" dirty="0">
                <a:solidFill>
                  <a:schemeClr val="accent1"/>
                </a:solidFill>
              </a:rPr>
            </a:br>
            <a:r>
              <a:rPr lang="en-US" sz="1100" dirty="0"/>
              <a:t>Senior living facilities have among the highest budgets while acute care is on the lower end. Each facility, however, tends to have flexibility on pricing based on what residents pay.</a:t>
            </a:r>
          </a:p>
          <a:p>
            <a:pPr algn="ctr"/>
            <a:endParaRPr lang="en-US" dirty="0"/>
          </a:p>
        </p:txBody>
      </p:sp>
      <p:sp>
        <p:nvSpPr>
          <p:cNvPr id="41" name="TextBox 40">
            <a:extLst>
              <a:ext uri="{FF2B5EF4-FFF2-40B4-BE49-F238E27FC236}">
                <a16:creationId xmlns:a16="http://schemas.microsoft.com/office/drawing/2014/main" id="{81A8655C-39AB-E0AD-C13C-D9201FD021BF}"/>
              </a:ext>
            </a:extLst>
          </p:cNvPr>
          <p:cNvSpPr txBox="1"/>
          <p:nvPr/>
        </p:nvSpPr>
        <p:spPr>
          <a:xfrm>
            <a:off x="447264" y="3723667"/>
            <a:ext cx="5526427" cy="592470"/>
          </a:xfrm>
          <a:prstGeom prst="rect">
            <a:avLst/>
          </a:prstGeom>
          <a:noFill/>
        </p:spPr>
        <p:txBody>
          <a:bodyPr wrap="square" lIns="0" rIns="0">
            <a:spAutoFit/>
          </a:bodyPr>
          <a:lstStyle/>
          <a:p>
            <a:pPr marL="0" marR="0" lvl="0" indent="0" algn="ctr" defTabSz="914400" rtl="0" eaLnBrk="1" fontAlgn="auto" latinLnBrk="0" hangingPunct="1">
              <a:lnSpc>
                <a:spcPts val="1320"/>
              </a:lnSpc>
              <a:spcBef>
                <a:spcPts val="0"/>
              </a:spcBef>
              <a:spcAft>
                <a:spcPts val="529"/>
              </a:spcAft>
              <a:buClr>
                <a:srgbClr val="0070C0"/>
              </a:buClr>
              <a:buSzPct val="85000"/>
              <a:buFontTx/>
              <a:buNone/>
              <a:tabLst/>
              <a:defRPr/>
            </a:pPr>
            <a:r>
              <a:rPr lang="en-US" altLang="en-US" sz="1100" b="1" dirty="0">
                <a:solidFill>
                  <a:schemeClr val="accent1"/>
                </a:solidFill>
              </a:rPr>
              <a:t>MENU PLANNING AND PREPARATION COMES FROM DISTRIBUTORS.</a:t>
            </a:r>
            <a:r>
              <a:rPr kumimoji="0" lang="en-US" altLang="en-US" sz="1100" b="0" i="0" u="none" strike="noStrike" kern="1200" cap="none" spc="0" normalizeH="0" baseline="0" noProof="0" dirty="0">
                <a:ln>
                  <a:noFill/>
                </a:ln>
                <a:solidFill>
                  <a:prstClr val="black"/>
                </a:solidFill>
                <a:effectLst/>
                <a:uLnTx/>
                <a:uFillTx/>
                <a:latin typeface="Roboto"/>
                <a:ea typeface="+mn-ea"/>
                <a:cs typeface="+mn-cs"/>
              </a:rPr>
              <a:t> </a:t>
            </a:r>
            <a:br>
              <a:rPr kumimoji="0" lang="en-US" altLang="en-US" sz="1100" b="0" i="0" u="none" strike="noStrike" kern="1200" cap="none" spc="0" normalizeH="0" baseline="0" noProof="0" dirty="0">
                <a:ln>
                  <a:noFill/>
                </a:ln>
                <a:solidFill>
                  <a:prstClr val="black"/>
                </a:solidFill>
                <a:effectLst/>
                <a:uLnTx/>
                <a:uFillTx/>
                <a:latin typeface="Roboto"/>
                <a:ea typeface="+mn-ea"/>
                <a:cs typeface="+mn-cs"/>
              </a:rPr>
            </a:br>
            <a:r>
              <a:rPr lang="en-US" altLang="en-US" sz="1100" dirty="0"/>
              <a:t>Several facilities point to their distributor as providing menu ideas for </a:t>
            </a:r>
            <a:br>
              <a:rPr lang="en-US" altLang="en-US" sz="1100" dirty="0"/>
            </a:br>
            <a:r>
              <a:rPr lang="en-US" altLang="en-US" sz="1100" dirty="0"/>
              <a:t>2, 3 and 5 week menu cycles, which can all vary.</a:t>
            </a:r>
          </a:p>
        </p:txBody>
      </p:sp>
      <p:sp>
        <p:nvSpPr>
          <p:cNvPr id="42" name="TextBox 41">
            <a:extLst>
              <a:ext uri="{FF2B5EF4-FFF2-40B4-BE49-F238E27FC236}">
                <a16:creationId xmlns:a16="http://schemas.microsoft.com/office/drawing/2014/main" id="{66D43633-999C-C228-FC19-2A345F204E74}"/>
              </a:ext>
            </a:extLst>
          </p:cNvPr>
          <p:cNvSpPr txBox="1"/>
          <p:nvPr/>
        </p:nvSpPr>
        <p:spPr>
          <a:xfrm>
            <a:off x="1033764" y="4666728"/>
            <a:ext cx="4353426" cy="592470"/>
          </a:xfrm>
          <a:prstGeom prst="rect">
            <a:avLst/>
          </a:prstGeom>
          <a:noFill/>
        </p:spPr>
        <p:txBody>
          <a:bodyPr wrap="square" lIns="0" rIns="0" rtlCol="0">
            <a:spAutoFit/>
          </a:bodyPr>
          <a:lstStyle/>
          <a:p>
            <a:pPr marL="0" marR="0" lvl="0" indent="0" algn="ctr" defTabSz="914400" rtl="0" eaLnBrk="1" fontAlgn="auto" latinLnBrk="0" hangingPunct="1">
              <a:lnSpc>
                <a:spcPts val="1320"/>
              </a:lnSpc>
              <a:spcBef>
                <a:spcPts val="0"/>
              </a:spcBef>
              <a:spcAft>
                <a:spcPts val="0"/>
              </a:spcAft>
              <a:buClr>
                <a:srgbClr val="0070C0"/>
              </a:buClr>
              <a:buSzPct val="85000"/>
              <a:buFontTx/>
              <a:buNone/>
              <a:tabLst/>
              <a:defRPr/>
            </a:pPr>
            <a:r>
              <a:rPr lang="en-US" altLang="en-US" sz="1100" b="1" dirty="0">
                <a:solidFill>
                  <a:schemeClr val="accent1"/>
                </a:solidFill>
              </a:rPr>
              <a:t>RENAL AND OTHER DIETS ARE BECOMING IMPORTANT.</a:t>
            </a:r>
            <a:r>
              <a:rPr lang="en-US" altLang="en-US" sz="1100" dirty="0">
                <a:solidFill>
                  <a:prstClr val="black"/>
                </a:solidFill>
                <a:latin typeface="Roboto"/>
              </a:rPr>
              <a:t> </a:t>
            </a:r>
            <a:br>
              <a:rPr lang="en-US" altLang="en-US" sz="1100" dirty="0">
                <a:solidFill>
                  <a:prstClr val="black"/>
                </a:solidFill>
                <a:latin typeface="Roboto"/>
              </a:rPr>
            </a:br>
            <a:r>
              <a:rPr kumimoji="0" lang="en-US" altLang="en-US" sz="1100" b="0" i="0" u="none" strike="noStrike" kern="1200" cap="none" spc="0" normalizeH="0" baseline="0" noProof="0" dirty="0">
                <a:ln>
                  <a:noFill/>
                </a:ln>
                <a:solidFill>
                  <a:prstClr val="black"/>
                </a:solidFill>
                <a:effectLst/>
                <a:uLnTx/>
                <a:uFillTx/>
                <a:latin typeface="Roboto"/>
                <a:ea typeface="+mn-ea"/>
                <a:cs typeface="+mn-cs"/>
              </a:rPr>
              <a:t>Products lower in potassium are becoming more important. </a:t>
            </a:r>
            <a:br>
              <a:rPr kumimoji="0" lang="en-US" altLang="en-US" sz="1100" b="0" i="0" u="none" strike="noStrike" kern="1200" cap="none" spc="0" normalizeH="0" baseline="0" noProof="0" dirty="0">
                <a:ln>
                  <a:noFill/>
                </a:ln>
                <a:solidFill>
                  <a:prstClr val="black"/>
                </a:solidFill>
                <a:effectLst/>
                <a:uLnTx/>
                <a:uFillTx/>
                <a:latin typeface="Roboto"/>
                <a:ea typeface="+mn-ea"/>
                <a:cs typeface="+mn-cs"/>
              </a:rPr>
            </a:br>
            <a:r>
              <a:rPr kumimoji="0" lang="en-US" altLang="en-US" sz="1100" b="0" i="0" u="none" strike="noStrike" kern="1200" cap="none" spc="0" normalizeH="0" baseline="0" noProof="0" dirty="0">
                <a:ln>
                  <a:noFill/>
                </a:ln>
                <a:solidFill>
                  <a:prstClr val="black"/>
                </a:solidFill>
                <a:effectLst/>
                <a:uLnTx/>
                <a:uFillTx/>
                <a:latin typeface="Roboto"/>
                <a:ea typeface="+mn-ea"/>
                <a:cs typeface="+mn-cs"/>
              </a:rPr>
              <a:t>A challenge now that could be an opportunity.</a:t>
            </a:r>
          </a:p>
        </p:txBody>
      </p:sp>
      <p:sp>
        <p:nvSpPr>
          <p:cNvPr id="43" name="Rectangle 3">
            <a:extLst>
              <a:ext uri="{FF2B5EF4-FFF2-40B4-BE49-F238E27FC236}">
                <a16:creationId xmlns:a16="http://schemas.microsoft.com/office/drawing/2014/main" id="{F92AEDB5-96A4-D848-1108-988604CEEAF1}"/>
              </a:ext>
            </a:extLst>
          </p:cNvPr>
          <p:cNvSpPr>
            <a:spLocks/>
          </p:cNvSpPr>
          <p:nvPr/>
        </p:nvSpPr>
        <p:spPr bwMode="auto">
          <a:xfrm>
            <a:off x="1226671" y="5557040"/>
            <a:ext cx="3967612" cy="43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ctr">
              <a:spcAft>
                <a:spcPts val="529"/>
              </a:spcAft>
              <a:buClr>
                <a:schemeClr val="accent1"/>
              </a:buClr>
              <a:buSzPct val="85000"/>
            </a:pPr>
            <a:r>
              <a:rPr lang="en-US" altLang="en-US" sz="1100" b="1" dirty="0">
                <a:solidFill>
                  <a:schemeClr val="accent1"/>
                </a:solidFill>
                <a:latin typeface="+mn-lt"/>
                <a:ea typeface="+mn-ea"/>
                <a:sym typeface="Frutiger 45 Light" charset="0"/>
              </a:rPr>
              <a:t>PRODUCTION COSTS MUST BE LOW.</a:t>
            </a:r>
            <a:br>
              <a:rPr lang="en-US" altLang="en-US" sz="1100" dirty="0">
                <a:latin typeface="+mn-lt"/>
                <a:ea typeface="+mn-ea"/>
                <a:sym typeface="Frutiger 45 Light" charset="0"/>
              </a:rPr>
            </a:br>
            <a:r>
              <a:rPr lang="en-US" altLang="en-US" sz="1100" dirty="0">
                <a:latin typeface="+mn-lt"/>
                <a:ea typeface="+mn-ea"/>
                <a:sym typeface="Frutiger 45 Light" charset="0"/>
              </a:rPr>
              <a:t>Facilities are looking at costs of $4-$7 per day.</a:t>
            </a:r>
            <a:endParaRPr lang="en-US" altLang="en-US" sz="1100" dirty="0">
              <a:latin typeface="+mn-lt"/>
              <a:ea typeface="+mn-ea"/>
            </a:endParaRPr>
          </a:p>
          <a:p>
            <a:pPr algn="ctr">
              <a:spcAft>
                <a:spcPts val="529"/>
              </a:spcAft>
              <a:buClr>
                <a:schemeClr val="accent1"/>
              </a:buClr>
              <a:buSzPct val="85000"/>
            </a:pPr>
            <a:endParaRPr lang="en-US" altLang="en-US" sz="1300" b="1" dirty="0">
              <a:solidFill>
                <a:schemeClr val="accent1"/>
              </a:solidFill>
              <a:latin typeface="Roboto" panose="02000000000000000000" pitchFamily="2" charset="0"/>
              <a:ea typeface="Roboto" panose="02000000000000000000" pitchFamily="2" charset="0"/>
              <a:sym typeface="Frutiger 45 Light" charset="0"/>
            </a:endParaRPr>
          </a:p>
        </p:txBody>
      </p:sp>
      <p:sp>
        <p:nvSpPr>
          <p:cNvPr id="44" name="TextBox 43">
            <a:extLst>
              <a:ext uri="{FF2B5EF4-FFF2-40B4-BE49-F238E27FC236}">
                <a16:creationId xmlns:a16="http://schemas.microsoft.com/office/drawing/2014/main" id="{F5087CDD-9F63-FF22-258D-B03307D7583E}"/>
              </a:ext>
            </a:extLst>
          </p:cNvPr>
          <p:cNvSpPr txBox="1"/>
          <p:nvPr/>
        </p:nvSpPr>
        <p:spPr>
          <a:xfrm>
            <a:off x="3069956" y="1611753"/>
            <a:ext cx="317716" cy="369332"/>
          </a:xfrm>
          <a:prstGeom prst="rect">
            <a:avLst/>
          </a:prstGeom>
          <a:noFill/>
        </p:spPr>
        <p:txBody>
          <a:bodyPr wrap="none" rtlCol="0">
            <a:spAutoFit/>
          </a:bodyPr>
          <a:lstStyle/>
          <a:p>
            <a:pPr algn="ctr"/>
            <a:r>
              <a:rPr lang="en-US" b="1" dirty="0">
                <a:solidFill>
                  <a:schemeClr val="accent1"/>
                </a:solidFill>
              </a:rPr>
              <a:t>1</a:t>
            </a:r>
          </a:p>
        </p:txBody>
      </p:sp>
      <p:sp>
        <p:nvSpPr>
          <p:cNvPr id="45" name="TextBox 44">
            <a:extLst>
              <a:ext uri="{FF2B5EF4-FFF2-40B4-BE49-F238E27FC236}">
                <a16:creationId xmlns:a16="http://schemas.microsoft.com/office/drawing/2014/main" id="{C049C09B-0883-1577-F23A-118F3E62E084}"/>
              </a:ext>
            </a:extLst>
          </p:cNvPr>
          <p:cNvSpPr txBox="1"/>
          <p:nvPr/>
        </p:nvSpPr>
        <p:spPr>
          <a:xfrm>
            <a:off x="3069956" y="2520345"/>
            <a:ext cx="317716" cy="369332"/>
          </a:xfrm>
          <a:prstGeom prst="rect">
            <a:avLst/>
          </a:prstGeom>
          <a:noFill/>
        </p:spPr>
        <p:txBody>
          <a:bodyPr wrap="none" rtlCol="0">
            <a:spAutoFit/>
          </a:bodyPr>
          <a:lstStyle/>
          <a:p>
            <a:pPr algn="ctr"/>
            <a:r>
              <a:rPr lang="en-US" b="1" dirty="0">
                <a:solidFill>
                  <a:schemeClr val="accent1"/>
                </a:solidFill>
              </a:rPr>
              <a:t>2</a:t>
            </a:r>
          </a:p>
        </p:txBody>
      </p:sp>
      <p:sp>
        <p:nvSpPr>
          <p:cNvPr id="46" name="TextBox 45">
            <a:extLst>
              <a:ext uri="{FF2B5EF4-FFF2-40B4-BE49-F238E27FC236}">
                <a16:creationId xmlns:a16="http://schemas.microsoft.com/office/drawing/2014/main" id="{7C31ADAE-E9AB-E416-DABA-88675660E778}"/>
              </a:ext>
            </a:extLst>
          </p:cNvPr>
          <p:cNvSpPr txBox="1"/>
          <p:nvPr/>
        </p:nvSpPr>
        <p:spPr>
          <a:xfrm>
            <a:off x="3069956" y="3424889"/>
            <a:ext cx="317716" cy="369332"/>
          </a:xfrm>
          <a:prstGeom prst="rect">
            <a:avLst/>
          </a:prstGeom>
          <a:noFill/>
        </p:spPr>
        <p:txBody>
          <a:bodyPr wrap="none" rtlCol="0">
            <a:spAutoFit/>
          </a:bodyPr>
          <a:lstStyle/>
          <a:p>
            <a:pPr algn="ctr"/>
            <a:r>
              <a:rPr lang="en-US" b="1" dirty="0">
                <a:solidFill>
                  <a:schemeClr val="accent1"/>
                </a:solidFill>
              </a:rPr>
              <a:t>3</a:t>
            </a:r>
          </a:p>
        </p:txBody>
      </p:sp>
      <p:sp>
        <p:nvSpPr>
          <p:cNvPr id="47" name="TextBox 46">
            <a:extLst>
              <a:ext uri="{FF2B5EF4-FFF2-40B4-BE49-F238E27FC236}">
                <a16:creationId xmlns:a16="http://schemas.microsoft.com/office/drawing/2014/main" id="{64A293FF-4D2C-912F-7ED3-7031D7B3D4E6}"/>
              </a:ext>
            </a:extLst>
          </p:cNvPr>
          <p:cNvSpPr txBox="1"/>
          <p:nvPr/>
        </p:nvSpPr>
        <p:spPr>
          <a:xfrm>
            <a:off x="3022266" y="4307251"/>
            <a:ext cx="413097" cy="369332"/>
          </a:xfrm>
          <a:prstGeom prst="rect">
            <a:avLst/>
          </a:prstGeom>
          <a:noFill/>
        </p:spPr>
        <p:txBody>
          <a:bodyPr wrap="square" rtlCol="0">
            <a:spAutoFit/>
          </a:bodyPr>
          <a:lstStyle/>
          <a:p>
            <a:pPr algn="ctr"/>
            <a:r>
              <a:rPr lang="en-US" b="1" dirty="0">
                <a:solidFill>
                  <a:schemeClr val="accent1"/>
                </a:solidFill>
              </a:rPr>
              <a:t>4</a:t>
            </a:r>
          </a:p>
        </p:txBody>
      </p:sp>
      <p:sp>
        <p:nvSpPr>
          <p:cNvPr id="48" name="TextBox 47">
            <a:extLst>
              <a:ext uri="{FF2B5EF4-FFF2-40B4-BE49-F238E27FC236}">
                <a16:creationId xmlns:a16="http://schemas.microsoft.com/office/drawing/2014/main" id="{B2ECFC11-7994-2EEB-8F7B-2169749B8FA9}"/>
              </a:ext>
            </a:extLst>
          </p:cNvPr>
          <p:cNvSpPr txBox="1"/>
          <p:nvPr/>
        </p:nvSpPr>
        <p:spPr>
          <a:xfrm>
            <a:off x="3069956" y="5253910"/>
            <a:ext cx="317716" cy="369332"/>
          </a:xfrm>
          <a:prstGeom prst="rect">
            <a:avLst/>
          </a:prstGeom>
          <a:noFill/>
        </p:spPr>
        <p:txBody>
          <a:bodyPr wrap="none" rtlCol="0">
            <a:spAutoFit/>
          </a:bodyPr>
          <a:lstStyle/>
          <a:p>
            <a:pPr algn="ctr"/>
            <a:r>
              <a:rPr lang="en-US" b="1" dirty="0">
                <a:solidFill>
                  <a:schemeClr val="accent1"/>
                </a:solidFill>
              </a:rPr>
              <a:t>5</a:t>
            </a:r>
          </a:p>
        </p:txBody>
      </p:sp>
      <p:sp>
        <p:nvSpPr>
          <p:cNvPr id="7" name="Rectangle 6">
            <a:extLst>
              <a:ext uri="{FF2B5EF4-FFF2-40B4-BE49-F238E27FC236}">
                <a16:creationId xmlns:a16="http://schemas.microsoft.com/office/drawing/2014/main" id="{4684377A-6086-2CC9-9EFB-7B54F680FEDD}"/>
              </a:ext>
            </a:extLst>
          </p:cNvPr>
          <p:cNvSpPr/>
          <p:nvPr/>
        </p:nvSpPr>
        <p:spPr>
          <a:xfrm>
            <a:off x="6684876" y="0"/>
            <a:ext cx="2472915" cy="6858000"/>
          </a:xfrm>
          <a:prstGeom prst="rect">
            <a:avLst/>
          </a:prstGeom>
          <a:solidFill>
            <a:schemeClr val="tx2">
              <a:alpha val="74000"/>
            </a:schemeClr>
          </a:solidFill>
        </p:spPr>
        <p:txBody>
          <a:bodyPr wrap="square" rtlCol="0" anchor="ctr">
            <a:spAutoFit/>
          </a:bodyPr>
          <a:lstStyle/>
          <a:p>
            <a:pPr algn="ctr" fontAlgn="b"/>
            <a:endParaRPr lang="en-US" dirty="0">
              <a:solidFill>
                <a:schemeClr val="bg1"/>
              </a:solidFill>
            </a:endParaRPr>
          </a:p>
        </p:txBody>
      </p:sp>
      <p:sp>
        <p:nvSpPr>
          <p:cNvPr id="24" name="TextBox 23">
            <a:extLst>
              <a:ext uri="{FF2B5EF4-FFF2-40B4-BE49-F238E27FC236}">
                <a16:creationId xmlns:a16="http://schemas.microsoft.com/office/drawing/2014/main" id="{6776AD6E-83D0-B552-FF38-00057365A09F}"/>
              </a:ext>
            </a:extLst>
          </p:cNvPr>
          <p:cNvSpPr txBox="1"/>
          <p:nvPr/>
        </p:nvSpPr>
        <p:spPr>
          <a:xfrm>
            <a:off x="6831846" y="1856315"/>
            <a:ext cx="2117565" cy="1234184"/>
          </a:xfrm>
          <a:prstGeom prst="rect">
            <a:avLst/>
          </a:prstGeom>
          <a:noFill/>
        </p:spPr>
        <p:txBody>
          <a:bodyPr wrap="square" rtlCol="0">
            <a:spAutoFit/>
          </a:bodyPr>
          <a:lstStyle/>
          <a:p>
            <a:pPr marL="0" lvl="2" algn="ctr">
              <a:lnSpc>
                <a:spcPct val="120000"/>
              </a:lnSpc>
              <a:spcBef>
                <a:spcPts val="585"/>
              </a:spcBef>
            </a:pPr>
            <a:r>
              <a:rPr lang="en-US" altLang="en-US" sz="1200" dirty="0">
                <a:solidFill>
                  <a:srgbClr val="FFFFFF"/>
                </a:solidFill>
                <a:latin typeface="+mj-lt"/>
              </a:rPr>
              <a:t>“We try to stay within 1500 to 1600 milligrams of sodium per day.”</a:t>
            </a:r>
            <a:endParaRPr lang="en-US" altLang="en-US" sz="1200" dirty="0">
              <a:solidFill>
                <a:srgbClr val="FFFFFF"/>
              </a:solidFill>
              <a:latin typeface="+mj-lt"/>
              <a:sym typeface="Frutiger 45 Light" charset="0"/>
            </a:endParaRPr>
          </a:p>
          <a:p>
            <a:pPr marL="0" lvl="2" algn="ctr">
              <a:lnSpc>
                <a:spcPct val="120000"/>
              </a:lnSpc>
              <a:spcBef>
                <a:spcPts val="585"/>
              </a:spcBef>
            </a:pPr>
            <a:r>
              <a:rPr lang="en-US" altLang="en-US" sz="1050" dirty="0">
                <a:solidFill>
                  <a:srgbClr val="FFFFFF"/>
                </a:solidFill>
                <a:sym typeface="Frutiger 45 Light" charset="0"/>
              </a:rPr>
              <a:t>Stakeholder</a:t>
            </a:r>
          </a:p>
          <a:p>
            <a:pPr algn="ctr"/>
            <a:endParaRPr lang="en-US" sz="1400" dirty="0"/>
          </a:p>
        </p:txBody>
      </p:sp>
      <p:sp>
        <p:nvSpPr>
          <p:cNvPr id="25" name="TextBox 24">
            <a:extLst>
              <a:ext uri="{FF2B5EF4-FFF2-40B4-BE49-F238E27FC236}">
                <a16:creationId xmlns:a16="http://schemas.microsoft.com/office/drawing/2014/main" id="{5751803A-0350-FCEA-72D3-F75678758C47}"/>
              </a:ext>
            </a:extLst>
          </p:cNvPr>
          <p:cNvSpPr txBox="1"/>
          <p:nvPr/>
        </p:nvSpPr>
        <p:spPr>
          <a:xfrm>
            <a:off x="6879412" y="3454019"/>
            <a:ext cx="2117565" cy="1465016"/>
          </a:xfrm>
          <a:prstGeom prst="rect">
            <a:avLst/>
          </a:prstGeom>
          <a:noFill/>
        </p:spPr>
        <p:txBody>
          <a:bodyPr wrap="square" rtlCol="0">
            <a:spAutoFit/>
          </a:bodyPr>
          <a:lstStyle/>
          <a:p>
            <a:pPr marL="0" lvl="2" algn="ctr">
              <a:lnSpc>
                <a:spcPct val="120000"/>
              </a:lnSpc>
              <a:spcBef>
                <a:spcPts val="585"/>
              </a:spcBef>
            </a:pPr>
            <a:r>
              <a:rPr lang="en-US" altLang="en-US" sz="1200" dirty="0">
                <a:solidFill>
                  <a:srgbClr val="FFFFFF"/>
                </a:solidFill>
                <a:latin typeface="+mj-lt"/>
              </a:rPr>
              <a:t>“There are also only so many varieties of menu items you can buy and it lacks ethnic dishes.”</a:t>
            </a:r>
            <a:endParaRPr lang="en-US" altLang="en-US" sz="1200" dirty="0">
              <a:solidFill>
                <a:srgbClr val="FFFFFF"/>
              </a:solidFill>
              <a:latin typeface="+mj-lt"/>
              <a:sym typeface="Frutiger 45 Light" charset="0"/>
            </a:endParaRPr>
          </a:p>
          <a:p>
            <a:pPr marL="0" lvl="2" algn="ctr">
              <a:lnSpc>
                <a:spcPct val="120000"/>
              </a:lnSpc>
              <a:spcBef>
                <a:spcPts val="585"/>
              </a:spcBef>
            </a:pPr>
            <a:r>
              <a:rPr lang="en-US" altLang="en-US" sz="1050" dirty="0">
                <a:solidFill>
                  <a:srgbClr val="FFFFFF"/>
                </a:solidFill>
                <a:sym typeface="Frutiger 45 Light" charset="0"/>
              </a:rPr>
              <a:t>Stakeholder</a:t>
            </a:r>
          </a:p>
          <a:p>
            <a:pPr algn="ctr"/>
            <a:endParaRPr lang="en-US" sz="1400" dirty="0"/>
          </a:p>
        </p:txBody>
      </p:sp>
      <p:grpSp>
        <p:nvGrpSpPr>
          <p:cNvPr id="31" name="Group 30">
            <a:extLst>
              <a:ext uri="{FF2B5EF4-FFF2-40B4-BE49-F238E27FC236}">
                <a16:creationId xmlns:a16="http://schemas.microsoft.com/office/drawing/2014/main" id="{F4A9C07B-3C87-1BE1-0BF2-A699490B510B}"/>
              </a:ext>
            </a:extLst>
          </p:cNvPr>
          <p:cNvGrpSpPr/>
          <p:nvPr/>
        </p:nvGrpSpPr>
        <p:grpSpPr>
          <a:xfrm>
            <a:off x="7638842" y="781638"/>
            <a:ext cx="537400" cy="537400"/>
            <a:chOff x="7958277" y="642747"/>
            <a:chExt cx="537400" cy="537400"/>
          </a:xfrm>
        </p:grpSpPr>
        <p:sp>
          <p:nvSpPr>
            <p:cNvPr id="29" name="Oval 28">
              <a:extLst>
                <a:ext uri="{FF2B5EF4-FFF2-40B4-BE49-F238E27FC236}">
                  <a16:creationId xmlns:a16="http://schemas.microsoft.com/office/drawing/2014/main" id="{BA0008BE-A7BF-519A-A131-B38A52E9FF7D}"/>
                </a:ext>
              </a:extLst>
            </p:cNvPr>
            <p:cNvSpPr/>
            <p:nvPr/>
          </p:nvSpPr>
          <p:spPr>
            <a:xfrm>
              <a:off x="7958277" y="642747"/>
              <a:ext cx="537400" cy="537400"/>
            </a:xfrm>
            <a:prstGeom prst="ellipse">
              <a:avLst/>
            </a:prstGeom>
            <a:solidFill>
              <a:schemeClr val="accent1"/>
            </a:solidFill>
            <a:ln>
              <a:solidFill>
                <a:schemeClr val="bg1"/>
              </a:solidFill>
            </a:ln>
          </p:spPr>
          <p:txBody>
            <a:bodyPr wrap="none" rtlCol="0" anchor="ctr">
              <a:spAutoFit/>
            </a:bodyPr>
            <a:lstStyle/>
            <a:p>
              <a:pPr algn="ctr" fontAlgn="b"/>
              <a:endParaRPr lang="en-US" dirty="0">
                <a:solidFill>
                  <a:schemeClr val="bg1"/>
                </a:solidFill>
              </a:endParaRPr>
            </a:p>
          </p:txBody>
        </p:sp>
        <p:pic>
          <p:nvPicPr>
            <p:cNvPr id="30" name="Graphic 29" descr="Open quotation mark with solid fill">
              <a:extLst>
                <a:ext uri="{FF2B5EF4-FFF2-40B4-BE49-F238E27FC236}">
                  <a16:creationId xmlns:a16="http://schemas.microsoft.com/office/drawing/2014/main" id="{30B5D0C6-6A45-EBE2-F0D8-5B36D2D1444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89003" y="667461"/>
              <a:ext cx="490869" cy="490869"/>
            </a:xfrm>
            <a:prstGeom prst="rect">
              <a:avLst/>
            </a:prstGeom>
          </p:spPr>
        </p:pic>
      </p:grpSp>
      <p:cxnSp>
        <p:nvCxnSpPr>
          <p:cNvPr id="33" name="Straight Connector 32">
            <a:extLst>
              <a:ext uri="{FF2B5EF4-FFF2-40B4-BE49-F238E27FC236}">
                <a16:creationId xmlns:a16="http://schemas.microsoft.com/office/drawing/2014/main" id="{B949F04D-EB9C-43C1-2F9E-A1E01BE963E6}"/>
              </a:ext>
            </a:extLst>
          </p:cNvPr>
          <p:cNvCxnSpPr>
            <a:cxnSpLocks/>
          </p:cNvCxnSpPr>
          <p:nvPr/>
        </p:nvCxnSpPr>
        <p:spPr>
          <a:xfrm>
            <a:off x="7049712" y="3187677"/>
            <a:ext cx="1715660"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15B7F67A-30E9-A25F-EACF-404D56951DBF}"/>
              </a:ext>
            </a:extLst>
          </p:cNvPr>
          <p:cNvSpPr/>
          <p:nvPr/>
        </p:nvSpPr>
        <p:spPr>
          <a:xfrm>
            <a:off x="-2480197" y="7283"/>
            <a:ext cx="2480197" cy="8268812"/>
          </a:xfrm>
          <a:prstGeom prst="rect">
            <a:avLst/>
          </a:prstGeom>
          <a:solidFill>
            <a:srgbClr val="F0F0F0"/>
          </a:solidFill>
        </p:spPr>
        <p:txBody>
          <a:bodyPr wrap="square" rtlCol="0" anchor="ctr">
            <a:spAutoFit/>
          </a:bodyPr>
          <a:lstStyle/>
          <a:p>
            <a:pPr algn="ctr" fontAlgn="b"/>
            <a:endParaRPr lang="en-US" dirty="0">
              <a:solidFill>
                <a:schemeClr val="bg1"/>
              </a:solidFill>
            </a:endParaRPr>
          </a:p>
        </p:txBody>
      </p:sp>
      <p:sp>
        <p:nvSpPr>
          <p:cNvPr id="60" name="Slide Number Placeholder 2">
            <a:extLst>
              <a:ext uri="{FF2B5EF4-FFF2-40B4-BE49-F238E27FC236}">
                <a16:creationId xmlns:a16="http://schemas.microsoft.com/office/drawing/2014/main" id="{23A0A219-07CC-A4F3-A194-B758D1B0F1F6}"/>
              </a:ext>
            </a:extLst>
          </p:cNvPr>
          <p:cNvSpPr txBox="1">
            <a:spLocks/>
          </p:cNvSpPr>
          <p:nvPr/>
        </p:nvSpPr>
        <p:spPr>
          <a:xfrm>
            <a:off x="6553200" y="6488706"/>
            <a:ext cx="24700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Font typeface="Arial"/>
              <a:buNone/>
              <a:defRPr/>
            </a:pPr>
            <a:fld id="{4FAB73BC-B049-4115-A692-8D63A059BFB8}" type="slidenum">
              <a:rPr lang="en-US" sz="800" kern="0" smtClean="0">
                <a:solidFill>
                  <a:schemeClr val="bg1"/>
                </a:solidFill>
                <a:latin typeface="Roboto"/>
                <a:ea typeface="Roboto"/>
                <a:sym typeface="Roboto"/>
              </a:rPr>
              <a:pPr algn="r">
                <a:buClr>
                  <a:srgbClr val="000000"/>
                </a:buClr>
                <a:buFont typeface="Arial"/>
                <a:buNone/>
                <a:defRPr/>
              </a:pPr>
              <a:t>55</a:t>
            </a:fld>
            <a:endParaRPr lang="en-US" sz="800" kern="0" dirty="0">
              <a:solidFill>
                <a:schemeClr val="bg1"/>
              </a:solidFill>
              <a:latin typeface="Roboto"/>
              <a:ea typeface="Roboto"/>
              <a:sym typeface="Roboto"/>
            </a:endParaRPr>
          </a:p>
        </p:txBody>
      </p:sp>
    </p:spTree>
    <p:extLst>
      <p:ext uri="{BB962C8B-B14F-4D97-AF65-F5344CB8AC3E}">
        <p14:creationId xmlns:p14="http://schemas.microsoft.com/office/powerpoint/2010/main" val="248019882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4" name="Rectangle 3">
            <a:extLst>
              <a:ext uri="{FF2B5EF4-FFF2-40B4-BE49-F238E27FC236}">
                <a16:creationId xmlns:a16="http://schemas.microsoft.com/office/drawing/2014/main" id="{02B9A447-B0B0-EC38-8E5E-9888FB4C1886}"/>
              </a:ext>
            </a:extLst>
          </p:cNvPr>
          <p:cNvSpPr/>
          <p:nvPr/>
        </p:nvSpPr>
        <p:spPr>
          <a:xfrm>
            <a:off x="0" y="0"/>
            <a:ext cx="8926950" cy="1371600"/>
          </a:xfrm>
          <a:prstGeom prst="rect">
            <a:avLst/>
          </a:prstGeom>
          <a:solidFill>
            <a:schemeClr val="accent1"/>
          </a:solidFill>
        </p:spPr>
        <p:txBody>
          <a:bodyPr wrap="square" rtlCol="0" anchor="ctr">
            <a:spAutoFit/>
          </a:bodyPr>
          <a:lstStyle/>
          <a:p>
            <a:pPr algn="ctr" fontAlgn="b"/>
            <a:endParaRPr lang="en-US" dirty="0">
              <a:solidFill>
                <a:schemeClr val="bg1"/>
              </a:solidFill>
            </a:endParaRPr>
          </a:p>
        </p:txBody>
      </p:sp>
      <p:sp>
        <p:nvSpPr>
          <p:cNvPr id="2" name="Rectangle 1">
            <a:extLst>
              <a:ext uri="{FF2B5EF4-FFF2-40B4-BE49-F238E27FC236}">
                <a16:creationId xmlns:a16="http://schemas.microsoft.com/office/drawing/2014/main" id="{3BD3FBCF-8642-8163-E3DB-78F9457C080B}"/>
              </a:ext>
            </a:extLst>
          </p:cNvPr>
          <p:cNvSpPr/>
          <p:nvPr/>
        </p:nvSpPr>
        <p:spPr>
          <a:xfrm>
            <a:off x="6671085" y="0"/>
            <a:ext cx="2472915" cy="6858000"/>
          </a:xfrm>
          <a:prstGeom prst="rect">
            <a:avLst/>
          </a:prstGeom>
          <a:solidFill>
            <a:schemeClr val="tx2"/>
          </a:solidFill>
        </p:spPr>
        <p:txBody>
          <a:bodyPr wrap="square" rtlCol="0" anchor="ctr">
            <a:spAutoFit/>
          </a:bodyPr>
          <a:lstStyle/>
          <a:p>
            <a:pPr algn="ctr" fontAlgn="b"/>
            <a:endParaRPr lang="en-US" dirty="0">
              <a:solidFill>
                <a:schemeClr val="bg1"/>
              </a:solidFill>
            </a:endParaRPr>
          </a:p>
        </p:txBody>
      </p:sp>
      <p:sp>
        <p:nvSpPr>
          <p:cNvPr id="603" name="Google Shape;603;p79"/>
          <p:cNvSpPr txBox="1">
            <a:spLocks noGrp="1"/>
          </p:cNvSpPr>
          <p:nvPr>
            <p:ph type="title"/>
          </p:nvPr>
        </p:nvSpPr>
        <p:spPr>
          <a:xfrm>
            <a:off x="223936" y="186613"/>
            <a:ext cx="4114800" cy="86677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Montserrat ExtraBold"/>
              <a:buNone/>
            </a:pPr>
            <a:r>
              <a:rPr lang="en-US" dirty="0">
                <a:solidFill>
                  <a:schemeClr val="bg1"/>
                </a:solidFill>
              </a:rPr>
              <a:t>Meridian Assisted Living</a:t>
            </a:r>
            <a:endParaRPr dirty="0">
              <a:solidFill>
                <a:schemeClr val="bg1"/>
              </a:solidFill>
            </a:endParaRPr>
          </a:p>
        </p:txBody>
      </p:sp>
      <p:sp>
        <p:nvSpPr>
          <p:cNvPr id="604" name="Google Shape;604;p79"/>
          <p:cNvSpPr txBox="1">
            <a:spLocks noGrp="1"/>
          </p:cNvSpPr>
          <p:nvPr>
            <p:ph type="sldNum" idx="12"/>
          </p:nvPr>
        </p:nvSpPr>
        <p:spPr>
          <a:xfrm>
            <a:off x="6553200" y="653683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bg1"/>
                </a:solidFill>
              </a:rPr>
              <a:t>56</a:t>
            </a:fld>
            <a:endParaRPr dirty="0">
              <a:solidFill>
                <a:schemeClr val="bg1"/>
              </a:solidFill>
            </a:endParaRPr>
          </a:p>
        </p:txBody>
      </p:sp>
      <p:sp>
        <p:nvSpPr>
          <p:cNvPr id="10" name="Rectangle 3"/>
          <p:cNvSpPr>
            <a:spLocks/>
          </p:cNvSpPr>
          <p:nvPr/>
        </p:nvSpPr>
        <p:spPr bwMode="auto">
          <a:xfrm>
            <a:off x="335899" y="1571254"/>
            <a:ext cx="5367477" cy="5477966"/>
          </a:xfrm>
          <a:prstGeom prst="rect">
            <a:avLst/>
          </a:prstGeom>
          <a:noFill/>
          <a:ln w="12700" cap="flat">
            <a:noFill/>
            <a:miter lim="800000"/>
            <a:headEnd type="none" w="med" len="med"/>
            <a:tailEnd type="none" w="med" len="med"/>
          </a:ln>
        </p:spPr>
        <p:txBody>
          <a:bodyPr lIns="0" tIns="0" rIns="0" bIns="0"/>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BUDGETS ARE VERY FLEXIBLE</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Mark spends $7.10 per day for three meals. Breakfast is $1.50, $2.50 for lunch and $3.10 for dinner. (This is for assisted living.) Also includes two snacks.</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“What we give them for $7.10 is a miracle. And it’s all based on the price they pay when they walk in the door - $4,000 to $8,000 per people per month.”</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“The government gives you nutritional value to follow and we build our budgets based upon that – what you’re supposed to feed the residents each day. </a:t>
            </a:r>
          </a:p>
          <a:p>
            <a:pPr eaLnBrk="1" hangingPunct="1">
              <a:buClr>
                <a:schemeClr val="accent1"/>
              </a:buClr>
              <a:buSzPct val="85000"/>
            </a:pPr>
            <a:endParaRPr lang="en-US" altLang="en-US" sz="1050" dirty="0">
              <a:solidFill>
                <a:srgbClr val="1B1816"/>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PREPARATION CAN VARY DEPENDING ON STAFF COMPETENCY</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Mark’s staff is very teachable and are able to make meals from scratch with craveable visuals. </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Directions of RTE foods are not “that important” to Mark or his staff, largely because they are serving from scratch.</a:t>
            </a:r>
          </a:p>
          <a:p>
            <a:pPr marL="171450" indent="-171450" eaLnBrk="1" hangingPunct="1">
              <a:buClr>
                <a:schemeClr val="accent1"/>
              </a:buClr>
              <a:buSzPct val="85000"/>
              <a:buFont typeface="Arial" panose="020B0604020202020204" pitchFamily="34" charset="0"/>
              <a:buChar char="•"/>
            </a:pPr>
            <a:endParaRPr lang="en-US" altLang="en-US" sz="1050" dirty="0">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NUTRITION AND SODIUM ARE CRITICAL</a:t>
            </a:r>
          </a:p>
          <a:p>
            <a:pPr marL="171450" indent="-171450" eaLnBrk="1" hangingPunct="1">
              <a:buClr>
                <a:srgbClr val="4C1E1E"/>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“It’s non-negotiable if there is too much sodium in a ready-to-eat item.”</a:t>
            </a:r>
          </a:p>
          <a:p>
            <a:pPr marL="171450" indent="-171450" eaLnBrk="1" hangingPunct="1">
              <a:buClr>
                <a:srgbClr val="4C1E1E"/>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Mark indicated there is a daily maximum of sodium for residents. Other nutritional factors – protein, carbohydrates – are up to the resident but not mandated.</a:t>
            </a:r>
          </a:p>
          <a:p>
            <a:pPr marL="171450" indent="-171450" eaLnBrk="1" hangingPunct="1">
              <a:buClr>
                <a:srgbClr val="4C1E1E"/>
              </a:buClr>
              <a:buSzPct val="85000"/>
              <a:buFont typeface="Arial" panose="020B0604020202020204" pitchFamily="34" charset="0"/>
              <a:buChar char="•"/>
            </a:pPr>
            <a:endParaRPr lang="en-US" altLang="en-US" sz="1050" dirty="0">
              <a:solidFill>
                <a:srgbClr val="000000"/>
              </a:solidFill>
              <a:latin typeface="Roboto" panose="02000000000000000000" pitchFamily="2" charset="0"/>
              <a:ea typeface="Roboto" panose="02000000000000000000" pitchFamily="2" charset="0"/>
            </a:endParaRPr>
          </a:p>
          <a:p>
            <a:pPr eaLnBrk="1" hangingPunct="1">
              <a:spcAft>
                <a:spcPts val="6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LAUNCHING THE PRODUCT IN THE MARKET REQUIRES “PULL THROUGH”</a:t>
            </a:r>
          </a:p>
          <a:p>
            <a:pPr marL="171450" indent="-171450" eaLnBrk="1" hangingPunct="1">
              <a:spcAft>
                <a:spcPts val="600"/>
              </a:spcAft>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Mark uses a GPO and a major broadline distributor. If it is something he sees as a fit, he will make sure it is added to the preferred list. “It’s the easiest way to avoid distribution if you’re launching a new product or trying to get in.”</a:t>
            </a:r>
          </a:p>
          <a:p>
            <a:pPr marL="171450" indent="-171450" eaLnBrk="1" hangingPunct="1">
              <a:buClr>
                <a:srgbClr val="4C1E1E"/>
              </a:buClr>
              <a:buSzPct val="85000"/>
              <a:buFont typeface="Arial" panose="020B0604020202020204" pitchFamily="34" charset="0"/>
              <a:buChar char="•"/>
            </a:pPr>
            <a:endParaRPr lang="en-US" altLang="en-US" sz="1100" dirty="0">
              <a:latin typeface="Roboto" panose="02000000000000000000" pitchFamily="2" charset="0"/>
              <a:ea typeface="Roboto" panose="02000000000000000000" pitchFamily="2" charset="0"/>
            </a:endParaRPr>
          </a:p>
          <a:p>
            <a:pPr eaLnBrk="1" hangingPunct="1">
              <a:spcAft>
                <a:spcPts val="600"/>
              </a:spcAft>
              <a:buClr>
                <a:schemeClr val="accent1"/>
              </a:buClr>
              <a:buSzPct val="85000"/>
            </a:pPr>
            <a:endParaRPr lang="en-US" altLang="en-US" sz="1100" dirty="0">
              <a:latin typeface="Roboto" panose="02000000000000000000" pitchFamily="2" charset="0"/>
              <a:ea typeface="Roboto" panose="02000000000000000000" pitchFamily="2" charset="0"/>
            </a:endParaRPr>
          </a:p>
        </p:txBody>
      </p:sp>
      <p:sp>
        <p:nvSpPr>
          <p:cNvPr id="7" name="TextBox 6"/>
          <p:cNvSpPr txBox="1"/>
          <p:nvPr/>
        </p:nvSpPr>
        <p:spPr>
          <a:xfrm>
            <a:off x="6849274" y="4773438"/>
            <a:ext cx="2294726" cy="1723549"/>
          </a:xfrm>
          <a:prstGeom prst="rect">
            <a:avLst/>
          </a:prstGeom>
          <a:noFill/>
        </p:spPr>
        <p:txBody>
          <a:bodyPr wrap="square" rtlCol="0">
            <a:spAutoFit/>
          </a:bodyPr>
          <a:lstStyle/>
          <a:p>
            <a:pPr>
              <a:spcAft>
                <a:spcPts val="1200"/>
              </a:spcAft>
              <a:buClr>
                <a:schemeClr val="bg1"/>
              </a:buClr>
            </a:pPr>
            <a:r>
              <a:rPr lang="en-US" sz="1100" b="1" dirty="0">
                <a:solidFill>
                  <a:schemeClr val="bg1"/>
                </a:solidFill>
                <a:latin typeface="Roboto" panose="02000000000000000000" pitchFamily="2" charset="0"/>
                <a:ea typeface="Roboto" panose="02000000000000000000" pitchFamily="2" charset="0"/>
              </a:rPr>
              <a:t>ABOUT MERIDIAN ORLANDO</a:t>
            </a:r>
          </a:p>
          <a:p>
            <a:pPr>
              <a:spcAft>
                <a:spcPts val="1200"/>
              </a:spcAft>
              <a:buClr>
                <a:schemeClr val="bg1"/>
              </a:buClr>
            </a:pPr>
            <a:r>
              <a:rPr lang="en-US" sz="1100" dirty="0">
                <a:solidFill>
                  <a:schemeClr val="bg1"/>
                </a:solidFill>
                <a:latin typeface="Roboto" panose="02000000000000000000" pitchFamily="2" charset="0"/>
                <a:ea typeface="Roboto" panose="02000000000000000000" pitchFamily="2" charset="0"/>
              </a:rPr>
              <a:t>Meals served 3-times per day</a:t>
            </a:r>
          </a:p>
          <a:p>
            <a:pPr>
              <a:spcAft>
                <a:spcPts val="1200"/>
              </a:spcAft>
              <a:buClr>
                <a:schemeClr val="bg1"/>
              </a:buClr>
            </a:pPr>
            <a:r>
              <a:rPr lang="en-US" sz="1100" dirty="0">
                <a:solidFill>
                  <a:schemeClr val="bg1"/>
                </a:solidFill>
                <a:latin typeface="Roboto" panose="02000000000000000000" pitchFamily="2" charset="0"/>
                <a:ea typeface="Roboto" panose="02000000000000000000" pitchFamily="2" charset="0"/>
              </a:rPr>
              <a:t>87 residents</a:t>
            </a:r>
          </a:p>
          <a:p>
            <a:pPr>
              <a:spcAft>
                <a:spcPts val="1200"/>
              </a:spcAft>
              <a:buClr>
                <a:schemeClr val="bg1"/>
              </a:buClr>
            </a:pPr>
            <a:r>
              <a:rPr lang="en-US" sz="1100" dirty="0">
                <a:solidFill>
                  <a:schemeClr val="bg1"/>
                </a:solidFill>
                <a:latin typeface="Roboto" panose="02000000000000000000" pitchFamily="2" charset="0"/>
                <a:ea typeface="Roboto" panose="02000000000000000000" pitchFamily="2" charset="0"/>
              </a:rPr>
              <a:t>7 residents are on pureed and mechanical diet</a:t>
            </a:r>
          </a:p>
          <a:p>
            <a:pPr>
              <a:spcAft>
                <a:spcPts val="1200"/>
              </a:spcAft>
              <a:buClr>
                <a:schemeClr val="bg1"/>
              </a:buClr>
            </a:pPr>
            <a:r>
              <a:rPr lang="en-US" sz="1100" dirty="0">
                <a:solidFill>
                  <a:schemeClr val="bg1"/>
                </a:solidFill>
                <a:latin typeface="Roboto" panose="02000000000000000000" pitchFamily="2" charset="0"/>
                <a:ea typeface="Roboto" panose="02000000000000000000" pitchFamily="2" charset="0"/>
              </a:rPr>
              <a:t>Does not use RTE shaped foods</a:t>
            </a:r>
          </a:p>
        </p:txBody>
      </p:sp>
      <p:sp>
        <p:nvSpPr>
          <p:cNvPr id="5" name="Rectangle: Rounded Corners 4">
            <a:extLst>
              <a:ext uri="{FF2B5EF4-FFF2-40B4-BE49-F238E27FC236}">
                <a16:creationId xmlns:a16="http://schemas.microsoft.com/office/drawing/2014/main" id="{7E21BCB4-B044-D45D-AB49-5FDF8024F16C}"/>
              </a:ext>
            </a:extLst>
          </p:cNvPr>
          <p:cNvSpPr/>
          <p:nvPr/>
        </p:nvSpPr>
        <p:spPr>
          <a:xfrm>
            <a:off x="5821261" y="2766505"/>
            <a:ext cx="3017520" cy="1645920"/>
          </a:xfrm>
          <a:prstGeom prst="roundRect">
            <a:avLst/>
          </a:prstGeom>
          <a:noFill/>
          <a:ln>
            <a:solidFill>
              <a:schemeClr val="bg1"/>
            </a:solidFill>
          </a:ln>
        </p:spPr>
        <p:txBody>
          <a:bodyPr wrap="square" rtlCol="0" anchor="ctr">
            <a:spAutoFit/>
          </a:bodyPr>
          <a:lstStyle/>
          <a:p>
            <a:pPr algn="ctr" fontAlgn="b"/>
            <a:endParaRPr lang="en-US" dirty="0">
              <a:solidFill>
                <a:schemeClr val="bg1"/>
              </a:solidFill>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t="13546" r="8" b="21211"/>
          <a:stretch/>
        </p:blipFill>
        <p:spPr>
          <a:xfrm>
            <a:off x="5944482" y="601688"/>
            <a:ext cx="2310882" cy="2681703"/>
          </a:xfrm>
          <a:prstGeom prst="roundRect">
            <a:avLst/>
          </a:prstGeom>
        </p:spPr>
      </p:pic>
      <p:sp>
        <p:nvSpPr>
          <p:cNvPr id="8" name="TextBox 7">
            <a:extLst>
              <a:ext uri="{FF2B5EF4-FFF2-40B4-BE49-F238E27FC236}">
                <a16:creationId xmlns:a16="http://schemas.microsoft.com/office/drawing/2014/main" id="{9077A155-5343-D67F-0A95-1D336968D2BC}"/>
              </a:ext>
            </a:extLst>
          </p:cNvPr>
          <p:cNvSpPr txBox="1"/>
          <p:nvPr/>
        </p:nvSpPr>
        <p:spPr>
          <a:xfrm>
            <a:off x="6888133" y="3429000"/>
            <a:ext cx="2038817" cy="723275"/>
          </a:xfrm>
          <a:prstGeom prst="rect">
            <a:avLst/>
          </a:prstGeom>
          <a:noFill/>
        </p:spPr>
        <p:txBody>
          <a:bodyPr wrap="square" rtlCol="0">
            <a:spAutoFit/>
          </a:bodyPr>
          <a:lstStyle/>
          <a:p>
            <a:r>
              <a:rPr lang="en-US" sz="1100" i="1" dirty="0">
                <a:solidFill>
                  <a:schemeClr val="accent4"/>
                </a:solidFill>
                <a:latin typeface="Roboto" panose="02000000000000000000" pitchFamily="2" charset="0"/>
                <a:ea typeface="Roboto" panose="02000000000000000000" pitchFamily="2" charset="0"/>
              </a:rPr>
              <a:t>MARK ZOLLO</a:t>
            </a:r>
            <a:r>
              <a:rPr lang="en-US" sz="1100" i="1" dirty="0">
                <a:solidFill>
                  <a:schemeClr val="bg1"/>
                </a:solidFill>
                <a:latin typeface="Roboto" panose="02000000000000000000" pitchFamily="2" charset="0"/>
                <a:ea typeface="Roboto" panose="02000000000000000000" pitchFamily="2" charset="0"/>
              </a:rPr>
              <a:t>,</a:t>
            </a:r>
            <a:br>
              <a:rPr lang="en-US" sz="1100" b="1" i="1" dirty="0">
                <a:solidFill>
                  <a:schemeClr val="bg1"/>
                </a:solidFill>
                <a:latin typeface="Roboto" panose="02000000000000000000" pitchFamily="2" charset="0"/>
                <a:ea typeface="Roboto" panose="02000000000000000000" pitchFamily="2" charset="0"/>
              </a:rPr>
            </a:br>
            <a:r>
              <a:rPr lang="en-US" sz="1000" i="1" dirty="0">
                <a:solidFill>
                  <a:schemeClr val="bg1"/>
                </a:solidFill>
                <a:latin typeface="Roboto" panose="02000000000000000000" pitchFamily="2" charset="0"/>
                <a:ea typeface="Roboto" panose="02000000000000000000" pitchFamily="2" charset="0"/>
              </a:rPr>
              <a:t>Foodservice Director and Executive Chef for Meridian Assisted Living in Orlando, FL</a:t>
            </a:r>
            <a:endParaRPr lang="en-US" sz="1100" i="1" dirty="0">
              <a:solidFill>
                <a:schemeClr val="bg1"/>
              </a:solidFill>
              <a:latin typeface="Roboto" panose="02000000000000000000" pitchFamily="2" charset="0"/>
              <a:ea typeface="Roboto" panose="02000000000000000000" pitchFamily="2" charset="0"/>
            </a:endParaRPr>
          </a:p>
        </p:txBody>
      </p:sp>
      <p:cxnSp>
        <p:nvCxnSpPr>
          <p:cNvPr id="11" name="Straight Connector 10">
            <a:extLst>
              <a:ext uri="{FF2B5EF4-FFF2-40B4-BE49-F238E27FC236}">
                <a16:creationId xmlns:a16="http://schemas.microsoft.com/office/drawing/2014/main" id="{76DF1346-8A76-7007-48EA-3C7CEE1BA4BD}"/>
              </a:ext>
            </a:extLst>
          </p:cNvPr>
          <p:cNvCxnSpPr>
            <a:cxnSpLocks/>
          </p:cNvCxnSpPr>
          <p:nvPr/>
        </p:nvCxnSpPr>
        <p:spPr>
          <a:xfrm>
            <a:off x="6553200" y="5389123"/>
            <a:ext cx="283464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DFFC2B0-0893-CDBE-F38E-5270D512AC10}"/>
              </a:ext>
            </a:extLst>
          </p:cNvPr>
          <p:cNvCxnSpPr>
            <a:cxnSpLocks/>
          </p:cNvCxnSpPr>
          <p:nvPr/>
        </p:nvCxnSpPr>
        <p:spPr>
          <a:xfrm>
            <a:off x="6553200" y="5683852"/>
            <a:ext cx="283464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5C2E837-B3FC-CA8E-A8B5-FB1D023617F0}"/>
              </a:ext>
            </a:extLst>
          </p:cNvPr>
          <p:cNvCxnSpPr>
            <a:cxnSpLocks/>
          </p:cNvCxnSpPr>
          <p:nvPr/>
        </p:nvCxnSpPr>
        <p:spPr>
          <a:xfrm>
            <a:off x="6553200" y="6196176"/>
            <a:ext cx="283464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C76DB30-3DB3-0252-88D8-5079E6293EF2}"/>
              </a:ext>
            </a:extLst>
          </p:cNvPr>
          <p:cNvSpPr/>
          <p:nvPr/>
        </p:nvSpPr>
        <p:spPr>
          <a:xfrm>
            <a:off x="9105139" y="7283"/>
            <a:ext cx="2480197" cy="8268812"/>
          </a:xfrm>
          <a:prstGeom prst="rect">
            <a:avLst/>
          </a:prstGeom>
          <a:solidFill>
            <a:srgbClr val="F0F0F0"/>
          </a:solidFill>
        </p:spPr>
        <p:txBody>
          <a:bodyPr wrap="square" rtlCol="0" anchor="ctr">
            <a:spAutoFit/>
          </a:bodyPr>
          <a:lstStyle/>
          <a:p>
            <a:pPr algn="ctr" fontAlgn="b"/>
            <a:endParaRPr lang="en-US" dirty="0">
              <a:solidFill>
                <a:schemeClr val="bg1"/>
              </a:solidFill>
            </a:endParaRPr>
          </a:p>
        </p:txBody>
      </p:sp>
    </p:spTree>
    <p:extLst>
      <p:ext uri="{BB962C8B-B14F-4D97-AF65-F5344CB8AC3E}">
        <p14:creationId xmlns:p14="http://schemas.microsoft.com/office/powerpoint/2010/main" val="192867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C1C69C-732B-3010-2BAA-8B39EC1F9B1D}"/>
              </a:ext>
            </a:extLst>
          </p:cNvPr>
          <p:cNvSpPr/>
          <p:nvPr/>
        </p:nvSpPr>
        <p:spPr>
          <a:xfrm>
            <a:off x="0" y="0"/>
            <a:ext cx="8926950" cy="1371600"/>
          </a:xfrm>
          <a:prstGeom prst="rect">
            <a:avLst/>
          </a:prstGeom>
          <a:solidFill>
            <a:schemeClr val="accent1"/>
          </a:solidFill>
        </p:spPr>
        <p:txBody>
          <a:bodyPr wrap="square" rtlCol="0" anchor="ctr">
            <a:spAutoFit/>
          </a:bodyPr>
          <a:lstStyle/>
          <a:p>
            <a:pPr algn="ctr" fontAlgn="b"/>
            <a:endParaRPr lang="en-US" dirty="0">
              <a:solidFill>
                <a:schemeClr val="bg1"/>
              </a:solidFill>
            </a:endParaRPr>
          </a:p>
        </p:txBody>
      </p:sp>
      <p:sp>
        <p:nvSpPr>
          <p:cNvPr id="11" name="Rectangle 10">
            <a:extLst>
              <a:ext uri="{FF2B5EF4-FFF2-40B4-BE49-F238E27FC236}">
                <a16:creationId xmlns:a16="http://schemas.microsoft.com/office/drawing/2014/main" id="{0F8378B0-1992-495E-84C0-3EA5171461EE}"/>
              </a:ext>
            </a:extLst>
          </p:cNvPr>
          <p:cNvSpPr/>
          <p:nvPr/>
        </p:nvSpPr>
        <p:spPr>
          <a:xfrm>
            <a:off x="6671085" y="0"/>
            <a:ext cx="2472915" cy="6858000"/>
          </a:xfrm>
          <a:prstGeom prst="rect">
            <a:avLst/>
          </a:prstGeom>
          <a:solidFill>
            <a:schemeClr val="tx2"/>
          </a:solidFill>
        </p:spPr>
        <p:txBody>
          <a:bodyPr wrap="square" rtlCol="0" anchor="ctr">
            <a:spAutoFit/>
          </a:bodyPr>
          <a:lstStyle/>
          <a:p>
            <a:pPr algn="ctr" fontAlgn="b"/>
            <a:endParaRPr lang="en-US" dirty="0">
              <a:solidFill>
                <a:schemeClr val="bg1"/>
              </a:solidFill>
            </a:endParaRPr>
          </a:p>
        </p:txBody>
      </p:sp>
      <p:pic>
        <p:nvPicPr>
          <p:cNvPr id="149528" name="Picture 2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flipH="1" flipV="1">
            <a:off x="4655432" y="4029269"/>
            <a:ext cx="459441" cy="28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29" name="Picture 2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flipH="1" flipV="1">
            <a:off x="3033381" y="5404791"/>
            <a:ext cx="459441" cy="28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
          <p:cNvSpPr>
            <a:spLocks/>
          </p:cNvSpPr>
          <p:nvPr/>
        </p:nvSpPr>
        <p:spPr bwMode="auto">
          <a:xfrm>
            <a:off x="8202712" y="6362140"/>
            <a:ext cx="112893" cy="185541"/>
          </a:xfrm>
          <a:prstGeom prst="rect">
            <a:avLst/>
          </a:prstGeom>
          <a:noFill/>
          <a:ln w="9525" cap="flat">
            <a:noFill/>
            <a:miter lim="800000"/>
            <a:headEnd type="none" w="med" len="med"/>
            <a:tailEnd type="none" w="med" len="med"/>
          </a:ln>
        </p:spPr>
        <p:txBody>
          <a:bodyPr wrap="none" lIns="44788" tIns="44788" rIns="44788" bIns="44788">
            <a:prstTxWarp prst="textNoShape">
              <a:avLst/>
            </a:prstTxWarp>
            <a:spAutoFit/>
          </a:bodyPr>
          <a:lstStyle/>
          <a:p>
            <a:r>
              <a:rPr lang="en-US" sz="618" dirty="0">
                <a:solidFill>
                  <a:srgbClr val="1B1816"/>
                </a:solidFill>
                <a:latin typeface="Frutiger 45 Light" charset="0"/>
                <a:ea typeface="Frutiger 45 Light" charset="0"/>
                <a:cs typeface="Frutiger 45 Light" charset="0"/>
                <a:sym typeface="Frutiger 45 Light"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5617" y="3734852"/>
            <a:ext cx="1668211" cy="1251159"/>
          </a:xfrm>
          <a:prstGeom prst="roundRect">
            <a:avLst/>
          </a:prstGeom>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rcRect l="6694"/>
          <a:stretch/>
        </p:blipFill>
        <p:spPr>
          <a:xfrm rot="5400000">
            <a:off x="7318032" y="3889584"/>
            <a:ext cx="1251159" cy="941696"/>
          </a:xfrm>
          <a:prstGeom prst="round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16784" y="5056336"/>
            <a:ext cx="1250302" cy="937727"/>
          </a:xfrm>
          <a:prstGeom prst="round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a:ext>
            </a:extLst>
          </a:blip>
          <a:srcRect l="7149" t="12000" r="11360" b="6779"/>
          <a:stretch/>
        </p:blipFill>
        <p:spPr>
          <a:xfrm rot="5400000">
            <a:off x="6111185" y="1347058"/>
            <a:ext cx="2723159" cy="1883390"/>
          </a:xfrm>
          <a:prstGeom prst="round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3891" y="5056336"/>
            <a:ext cx="1380569" cy="951594"/>
          </a:xfrm>
          <a:prstGeom prst="roundRect">
            <a:avLst/>
          </a:prstGeom>
        </p:spPr>
      </p:pic>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4364071" y="4716612"/>
            <a:ext cx="1475792" cy="1106844"/>
          </a:xfrm>
          <a:prstGeom prst="round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59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572000" y="953910"/>
            <a:ext cx="1787889" cy="2723158"/>
          </a:xfrm>
          <a:prstGeom prst="round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548545" y="3734852"/>
            <a:ext cx="1112147" cy="743824"/>
          </a:xfrm>
          <a:prstGeom prst="roundRect">
            <a:avLst/>
          </a:prstGeom>
        </p:spPr>
      </p:pic>
      <p:sp>
        <p:nvSpPr>
          <p:cNvPr id="44" name="Rectangle 3"/>
          <p:cNvSpPr>
            <a:spLocks/>
          </p:cNvSpPr>
          <p:nvPr/>
        </p:nvSpPr>
        <p:spPr bwMode="auto">
          <a:xfrm>
            <a:off x="288193" y="1645920"/>
            <a:ext cx="3821419" cy="4521748"/>
          </a:xfrm>
          <a:prstGeom prst="rect">
            <a:avLst/>
          </a:prstGeom>
          <a:noFill/>
          <a:ln w="12700" cap="flat">
            <a:noFill/>
            <a:miter lim="800000"/>
            <a:headEnd type="none" w="med" len="med"/>
            <a:tailEnd type="none" w="med" len="med"/>
          </a:ln>
        </p:spPr>
        <p:txBody>
          <a:bodyPr lIns="0" tIns="0" rIns="0" bIns="0"/>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NUTRITION AND SODIUM ARE CRITICAL</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“It’s non-negotiable if there is too much sodium in a ready-to-eat item.”</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Mark indicated there is a daily maximum of sodium for residents. Other nutritional factors – protein, carbohydrates – are up to the resident but not mandated.</a:t>
            </a:r>
            <a:endParaRPr lang="en-US" altLang="en-US" sz="1050" dirty="0">
              <a:solidFill>
                <a:srgbClr val="1B1816"/>
              </a:solidFill>
              <a:latin typeface="Roboto" panose="02000000000000000000" pitchFamily="2" charset="0"/>
              <a:ea typeface="Roboto" panose="02000000000000000000" pitchFamily="2" charset="0"/>
            </a:endParaRPr>
          </a:p>
          <a:p>
            <a:pPr eaLnBrk="1" hangingPunct="1">
              <a:spcAft>
                <a:spcPts val="600"/>
              </a:spcAft>
              <a:buClr>
                <a:schemeClr val="accent1"/>
              </a:buClr>
              <a:buSzPct val="85000"/>
              <a:buFont typeface="Arial" panose="020B0604020202020204" pitchFamily="34" charset="0"/>
              <a:buChar char="•"/>
            </a:pPr>
            <a:endParaRPr lang="en-US" altLang="en-US" sz="1050" dirty="0">
              <a:solidFill>
                <a:srgbClr val="1B1816"/>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LAUNCHING THE PRODUCT IN THE MARKET REQUIRES </a:t>
            </a:r>
            <a:br>
              <a:rPr lang="en-US" altLang="en-US" sz="1050" b="1" dirty="0">
                <a:solidFill>
                  <a:schemeClr val="accent1"/>
                </a:solidFill>
                <a:latin typeface="Roboto" panose="02000000000000000000" pitchFamily="2" charset="0"/>
                <a:ea typeface="Roboto" panose="02000000000000000000" pitchFamily="2" charset="0"/>
              </a:rPr>
            </a:br>
            <a:r>
              <a:rPr lang="en-US" altLang="en-US" sz="1050" b="1" dirty="0">
                <a:solidFill>
                  <a:schemeClr val="accent1"/>
                </a:solidFill>
                <a:latin typeface="Roboto" panose="02000000000000000000" pitchFamily="2" charset="0"/>
                <a:ea typeface="Roboto" panose="02000000000000000000" pitchFamily="2" charset="0"/>
              </a:rPr>
              <a:t>“PULL THROUGH”</a:t>
            </a:r>
          </a:p>
          <a:p>
            <a:pPr marL="171450" indent="-171450" eaLnBrk="1" hangingPunct="1">
              <a:spcAft>
                <a:spcPts val="600"/>
              </a:spcAft>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Mark uses a GPO and a major broadline distributor. He said to call him and the corporate office to send through shipments directly. He would get it added it to his preferred list. “It’s the easiest way to avoid distribution if you’re launching a new product.” </a:t>
            </a:r>
          </a:p>
          <a:p>
            <a:pPr eaLnBrk="1" hangingPunct="1">
              <a:spcAft>
                <a:spcPts val="600"/>
              </a:spcAft>
              <a:buClr>
                <a:schemeClr val="accent1"/>
              </a:buClr>
              <a:buSzPct val="85000"/>
            </a:pPr>
            <a:endParaRPr lang="en-US" altLang="en-US" sz="1100" dirty="0">
              <a:latin typeface="Roboto" panose="02000000000000000000" pitchFamily="2" charset="0"/>
              <a:ea typeface="Roboto" panose="02000000000000000000" pitchFamily="2" charset="0"/>
            </a:endParaRPr>
          </a:p>
          <a:p>
            <a:pPr eaLnBrk="1" hangingPunct="1">
              <a:spcAft>
                <a:spcPts val="600"/>
              </a:spcAft>
              <a:buClr>
                <a:schemeClr val="accent1"/>
              </a:buClr>
              <a:buSzPct val="85000"/>
            </a:pPr>
            <a:endParaRPr lang="en-US" altLang="en-US" sz="1100" dirty="0">
              <a:latin typeface="Roboto" panose="02000000000000000000" pitchFamily="2" charset="0"/>
              <a:ea typeface="Roboto" panose="02000000000000000000" pitchFamily="2" charset="0"/>
            </a:endParaRPr>
          </a:p>
          <a:p>
            <a:pPr eaLnBrk="1" hangingPunct="1">
              <a:spcAft>
                <a:spcPts val="600"/>
              </a:spcAft>
              <a:buClr>
                <a:schemeClr val="accent1"/>
              </a:buClr>
              <a:buSzPct val="85000"/>
              <a:buFont typeface="Arial" panose="020B0604020202020204" pitchFamily="34" charset="0"/>
              <a:buChar char="•"/>
            </a:pPr>
            <a:endParaRPr lang="en-US" altLang="en-US" sz="1100" dirty="0">
              <a:latin typeface="Roboto" panose="02000000000000000000" pitchFamily="2" charset="0"/>
              <a:ea typeface="Roboto" panose="02000000000000000000" pitchFamily="2" charset="0"/>
            </a:endParaRPr>
          </a:p>
        </p:txBody>
      </p:sp>
      <p:sp>
        <p:nvSpPr>
          <p:cNvPr id="12" name="Google Shape;603;p79">
            <a:extLst>
              <a:ext uri="{FF2B5EF4-FFF2-40B4-BE49-F238E27FC236}">
                <a16:creationId xmlns:a16="http://schemas.microsoft.com/office/drawing/2014/main" id="{99B28631-AE09-810F-F2F6-3B280CA54ECC}"/>
              </a:ext>
            </a:extLst>
          </p:cNvPr>
          <p:cNvSpPr txBox="1">
            <a:spLocks/>
          </p:cNvSpPr>
          <p:nvPr/>
        </p:nvSpPr>
        <p:spPr>
          <a:xfrm>
            <a:off x="223936" y="186613"/>
            <a:ext cx="4114800" cy="866776"/>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pPr>
              <a:spcBef>
                <a:spcPts val="0"/>
              </a:spcBef>
              <a:buClr>
                <a:schemeClr val="dk1"/>
              </a:buClr>
              <a:buSzPts val="1800"/>
              <a:buFont typeface="Montserrat ExtraBold"/>
              <a:buNone/>
            </a:pPr>
            <a:r>
              <a:rPr lang="en-US" dirty="0">
                <a:solidFill>
                  <a:schemeClr val="bg1"/>
                </a:solidFill>
              </a:rPr>
              <a:t>Meridian Assisted Living</a:t>
            </a:r>
          </a:p>
          <a:p>
            <a:pPr>
              <a:spcBef>
                <a:spcPts val="0"/>
              </a:spcBef>
              <a:buClr>
                <a:schemeClr val="dk1"/>
              </a:buClr>
              <a:buSzPts val="1800"/>
              <a:buFont typeface="Montserrat ExtraBold"/>
              <a:buNone/>
            </a:pPr>
            <a:r>
              <a:rPr lang="en-US" sz="1050" i="1" dirty="0">
                <a:solidFill>
                  <a:schemeClr val="bg1"/>
                </a:solidFill>
                <a:latin typeface="+mn-lt"/>
              </a:rPr>
              <a:t>Continued</a:t>
            </a:r>
            <a:endParaRPr lang="en-US" i="1" dirty="0">
              <a:solidFill>
                <a:schemeClr val="bg1"/>
              </a:solidFill>
              <a:latin typeface="+mn-lt"/>
            </a:endParaRPr>
          </a:p>
        </p:txBody>
      </p:sp>
    </p:spTree>
    <p:extLst>
      <p:ext uri="{BB962C8B-B14F-4D97-AF65-F5344CB8AC3E}">
        <p14:creationId xmlns:p14="http://schemas.microsoft.com/office/powerpoint/2010/main" val="259140183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2" name="Rectangle 1">
            <a:extLst>
              <a:ext uri="{FF2B5EF4-FFF2-40B4-BE49-F238E27FC236}">
                <a16:creationId xmlns:a16="http://schemas.microsoft.com/office/drawing/2014/main" id="{9248ED8B-15B6-4A9E-6E4A-1E741CE39431}"/>
              </a:ext>
            </a:extLst>
          </p:cNvPr>
          <p:cNvSpPr/>
          <p:nvPr/>
        </p:nvSpPr>
        <p:spPr>
          <a:xfrm>
            <a:off x="0" y="0"/>
            <a:ext cx="8926950" cy="1371600"/>
          </a:xfrm>
          <a:prstGeom prst="rect">
            <a:avLst/>
          </a:prstGeom>
          <a:solidFill>
            <a:schemeClr val="accent1"/>
          </a:solidFill>
        </p:spPr>
        <p:txBody>
          <a:bodyPr wrap="square" rtlCol="0" anchor="ctr">
            <a:spAutoFit/>
          </a:bodyPr>
          <a:lstStyle/>
          <a:p>
            <a:pPr algn="ctr" fontAlgn="b"/>
            <a:endParaRPr lang="en-US" dirty="0">
              <a:solidFill>
                <a:schemeClr val="bg1"/>
              </a:solidFill>
            </a:endParaRPr>
          </a:p>
        </p:txBody>
      </p:sp>
      <p:sp>
        <p:nvSpPr>
          <p:cNvPr id="3" name="Rectangle 2">
            <a:extLst>
              <a:ext uri="{FF2B5EF4-FFF2-40B4-BE49-F238E27FC236}">
                <a16:creationId xmlns:a16="http://schemas.microsoft.com/office/drawing/2014/main" id="{2AFC5435-0572-295B-2A66-684044C34E04}"/>
              </a:ext>
            </a:extLst>
          </p:cNvPr>
          <p:cNvSpPr/>
          <p:nvPr/>
        </p:nvSpPr>
        <p:spPr>
          <a:xfrm>
            <a:off x="6671085" y="0"/>
            <a:ext cx="2472915" cy="6858000"/>
          </a:xfrm>
          <a:prstGeom prst="rect">
            <a:avLst/>
          </a:prstGeom>
          <a:solidFill>
            <a:schemeClr val="tx2"/>
          </a:solidFill>
        </p:spPr>
        <p:txBody>
          <a:bodyPr wrap="square" rtlCol="0" anchor="ctr">
            <a:spAutoFit/>
          </a:bodyPr>
          <a:lstStyle/>
          <a:p>
            <a:pPr algn="ctr" fontAlgn="b"/>
            <a:endParaRPr lang="en-US" dirty="0">
              <a:solidFill>
                <a:schemeClr val="bg1"/>
              </a:solidFill>
            </a:endParaRPr>
          </a:p>
        </p:txBody>
      </p:sp>
      <p:sp>
        <p:nvSpPr>
          <p:cNvPr id="603" name="Google Shape;603;p79"/>
          <p:cNvSpPr txBox="1">
            <a:spLocks noGrp="1"/>
          </p:cNvSpPr>
          <p:nvPr>
            <p:ph type="title"/>
          </p:nvPr>
        </p:nvSpPr>
        <p:spPr>
          <a:xfrm>
            <a:off x="457199" y="274638"/>
            <a:ext cx="5561045" cy="86677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Montserrat ExtraBold"/>
              <a:buNone/>
            </a:pPr>
            <a:r>
              <a:rPr lang="en-US" dirty="0">
                <a:solidFill>
                  <a:schemeClr val="bg1"/>
                </a:solidFill>
              </a:rPr>
              <a:t>St. Andrews Memory Care</a:t>
            </a:r>
            <a:endParaRPr dirty="0">
              <a:solidFill>
                <a:schemeClr val="bg1"/>
              </a:solidFill>
            </a:endParaRPr>
          </a:p>
        </p:txBody>
      </p:sp>
      <p:sp>
        <p:nvSpPr>
          <p:cNvPr id="604" name="Google Shape;604;p79"/>
          <p:cNvSpPr txBox="1">
            <a:spLocks noGrp="1"/>
          </p:cNvSpPr>
          <p:nvPr>
            <p:ph type="sldNum" idx="12"/>
          </p:nvPr>
        </p:nvSpPr>
        <p:spPr>
          <a:xfrm>
            <a:off x="6553200" y="653683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bg1"/>
                </a:solidFill>
              </a:rPr>
              <a:t>58</a:t>
            </a:fld>
            <a:endParaRPr dirty="0">
              <a:solidFill>
                <a:schemeClr val="bg1"/>
              </a:solidFill>
            </a:endParaRPr>
          </a:p>
        </p:txBody>
      </p:sp>
      <p:sp>
        <p:nvSpPr>
          <p:cNvPr id="10" name="Rectangle 3"/>
          <p:cNvSpPr>
            <a:spLocks/>
          </p:cNvSpPr>
          <p:nvPr/>
        </p:nvSpPr>
        <p:spPr bwMode="auto">
          <a:xfrm>
            <a:off x="559837" y="1517194"/>
            <a:ext cx="5467734" cy="5477966"/>
          </a:xfrm>
          <a:prstGeom prst="rect">
            <a:avLst/>
          </a:prstGeom>
          <a:noFill/>
          <a:ln w="12700" cap="flat">
            <a:noFill/>
            <a:miter lim="800000"/>
            <a:headEnd type="none" w="med" len="med"/>
            <a:tailEnd type="none" w="med" len="med"/>
          </a:ln>
        </p:spPr>
        <p:txBody>
          <a:bodyPr lIns="0" tIns="0" rIns="0" bIns="0"/>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CUSTOMER SETTING</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Serve three meals per day. The calories are dependent on the type of patient’s needs. “Only two diners can sit to a table because of the pandemic.”</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They have 22 residents in the dining room and the other 23 are room service. </a:t>
            </a:r>
          </a:p>
          <a:p>
            <a:pPr eaLnBrk="1" hangingPunct="1">
              <a:spcAft>
                <a:spcPts val="600"/>
              </a:spcAft>
              <a:buClr>
                <a:schemeClr val="accent1"/>
              </a:buClr>
              <a:buSzPct val="85000"/>
            </a:pPr>
            <a:endParaRPr lang="en-US" altLang="en-US" sz="1050" dirty="0">
              <a:solidFill>
                <a:srgbClr val="1B1816"/>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COOKING IS TYPICALLY DONE “NEXT DOOR”</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Eliana spends $5 per patient per day – and this includes snacks as well.</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The Pacifica site “next door” prepares food for Eliana’s residents, and her side is for memory care. Still, smaller menu items are prepared in their limited kitchen. </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“If we have meat loaf for lunch and we have some leftovers, we will make a meatloaf sandwich. We can also reuse vegetables for soups too.”</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Sysco does Eliana’s menu and it is a five-week schedule.</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Today, they use a food processor to create mechanical foods.</a:t>
            </a:r>
          </a:p>
          <a:p>
            <a:pPr marL="171450" indent="-171450" eaLnBrk="1" hangingPunct="1">
              <a:buClr>
                <a:schemeClr val="accent1"/>
              </a:buClr>
              <a:buSzPct val="85000"/>
              <a:buFont typeface="Arial" panose="020B0604020202020204" pitchFamily="34" charset="0"/>
              <a:buChar char="•"/>
            </a:pPr>
            <a:endParaRPr lang="en-US" altLang="en-US" sz="1050" dirty="0">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BUDGETS AND SUPPLY ISSUES ABOUND</a:t>
            </a:r>
            <a:endParaRPr lang="en-US" altLang="en-US" sz="1050" b="1" dirty="0">
              <a:latin typeface="Roboto" panose="02000000000000000000" pitchFamily="2" charset="0"/>
              <a:ea typeface="Roboto" panose="02000000000000000000" pitchFamily="2" charset="0"/>
            </a:endParaRP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“For seven months we couldn’t get a big can of apply sauce,” due to Covid, said Eliana. “Meats are very expensive.” Eliana said her company is not allowed to buy from other suppliers – they have to use what they have.</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Eliana said that although input prices are on the rise, they do not raise their patient </a:t>
            </a:r>
            <a:br>
              <a:rPr lang="en-US" altLang="en-US" sz="1050" dirty="0">
                <a:latin typeface="Roboto" panose="02000000000000000000" pitchFamily="2" charset="0"/>
                <a:ea typeface="Roboto" panose="02000000000000000000" pitchFamily="2" charset="0"/>
              </a:rPr>
            </a:br>
            <a:r>
              <a:rPr lang="en-US" altLang="en-US" sz="1050" dirty="0">
                <a:latin typeface="Roboto" panose="02000000000000000000" pitchFamily="2" charset="0"/>
                <a:ea typeface="Roboto" panose="02000000000000000000" pitchFamily="2" charset="0"/>
              </a:rPr>
              <a:t>meals costs per day.</a:t>
            </a:r>
          </a:p>
          <a:p>
            <a:pPr marL="171450" indent="-171450" eaLnBrk="1" hangingPunct="1">
              <a:buClr>
                <a:schemeClr val="accent1"/>
              </a:buClr>
              <a:buSzPct val="85000"/>
              <a:buFont typeface="Arial" panose="020B0604020202020204" pitchFamily="34" charset="0"/>
              <a:buChar char="•"/>
            </a:pPr>
            <a:endParaRPr lang="en-US" altLang="en-US" sz="1050" dirty="0">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STAFFING AND KITCHEN LABOR</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Eliana worked 60 hours per week to cover during Covid-19. But, many of her staffers have left after the pandemic. “I still need to hire two people.”</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Eliana thinks that ready-to-eat or speed scratch may be a good option now, but she said regulations mean the foods have to be fortified. “For example we’ll add brown sugar to oat meal for fortification.”</a:t>
            </a:r>
          </a:p>
          <a:p>
            <a:pPr eaLnBrk="1" hangingPunct="1">
              <a:spcAft>
                <a:spcPts val="600"/>
              </a:spcAft>
              <a:buClr>
                <a:schemeClr val="accent1"/>
              </a:buClr>
              <a:buSzPct val="85000"/>
              <a:buFont typeface="Arial" panose="020B0604020202020204" pitchFamily="34" charset="0"/>
              <a:buChar char="•"/>
            </a:pPr>
            <a:endParaRPr lang="en-US" altLang="en-US" sz="1100" dirty="0">
              <a:latin typeface="Roboto" panose="02000000000000000000" pitchFamily="2" charset="0"/>
              <a:ea typeface="Roboto" panose="02000000000000000000" pitchFamily="2" charset="0"/>
            </a:endParaRPr>
          </a:p>
        </p:txBody>
      </p:sp>
      <p:sp>
        <p:nvSpPr>
          <p:cNvPr id="13" name="TextBox 12"/>
          <p:cNvSpPr txBox="1"/>
          <p:nvPr/>
        </p:nvSpPr>
        <p:spPr>
          <a:xfrm>
            <a:off x="6881433" y="5228301"/>
            <a:ext cx="2014011" cy="430887"/>
          </a:xfrm>
          <a:prstGeom prst="rect">
            <a:avLst/>
          </a:prstGeom>
          <a:noFill/>
        </p:spPr>
        <p:txBody>
          <a:bodyPr wrap="square" rtlCol="0">
            <a:spAutoFit/>
          </a:bodyPr>
          <a:lstStyle/>
          <a:p>
            <a:pPr algn="ctr">
              <a:buClr>
                <a:schemeClr val="bg1"/>
              </a:buClr>
            </a:pPr>
            <a:r>
              <a:rPr lang="en-US" sz="1100" b="1" dirty="0">
                <a:solidFill>
                  <a:schemeClr val="bg1"/>
                </a:solidFill>
                <a:latin typeface="Roboto" panose="02000000000000000000" pitchFamily="2" charset="0"/>
                <a:ea typeface="Roboto" panose="02000000000000000000" pitchFamily="2" charset="0"/>
              </a:rPr>
              <a:t>ABOUT ST. ANDREWS</a:t>
            </a:r>
          </a:p>
          <a:p>
            <a:pPr algn="ctr">
              <a:buClr>
                <a:schemeClr val="bg1"/>
              </a:buClr>
            </a:pPr>
            <a:endParaRPr lang="en-US" sz="1100" dirty="0">
              <a:solidFill>
                <a:schemeClr val="bg1"/>
              </a:solidFill>
              <a:latin typeface="Roboto" panose="02000000000000000000" pitchFamily="2" charset="0"/>
              <a:ea typeface="Roboto" panose="02000000000000000000" pitchFamily="2" charset="0"/>
            </a:endParaRPr>
          </a:p>
        </p:txBody>
      </p:sp>
      <p:sp>
        <p:nvSpPr>
          <p:cNvPr id="6" name="Rectangle: Rounded Corners 5">
            <a:extLst>
              <a:ext uri="{FF2B5EF4-FFF2-40B4-BE49-F238E27FC236}">
                <a16:creationId xmlns:a16="http://schemas.microsoft.com/office/drawing/2014/main" id="{B02D7EA7-FC5C-DCE4-C0C8-876A1848AA65}"/>
              </a:ext>
            </a:extLst>
          </p:cNvPr>
          <p:cNvSpPr/>
          <p:nvPr/>
        </p:nvSpPr>
        <p:spPr>
          <a:xfrm>
            <a:off x="5821261" y="2766505"/>
            <a:ext cx="3017520" cy="1645920"/>
          </a:xfrm>
          <a:prstGeom prst="roundRect">
            <a:avLst/>
          </a:prstGeom>
          <a:noFill/>
          <a:ln>
            <a:solidFill>
              <a:schemeClr val="bg1"/>
            </a:solidFill>
          </a:ln>
        </p:spPr>
        <p:txBody>
          <a:bodyPr wrap="square" rtlCol="0" anchor="ctr">
            <a:spAutoFit/>
          </a:bodyPr>
          <a:lstStyle/>
          <a:p>
            <a:pPr algn="ctr" fontAlgn="b"/>
            <a:endParaRPr lang="en-US" dirty="0">
              <a:solidFill>
                <a:schemeClr val="bg1"/>
              </a:solidFill>
            </a:endParaRPr>
          </a:p>
        </p:txBody>
      </p:sp>
      <p:sp>
        <p:nvSpPr>
          <p:cNvPr id="9" name="TextBox 8">
            <a:extLst>
              <a:ext uri="{FF2B5EF4-FFF2-40B4-BE49-F238E27FC236}">
                <a16:creationId xmlns:a16="http://schemas.microsoft.com/office/drawing/2014/main" id="{064484C7-A460-DBA3-09CA-121F4F2D23E4}"/>
              </a:ext>
            </a:extLst>
          </p:cNvPr>
          <p:cNvSpPr txBox="1"/>
          <p:nvPr/>
        </p:nvSpPr>
        <p:spPr>
          <a:xfrm>
            <a:off x="6888133" y="3612184"/>
            <a:ext cx="1950648" cy="56938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prstClr val="white"/>
              </a:buClr>
              <a:buSzTx/>
              <a:tabLst/>
              <a:defRPr/>
            </a:pPr>
            <a:r>
              <a:rPr kumimoji="0" lang="en-US" sz="1100" b="0" i="1" u="none" strike="noStrike" kern="1200" cap="none" spc="0" normalizeH="0" baseline="0" noProof="0" dirty="0">
                <a:ln>
                  <a:noFill/>
                </a:ln>
                <a:solidFill>
                  <a:srgbClr val="C6F226"/>
                </a:solidFill>
                <a:effectLst/>
                <a:uLnTx/>
                <a:uFillTx/>
                <a:latin typeface="Roboto" panose="02000000000000000000" pitchFamily="2" charset="0"/>
                <a:ea typeface="Roboto" panose="02000000000000000000" pitchFamily="2" charset="0"/>
                <a:cs typeface="+mn-cs"/>
              </a:rPr>
              <a:t>ELIANA LONDONE</a:t>
            </a:r>
            <a:r>
              <a:rPr kumimoji="0" lang="en-US" sz="1100" b="0" i="1"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a:t>
            </a:r>
          </a:p>
          <a:p>
            <a:pPr marR="0" lvl="0" algn="l" defTabSz="914400" rtl="0" eaLnBrk="1" fontAlgn="auto" latinLnBrk="0" hangingPunct="1">
              <a:lnSpc>
                <a:spcPct val="100000"/>
              </a:lnSpc>
              <a:spcBef>
                <a:spcPts val="0"/>
              </a:spcBef>
              <a:spcAft>
                <a:spcPts val="0"/>
              </a:spcAft>
              <a:buClr>
                <a:prstClr val="white"/>
              </a:buClr>
              <a:buSzTx/>
              <a:tabLst/>
              <a:defRPr/>
            </a:pPr>
            <a:r>
              <a:rPr kumimoji="0" lang="en-US" sz="1000" b="0" i="1"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Head Nutritionist, St. Andrew’s Skilled Nursing Care</a:t>
            </a:r>
          </a:p>
        </p:txBody>
      </p:sp>
      <p:cxnSp>
        <p:nvCxnSpPr>
          <p:cNvPr id="12" name="Straight Connector 11">
            <a:extLst>
              <a:ext uri="{FF2B5EF4-FFF2-40B4-BE49-F238E27FC236}">
                <a16:creationId xmlns:a16="http://schemas.microsoft.com/office/drawing/2014/main" id="{DEA5505C-2139-DCD1-E2F3-FE726B934754}"/>
              </a:ext>
            </a:extLst>
          </p:cNvPr>
          <p:cNvCxnSpPr>
            <a:cxnSpLocks/>
          </p:cNvCxnSpPr>
          <p:nvPr/>
        </p:nvCxnSpPr>
        <p:spPr>
          <a:xfrm>
            <a:off x="6678930" y="5832442"/>
            <a:ext cx="246888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C770F4-1AB8-2E3B-95EE-9F702A3FE7B3}"/>
              </a:ext>
            </a:extLst>
          </p:cNvPr>
          <p:cNvCxnSpPr>
            <a:cxnSpLocks/>
          </p:cNvCxnSpPr>
          <p:nvPr/>
        </p:nvCxnSpPr>
        <p:spPr>
          <a:xfrm>
            <a:off x="6678930" y="6196176"/>
            <a:ext cx="246888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4D5D315-8FE7-7378-44C8-11E0A6B8E0B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rcRect t="6406" b="6406"/>
          <a:stretch/>
        </p:blipFill>
        <p:spPr>
          <a:xfrm>
            <a:off x="5944482" y="601688"/>
            <a:ext cx="2310882" cy="2681703"/>
          </a:xfrm>
          <a:prstGeom prst="roundRect">
            <a:avLst/>
          </a:prstGeom>
        </p:spPr>
      </p:pic>
      <p:sp>
        <p:nvSpPr>
          <p:cNvPr id="19" name="TextBox 18">
            <a:extLst>
              <a:ext uri="{FF2B5EF4-FFF2-40B4-BE49-F238E27FC236}">
                <a16:creationId xmlns:a16="http://schemas.microsoft.com/office/drawing/2014/main" id="{F13C932F-FC8A-A945-84A3-F32C92EAB650}"/>
              </a:ext>
            </a:extLst>
          </p:cNvPr>
          <p:cNvSpPr txBox="1"/>
          <p:nvPr/>
        </p:nvSpPr>
        <p:spPr>
          <a:xfrm>
            <a:off x="6888133" y="5562328"/>
            <a:ext cx="2255867" cy="9079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
                <a:prstClr val="white"/>
              </a:buClr>
              <a:buSzTx/>
              <a:buFontTx/>
              <a:buNone/>
              <a:tabLst/>
              <a:defRPr/>
            </a:pPr>
            <a:r>
              <a:rPr kumimoji="0" lang="en-US" sz="11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Meals served 3-times per day</a:t>
            </a:r>
          </a:p>
          <a:p>
            <a:pPr marL="0" marR="0" lvl="0" indent="0" algn="l" defTabSz="914400" rtl="0" eaLnBrk="1" fontAlgn="auto" latinLnBrk="0" hangingPunct="1">
              <a:lnSpc>
                <a:spcPct val="100000"/>
              </a:lnSpc>
              <a:spcBef>
                <a:spcPts val="0"/>
              </a:spcBef>
              <a:spcAft>
                <a:spcPts val="1200"/>
              </a:spcAft>
              <a:buClr>
                <a:prstClr val="white"/>
              </a:buClr>
              <a:buSzTx/>
              <a:buFontTx/>
              <a:buNone/>
              <a:tabLst/>
              <a:defRPr/>
            </a:pPr>
            <a:r>
              <a:rPr kumimoji="0" lang="en-US" sz="11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45 residents</a:t>
            </a:r>
          </a:p>
          <a:p>
            <a:pPr marL="0" marR="0" lvl="0" indent="0" algn="l" defTabSz="914400" rtl="0" eaLnBrk="1" fontAlgn="auto" latinLnBrk="0" hangingPunct="1">
              <a:lnSpc>
                <a:spcPct val="100000"/>
              </a:lnSpc>
              <a:spcBef>
                <a:spcPts val="0"/>
              </a:spcBef>
              <a:spcAft>
                <a:spcPts val="1200"/>
              </a:spcAft>
              <a:buClr>
                <a:prstClr val="white"/>
              </a:buClr>
              <a:buSzTx/>
              <a:buFontTx/>
              <a:buNone/>
              <a:tabLst/>
              <a:defRPr/>
            </a:pPr>
            <a:r>
              <a:rPr kumimoji="0" lang="en-US" sz="11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Skilled nursing</a:t>
            </a:r>
          </a:p>
        </p:txBody>
      </p:sp>
      <p:pic>
        <p:nvPicPr>
          <p:cNvPr id="20" name="Picture 19">
            <a:extLst>
              <a:ext uri="{FF2B5EF4-FFF2-40B4-BE49-F238E27FC236}">
                <a16:creationId xmlns:a16="http://schemas.microsoft.com/office/drawing/2014/main" id="{EB441882-04DA-0BBC-A93C-B5F41327596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36574" y="2344484"/>
            <a:ext cx="1536867" cy="1152651"/>
          </a:xfrm>
          <a:prstGeom prst="roundRect">
            <a:avLst/>
          </a:prstGeom>
        </p:spPr>
      </p:pic>
    </p:spTree>
    <p:extLst>
      <p:ext uri="{BB962C8B-B14F-4D97-AF65-F5344CB8AC3E}">
        <p14:creationId xmlns:p14="http://schemas.microsoft.com/office/powerpoint/2010/main" val="3427732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17" name="Rectangle 16">
            <a:extLst>
              <a:ext uri="{FF2B5EF4-FFF2-40B4-BE49-F238E27FC236}">
                <a16:creationId xmlns:a16="http://schemas.microsoft.com/office/drawing/2014/main" id="{57A60A12-0F1E-3DFE-B3F9-E38ECCF6BC83}"/>
              </a:ext>
            </a:extLst>
          </p:cNvPr>
          <p:cNvSpPr/>
          <p:nvPr/>
        </p:nvSpPr>
        <p:spPr>
          <a:xfrm>
            <a:off x="0" y="5871612"/>
            <a:ext cx="6671085" cy="986388"/>
          </a:xfrm>
          <a:prstGeom prst="rect">
            <a:avLst/>
          </a:prstGeom>
          <a:solidFill>
            <a:schemeClr val="bg1">
              <a:lumMod val="95000"/>
            </a:schemeClr>
          </a:solidFill>
        </p:spPr>
        <p:txBody>
          <a:bodyPr wrap="none" rtlCol="0" anchor="ctr">
            <a:spAutoFit/>
          </a:bodyPr>
          <a:lstStyle/>
          <a:p>
            <a:pPr algn="ctr" fontAlgn="b"/>
            <a:endParaRPr lang="en-US" dirty="0">
              <a:solidFill>
                <a:schemeClr val="bg1"/>
              </a:solidFill>
            </a:endParaRPr>
          </a:p>
        </p:txBody>
      </p:sp>
      <p:sp>
        <p:nvSpPr>
          <p:cNvPr id="2" name="Rectangle 1">
            <a:extLst>
              <a:ext uri="{FF2B5EF4-FFF2-40B4-BE49-F238E27FC236}">
                <a16:creationId xmlns:a16="http://schemas.microsoft.com/office/drawing/2014/main" id="{9248ED8B-15B6-4A9E-6E4A-1E741CE39431}"/>
              </a:ext>
            </a:extLst>
          </p:cNvPr>
          <p:cNvSpPr/>
          <p:nvPr/>
        </p:nvSpPr>
        <p:spPr>
          <a:xfrm>
            <a:off x="0" y="0"/>
            <a:ext cx="8926950" cy="1371600"/>
          </a:xfrm>
          <a:prstGeom prst="rect">
            <a:avLst/>
          </a:prstGeom>
          <a:solidFill>
            <a:schemeClr val="accent1"/>
          </a:solidFill>
        </p:spPr>
        <p:txBody>
          <a:bodyPr wrap="square" rtlCol="0" anchor="ctr">
            <a:spAutoFit/>
          </a:bodyPr>
          <a:lstStyle/>
          <a:p>
            <a:pPr algn="ctr" fontAlgn="b"/>
            <a:endParaRPr lang="en-US" dirty="0">
              <a:solidFill>
                <a:schemeClr val="bg1"/>
              </a:solidFill>
            </a:endParaRPr>
          </a:p>
        </p:txBody>
      </p:sp>
      <p:sp>
        <p:nvSpPr>
          <p:cNvPr id="3" name="Rectangle 2">
            <a:extLst>
              <a:ext uri="{FF2B5EF4-FFF2-40B4-BE49-F238E27FC236}">
                <a16:creationId xmlns:a16="http://schemas.microsoft.com/office/drawing/2014/main" id="{2AFC5435-0572-295B-2A66-684044C34E04}"/>
              </a:ext>
            </a:extLst>
          </p:cNvPr>
          <p:cNvSpPr/>
          <p:nvPr/>
        </p:nvSpPr>
        <p:spPr>
          <a:xfrm>
            <a:off x="6671085" y="0"/>
            <a:ext cx="2472915" cy="6858000"/>
          </a:xfrm>
          <a:prstGeom prst="rect">
            <a:avLst/>
          </a:prstGeom>
          <a:solidFill>
            <a:schemeClr val="tx2"/>
          </a:solidFill>
        </p:spPr>
        <p:txBody>
          <a:bodyPr wrap="square" rtlCol="0" anchor="ctr">
            <a:spAutoFit/>
          </a:bodyPr>
          <a:lstStyle/>
          <a:p>
            <a:pPr algn="ctr" fontAlgn="b"/>
            <a:endParaRPr lang="en-US" dirty="0">
              <a:solidFill>
                <a:schemeClr val="bg1"/>
              </a:solidFill>
            </a:endParaRPr>
          </a:p>
        </p:txBody>
      </p:sp>
      <p:sp>
        <p:nvSpPr>
          <p:cNvPr id="603" name="Google Shape;603;p79"/>
          <p:cNvSpPr txBox="1">
            <a:spLocks noGrp="1"/>
          </p:cNvSpPr>
          <p:nvPr>
            <p:ph type="title"/>
          </p:nvPr>
        </p:nvSpPr>
        <p:spPr>
          <a:xfrm>
            <a:off x="457199" y="274638"/>
            <a:ext cx="5561045" cy="86677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Montserrat ExtraBold"/>
              <a:buNone/>
            </a:pPr>
            <a:r>
              <a:rPr lang="en-US" dirty="0" err="1">
                <a:solidFill>
                  <a:schemeClr val="bg1"/>
                </a:solidFill>
              </a:rPr>
              <a:t>Allmar</a:t>
            </a:r>
            <a:r>
              <a:rPr lang="en-US" dirty="0">
                <a:solidFill>
                  <a:schemeClr val="bg1"/>
                </a:solidFill>
              </a:rPr>
              <a:t> Assisted Living</a:t>
            </a:r>
          </a:p>
        </p:txBody>
      </p:sp>
      <p:sp>
        <p:nvSpPr>
          <p:cNvPr id="604" name="Google Shape;604;p79"/>
          <p:cNvSpPr txBox="1">
            <a:spLocks noGrp="1"/>
          </p:cNvSpPr>
          <p:nvPr>
            <p:ph type="sldNum" idx="12"/>
          </p:nvPr>
        </p:nvSpPr>
        <p:spPr>
          <a:xfrm>
            <a:off x="6553200" y="653683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bg1"/>
                </a:solidFill>
              </a:rPr>
              <a:t>59</a:t>
            </a:fld>
            <a:endParaRPr dirty="0">
              <a:solidFill>
                <a:schemeClr val="bg1"/>
              </a:solidFill>
            </a:endParaRPr>
          </a:p>
        </p:txBody>
      </p:sp>
      <p:sp>
        <p:nvSpPr>
          <p:cNvPr id="10" name="Rectangle 3"/>
          <p:cNvSpPr>
            <a:spLocks/>
          </p:cNvSpPr>
          <p:nvPr/>
        </p:nvSpPr>
        <p:spPr bwMode="auto">
          <a:xfrm>
            <a:off x="559837" y="1517194"/>
            <a:ext cx="5237987" cy="5477966"/>
          </a:xfrm>
          <a:prstGeom prst="rect">
            <a:avLst/>
          </a:prstGeom>
          <a:noFill/>
          <a:ln w="12700" cap="flat">
            <a:noFill/>
            <a:miter lim="800000"/>
            <a:headEnd type="none" w="med" len="med"/>
            <a:tailEnd type="none" w="med" len="med"/>
          </a:ln>
        </p:spPr>
        <p:txBody>
          <a:bodyPr lIns="0" tIns="0" rIns="0" bIns="0"/>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CUSTOMER SETTING</a:t>
            </a:r>
          </a:p>
          <a:p>
            <a:pPr marL="171450" indent="-171450" eaLnBrk="1" hangingPunct="1">
              <a:buClr>
                <a:schemeClr val="accent1"/>
              </a:buClr>
              <a:buSzPct val="85000"/>
              <a:buFont typeface="Arial" panose="020B0604020202020204" pitchFamily="34" charset="0"/>
              <a:buChar char="•"/>
            </a:pPr>
            <a:r>
              <a:rPr lang="en-US" altLang="en-US" sz="1050" dirty="0" err="1">
                <a:solidFill>
                  <a:srgbClr val="000000"/>
                </a:solidFill>
                <a:latin typeface="Roboto" panose="02000000000000000000" pitchFamily="2" charset="0"/>
                <a:ea typeface="Roboto" panose="02000000000000000000" pitchFamily="2" charset="0"/>
              </a:rPr>
              <a:t>Alllmar</a:t>
            </a:r>
            <a:r>
              <a:rPr lang="en-US" altLang="en-US" sz="1050" dirty="0">
                <a:solidFill>
                  <a:srgbClr val="000000"/>
                </a:solidFill>
                <a:latin typeface="Roboto" panose="02000000000000000000" pitchFamily="2" charset="0"/>
                <a:ea typeface="Roboto" panose="02000000000000000000" pitchFamily="2" charset="0"/>
              </a:rPr>
              <a:t> assisted living has 56 residents. Most are on government programs and are minorities. Meredith said several residents are in hospice right now.</a:t>
            </a:r>
          </a:p>
          <a:p>
            <a:pPr marL="171450" indent="-171450" eaLnBrk="1" hangingPunct="1">
              <a:buClr>
                <a:schemeClr val="accent1"/>
              </a:buClr>
              <a:buSzPct val="85000"/>
              <a:buFont typeface="Arial" panose="020B0604020202020204" pitchFamily="34" charset="0"/>
              <a:buChar char="•"/>
            </a:pPr>
            <a:r>
              <a:rPr lang="en-US" altLang="en-US" sz="1050" dirty="0" err="1">
                <a:solidFill>
                  <a:srgbClr val="000000"/>
                </a:solidFill>
                <a:latin typeface="Roboto" panose="02000000000000000000" pitchFamily="2" charset="0"/>
                <a:ea typeface="Roboto" panose="02000000000000000000" pitchFamily="2" charset="0"/>
              </a:rPr>
              <a:t>Allmar</a:t>
            </a:r>
            <a:r>
              <a:rPr lang="en-US" altLang="en-US" sz="1050" dirty="0">
                <a:solidFill>
                  <a:srgbClr val="000000"/>
                </a:solidFill>
                <a:latin typeface="Roboto" panose="02000000000000000000" pitchFamily="2" charset="0"/>
                <a:ea typeface="Roboto" panose="02000000000000000000" pitchFamily="2" charset="0"/>
              </a:rPr>
              <a:t> has a long waiting list for residents.</a:t>
            </a:r>
          </a:p>
          <a:p>
            <a:pPr eaLnBrk="1" hangingPunct="1">
              <a:spcAft>
                <a:spcPts val="600"/>
              </a:spcAft>
              <a:buClr>
                <a:schemeClr val="accent1"/>
              </a:buClr>
              <a:buSzPct val="85000"/>
            </a:pPr>
            <a:endParaRPr lang="en-US" altLang="en-US" sz="1050" dirty="0">
              <a:solidFill>
                <a:srgbClr val="1B1816"/>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COOKING AND PREPARATION</a:t>
            </a:r>
          </a:p>
          <a:p>
            <a:pPr marL="171450" indent="-171450" eaLnBrk="1" hangingPunct="1">
              <a:buClr>
                <a:schemeClr val="accent1"/>
              </a:buClr>
              <a:buSzPct val="85000"/>
              <a:buFont typeface="Arial" panose="020B0604020202020204" pitchFamily="34" charset="0"/>
              <a:buChar char="•"/>
            </a:pPr>
            <a:r>
              <a:rPr lang="en-US" altLang="en-US" sz="1050" dirty="0" err="1">
                <a:solidFill>
                  <a:srgbClr val="000000"/>
                </a:solidFill>
                <a:latin typeface="Roboto" panose="02000000000000000000" pitchFamily="2" charset="0"/>
                <a:ea typeface="Roboto" panose="02000000000000000000" pitchFamily="2" charset="0"/>
              </a:rPr>
              <a:t>Allmar</a:t>
            </a:r>
            <a:r>
              <a:rPr lang="en-US" altLang="en-US" sz="1050" dirty="0">
                <a:solidFill>
                  <a:srgbClr val="000000"/>
                </a:solidFill>
                <a:latin typeface="Roboto" panose="02000000000000000000" pitchFamily="2" charset="0"/>
                <a:ea typeface="Roboto" panose="02000000000000000000" pitchFamily="2" charset="0"/>
              </a:rPr>
              <a:t> is sill using paper plates from the pandemic.</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“We hired a dietician to go over our meals. She writes up a menu at the beginning of the year. It’s a 4-week menu.” Meredith said it stays the same all year.</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“We have a lot of Latin food. We use a lot of rice and yucca.”</a:t>
            </a:r>
          </a:p>
          <a:p>
            <a:pPr marL="171450" indent="-171450" eaLnBrk="1" hangingPunct="1">
              <a:buClr>
                <a:schemeClr val="accent1"/>
              </a:buClr>
              <a:buSzPct val="85000"/>
              <a:buFont typeface="Arial" panose="020B0604020202020204" pitchFamily="34" charset="0"/>
              <a:buChar char="•"/>
            </a:pPr>
            <a:r>
              <a:rPr lang="en-US" altLang="en-US" sz="1050" dirty="0" err="1">
                <a:solidFill>
                  <a:srgbClr val="000000"/>
                </a:solidFill>
                <a:latin typeface="Roboto" panose="02000000000000000000" pitchFamily="2" charset="0"/>
                <a:ea typeface="Roboto" panose="02000000000000000000" pitchFamily="2" charset="0"/>
              </a:rPr>
              <a:t>Allmar</a:t>
            </a:r>
            <a:r>
              <a:rPr lang="en-US" altLang="en-US" sz="1050" dirty="0">
                <a:solidFill>
                  <a:srgbClr val="000000"/>
                </a:solidFill>
                <a:latin typeface="Roboto" panose="02000000000000000000" pitchFamily="2" charset="0"/>
                <a:ea typeface="Roboto" panose="02000000000000000000" pitchFamily="2" charset="0"/>
              </a:rPr>
              <a:t> serves three meals per day plus three snacks. Snacks include mini ice-creams and other single-serve items.</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“Our head chef works from 6a to 130p and she gets everything set up for dinner too.”</a:t>
            </a:r>
          </a:p>
          <a:p>
            <a:pPr marL="171450" indent="-171450" eaLnBrk="1" hangingPunct="1">
              <a:buClr>
                <a:schemeClr val="accent1"/>
              </a:buClr>
              <a:buSzPct val="85000"/>
              <a:buFont typeface="Arial" panose="020B0604020202020204" pitchFamily="34" charset="0"/>
              <a:buChar char="•"/>
            </a:pPr>
            <a:endParaRPr lang="en-US" altLang="en-US" sz="1050" dirty="0">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BUDGETS AND SUPPLY ISSUES</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“We order from Gordon Foods but we are short of milk.” </a:t>
            </a:r>
            <a:br>
              <a:rPr lang="en-US" altLang="en-US" sz="1050" dirty="0">
                <a:latin typeface="Roboto" panose="02000000000000000000" pitchFamily="2" charset="0"/>
                <a:ea typeface="Roboto" panose="02000000000000000000" pitchFamily="2" charset="0"/>
              </a:rPr>
            </a:br>
            <a:r>
              <a:rPr lang="en-US" altLang="en-US" sz="1050" dirty="0">
                <a:latin typeface="Roboto" panose="02000000000000000000" pitchFamily="2" charset="0"/>
                <a:ea typeface="Roboto" panose="02000000000000000000" pitchFamily="2" charset="0"/>
              </a:rPr>
              <a:t>Meredith said she drives to Winn Dixie to get milk herself.</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“We get paid a room and board cost and then we get paid from </a:t>
            </a:r>
            <a:br>
              <a:rPr lang="en-US" altLang="en-US" sz="1050" dirty="0">
                <a:latin typeface="Roboto" panose="02000000000000000000" pitchFamily="2" charset="0"/>
                <a:ea typeface="Roboto" panose="02000000000000000000" pitchFamily="2" charset="0"/>
              </a:rPr>
            </a:br>
            <a:r>
              <a:rPr lang="en-US" altLang="en-US" sz="1050" dirty="0">
                <a:latin typeface="Roboto" panose="02000000000000000000" pitchFamily="2" charset="0"/>
                <a:ea typeface="Roboto" panose="02000000000000000000" pitchFamily="2" charset="0"/>
              </a:rPr>
              <a:t>a long-term care program – this is Medicaid. On average, residents </a:t>
            </a:r>
            <a:br>
              <a:rPr lang="en-US" altLang="en-US" sz="1050" dirty="0">
                <a:latin typeface="Roboto" panose="02000000000000000000" pitchFamily="2" charset="0"/>
                <a:ea typeface="Roboto" panose="02000000000000000000" pitchFamily="2" charset="0"/>
              </a:rPr>
            </a:br>
            <a:r>
              <a:rPr lang="en-US" altLang="en-US" sz="1050" dirty="0">
                <a:latin typeface="Roboto" panose="02000000000000000000" pitchFamily="2" charset="0"/>
                <a:ea typeface="Roboto" panose="02000000000000000000" pitchFamily="2" charset="0"/>
              </a:rPr>
              <a:t>pay about $1,250 out of their own pocket.” The rate without </a:t>
            </a:r>
            <a:br>
              <a:rPr lang="en-US" altLang="en-US" sz="1050" dirty="0">
                <a:latin typeface="Roboto" panose="02000000000000000000" pitchFamily="2" charset="0"/>
                <a:ea typeface="Roboto" panose="02000000000000000000" pitchFamily="2" charset="0"/>
              </a:rPr>
            </a:br>
            <a:r>
              <a:rPr lang="en-US" altLang="en-US" sz="1050" dirty="0">
                <a:latin typeface="Roboto" panose="02000000000000000000" pitchFamily="2" charset="0"/>
                <a:ea typeface="Roboto" panose="02000000000000000000" pitchFamily="2" charset="0"/>
              </a:rPr>
              <a:t>insurance is about $2,500 per month.</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“We spend  about $1,800 per week on food for 56 patients.”</a:t>
            </a:r>
          </a:p>
          <a:p>
            <a:pPr eaLnBrk="1" hangingPunct="1">
              <a:spcAft>
                <a:spcPts val="600"/>
              </a:spcAft>
              <a:buClr>
                <a:schemeClr val="accent1"/>
              </a:buClr>
              <a:buSzPct val="85000"/>
              <a:buFont typeface="Arial" panose="020B0604020202020204" pitchFamily="34" charset="0"/>
              <a:buChar char="•"/>
            </a:pPr>
            <a:endParaRPr lang="en-US" altLang="en-US" sz="1100" dirty="0">
              <a:latin typeface="Roboto" panose="02000000000000000000" pitchFamily="2" charset="0"/>
              <a:ea typeface="Roboto" panose="02000000000000000000" pitchFamily="2" charset="0"/>
            </a:endParaRPr>
          </a:p>
        </p:txBody>
      </p:sp>
      <p:sp>
        <p:nvSpPr>
          <p:cNvPr id="6" name="Rectangle: Rounded Corners 5">
            <a:extLst>
              <a:ext uri="{FF2B5EF4-FFF2-40B4-BE49-F238E27FC236}">
                <a16:creationId xmlns:a16="http://schemas.microsoft.com/office/drawing/2014/main" id="{B02D7EA7-FC5C-DCE4-C0C8-876A1848AA65}"/>
              </a:ext>
            </a:extLst>
          </p:cNvPr>
          <p:cNvSpPr/>
          <p:nvPr/>
        </p:nvSpPr>
        <p:spPr>
          <a:xfrm>
            <a:off x="5821261" y="2766505"/>
            <a:ext cx="3017520" cy="1645920"/>
          </a:xfrm>
          <a:prstGeom prst="roundRect">
            <a:avLst/>
          </a:prstGeom>
          <a:noFill/>
          <a:ln>
            <a:solidFill>
              <a:schemeClr val="bg1"/>
            </a:solidFill>
          </a:ln>
        </p:spPr>
        <p:txBody>
          <a:bodyPr wrap="square" rtlCol="0" anchor="ctr">
            <a:spAutoFit/>
          </a:bodyPr>
          <a:lstStyle/>
          <a:p>
            <a:pPr algn="ctr" fontAlgn="b"/>
            <a:endParaRPr lang="en-US" dirty="0">
              <a:solidFill>
                <a:schemeClr val="bg1"/>
              </a:solidFill>
            </a:endParaRPr>
          </a:p>
        </p:txBody>
      </p:sp>
      <p:sp>
        <p:nvSpPr>
          <p:cNvPr id="9" name="TextBox 8">
            <a:extLst>
              <a:ext uri="{FF2B5EF4-FFF2-40B4-BE49-F238E27FC236}">
                <a16:creationId xmlns:a16="http://schemas.microsoft.com/office/drawing/2014/main" id="{064484C7-A460-DBA3-09CA-121F4F2D23E4}"/>
              </a:ext>
            </a:extLst>
          </p:cNvPr>
          <p:cNvSpPr txBox="1"/>
          <p:nvPr/>
        </p:nvSpPr>
        <p:spPr>
          <a:xfrm>
            <a:off x="6888133" y="3476721"/>
            <a:ext cx="1950648" cy="56938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prstClr val="white"/>
              </a:buClr>
              <a:buSzTx/>
              <a:tabLst/>
              <a:defRPr/>
            </a:pPr>
            <a:r>
              <a:rPr kumimoji="0" lang="en-US" sz="1100" b="0" i="1" u="none" strike="noStrike" kern="1200" cap="none" spc="0" normalizeH="0" baseline="0" noProof="0" dirty="0">
                <a:ln>
                  <a:noFill/>
                </a:ln>
                <a:solidFill>
                  <a:srgbClr val="C6F226"/>
                </a:solidFill>
                <a:effectLst/>
                <a:uLnTx/>
                <a:uFillTx/>
                <a:latin typeface="Roboto" panose="02000000000000000000" pitchFamily="2" charset="0"/>
                <a:ea typeface="Roboto" panose="02000000000000000000" pitchFamily="2" charset="0"/>
                <a:cs typeface="+mn-cs"/>
              </a:rPr>
              <a:t>ELIANA LONDONE</a:t>
            </a:r>
            <a:r>
              <a:rPr kumimoji="0" lang="en-US" sz="1100" b="0" i="1"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a:t>
            </a:r>
          </a:p>
          <a:p>
            <a:pPr marR="0" lvl="0" algn="l" defTabSz="914400" rtl="0" eaLnBrk="1" fontAlgn="auto" latinLnBrk="0" hangingPunct="1">
              <a:lnSpc>
                <a:spcPct val="100000"/>
              </a:lnSpc>
              <a:spcBef>
                <a:spcPts val="0"/>
              </a:spcBef>
              <a:spcAft>
                <a:spcPts val="0"/>
              </a:spcAft>
              <a:buClr>
                <a:prstClr val="white"/>
              </a:buClr>
              <a:buSzTx/>
              <a:tabLst/>
              <a:defRPr/>
            </a:pPr>
            <a:r>
              <a:rPr kumimoji="0" lang="en-US" sz="1000" b="0" i="1"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Head Nutritionist, St. Andrew’s Skilled Nursing Care</a:t>
            </a:r>
          </a:p>
        </p:txBody>
      </p:sp>
      <p:pic>
        <p:nvPicPr>
          <p:cNvPr id="4" name="Picture 3">
            <a:extLst>
              <a:ext uri="{FF2B5EF4-FFF2-40B4-BE49-F238E27FC236}">
                <a16:creationId xmlns:a16="http://schemas.microsoft.com/office/drawing/2014/main" id="{B4D5D315-8FE7-7378-44C8-11E0A6B8E0B9}"/>
              </a:ext>
            </a:extLst>
          </p:cNvPr>
          <p:cNvPicPr>
            <a:picLocks noChangeAspect="1"/>
          </p:cNvPicPr>
          <p:nvPr/>
        </p:nvPicPr>
        <p:blipFill rotWithShape="1">
          <a:blip r:embed="rId3">
            <a:extLst>
              <a:ext uri="{28A0092B-C50C-407E-A947-70E740481C1C}">
                <a14:useLocalDpi xmlns:a14="http://schemas.microsoft.com/office/drawing/2010/main"/>
              </a:ext>
            </a:extLst>
          </a:blip>
          <a:srcRect l="24980" r="6884"/>
          <a:stretch/>
        </p:blipFill>
        <p:spPr>
          <a:xfrm>
            <a:off x="5944482" y="601688"/>
            <a:ext cx="2310882" cy="2681703"/>
          </a:xfrm>
          <a:prstGeom prst="roundRect">
            <a:avLst/>
          </a:prstGeom>
        </p:spPr>
      </p:pic>
      <p:pic>
        <p:nvPicPr>
          <p:cNvPr id="20" name="Picture 19">
            <a:extLst>
              <a:ext uri="{FF2B5EF4-FFF2-40B4-BE49-F238E27FC236}">
                <a16:creationId xmlns:a16="http://schemas.microsoft.com/office/drawing/2014/main" id="{EB441882-04DA-0BBC-A93C-B5F41327596A}"/>
              </a:ext>
            </a:extLst>
          </p:cNvPr>
          <p:cNvPicPr>
            <a:picLocks noChangeAspect="1"/>
          </p:cNvPicPr>
          <p:nvPr/>
        </p:nvPicPr>
        <p:blipFill>
          <a:blip r:embed="rId4">
            <a:extLst>
              <a:ext uri="{28A0092B-C50C-407E-A947-70E740481C1C}">
                <a14:useLocalDpi xmlns:a14="http://schemas.microsoft.com/office/drawing/2010/main"/>
              </a:ext>
            </a:extLst>
          </a:blip>
          <a:srcRect t="52" b="52"/>
          <a:stretch/>
        </p:blipFill>
        <p:spPr>
          <a:xfrm>
            <a:off x="5952873" y="4265270"/>
            <a:ext cx="1954669" cy="1466003"/>
          </a:xfrm>
          <a:prstGeom prst="roundRect">
            <a:avLst/>
          </a:prstGeom>
        </p:spPr>
      </p:pic>
      <p:sp>
        <p:nvSpPr>
          <p:cNvPr id="5" name="TextBox 4">
            <a:extLst>
              <a:ext uri="{FF2B5EF4-FFF2-40B4-BE49-F238E27FC236}">
                <a16:creationId xmlns:a16="http://schemas.microsoft.com/office/drawing/2014/main" id="{A869628F-1D5D-DC90-67AA-33E1759EDF10}"/>
              </a:ext>
            </a:extLst>
          </p:cNvPr>
          <p:cNvSpPr txBox="1"/>
          <p:nvPr/>
        </p:nvSpPr>
        <p:spPr>
          <a:xfrm>
            <a:off x="6888133" y="5871612"/>
            <a:ext cx="1775230" cy="984885"/>
          </a:xfrm>
          <a:prstGeom prst="rect">
            <a:avLst/>
          </a:prstGeom>
          <a:noFill/>
        </p:spPr>
        <p:txBody>
          <a:bodyPr wrap="square" rtlCol="0">
            <a:spAutoFit/>
          </a:bodyPr>
          <a:lstStyle/>
          <a:p>
            <a:r>
              <a:rPr lang="en-US" sz="1000" i="1" dirty="0">
                <a:solidFill>
                  <a:prstClr val="white"/>
                </a:solidFill>
                <a:latin typeface="Roboto" panose="02000000000000000000" pitchFamily="2" charset="0"/>
                <a:ea typeface="Roboto" panose="02000000000000000000" pitchFamily="2" charset="0"/>
              </a:rPr>
              <a:t>Residents having lunch in the communal dining area. Four patients still only receive room service.</a:t>
            </a:r>
          </a:p>
          <a:p>
            <a:endParaRPr lang="en-US" dirty="0"/>
          </a:p>
        </p:txBody>
      </p:sp>
      <p:sp>
        <p:nvSpPr>
          <p:cNvPr id="8" name="TextBox 7">
            <a:extLst>
              <a:ext uri="{FF2B5EF4-FFF2-40B4-BE49-F238E27FC236}">
                <a16:creationId xmlns:a16="http://schemas.microsoft.com/office/drawing/2014/main" id="{2133ACAF-6B27-0660-BB95-06878CF706AA}"/>
              </a:ext>
            </a:extLst>
          </p:cNvPr>
          <p:cNvSpPr txBox="1"/>
          <p:nvPr/>
        </p:nvSpPr>
        <p:spPr>
          <a:xfrm>
            <a:off x="152401" y="6068877"/>
            <a:ext cx="5792082" cy="590354"/>
          </a:xfrm>
          <a:prstGeom prst="rect">
            <a:avLst/>
          </a:prstGeom>
          <a:noFill/>
        </p:spPr>
        <p:txBody>
          <a:bodyPr wrap="square">
            <a:spAutoFit/>
          </a:bodyPr>
          <a:lstStyle/>
          <a:p>
            <a:pPr algn="r" eaLnBrk="1" hangingPunct="1">
              <a:lnSpc>
                <a:spcPct val="120000"/>
              </a:lnSpc>
            </a:pPr>
            <a:r>
              <a:rPr lang="en-US" altLang="en-US" sz="900" dirty="0">
                <a:solidFill>
                  <a:schemeClr val="tx2"/>
                </a:solidFill>
                <a:latin typeface="+mj-lt"/>
              </a:rPr>
              <a:t>Most of our residents are Latino so we have a heavy focus on rice in our dishes. I meet with our dietician annually to come up with a 12-month menu that changes every four weeks.</a:t>
            </a:r>
            <a:endParaRPr lang="en-US" altLang="en-US" sz="900" dirty="0">
              <a:solidFill>
                <a:schemeClr val="tx2"/>
              </a:solidFill>
              <a:latin typeface="+mj-lt"/>
              <a:sym typeface="Frutiger 45 Light" charset="0"/>
            </a:endParaRPr>
          </a:p>
          <a:p>
            <a:pPr algn="r" eaLnBrk="1" hangingPunct="1">
              <a:lnSpc>
                <a:spcPct val="120000"/>
              </a:lnSpc>
            </a:pPr>
            <a:r>
              <a:rPr lang="en-US" altLang="en-US" sz="971" dirty="0">
                <a:solidFill>
                  <a:schemeClr val="accent1"/>
                </a:solidFill>
                <a:sym typeface="Frutiger 45 Light" charset="0"/>
              </a:rPr>
              <a:t>Meredith – Tampa, Florida</a:t>
            </a:r>
          </a:p>
        </p:txBody>
      </p:sp>
      <p:grpSp>
        <p:nvGrpSpPr>
          <p:cNvPr id="11" name="Group 10">
            <a:extLst>
              <a:ext uri="{FF2B5EF4-FFF2-40B4-BE49-F238E27FC236}">
                <a16:creationId xmlns:a16="http://schemas.microsoft.com/office/drawing/2014/main" id="{C6059999-F9F0-E43F-9306-2778959ADF23}"/>
              </a:ext>
            </a:extLst>
          </p:cNvPr>
          <p:cNvGrpSpPr/>
          <p:nvPr/>
        </p:nvGrpSpPr>
        <p:grpSpPr>
          <a:xfrm>
            <a:off x="5978520" y="6060430"/>
            <a:ext cx="537400" cy="537400"/>
            <a:chOff x="7958277" y="642747"/>
            <a:chExt cx="537400" cy="537400"/>
          </a:xfrm>
        </p:grpSpPr>
        <p:sp>
          <p:nvSpPr>
            <p:cNvPr id="15" name="Oval 14">
              <a:extLst>
                <a:ext uri="{FF2B5EF4-FFF2-40B4-BE49-F238E27FC236}">
                  <a16:creationId xmlns:a16="http://schemas.microsoft.com/office/drawing/2014/main" id="{F1CD00E3-0D67-2834-14D3-86CE15FB21A3}"/>
                </a:ext>
              </a:extLst>
            </p:cNvPr>
            <p:cNvSpPr/>
            <p:nvPr/>
          </p:nvSpPr>
          <p:spPr>
            <a:xfrm>
              <a:off x="7958277" y="642747"/>
              <a:ext cx="537400" cy="537400"/>
            </a:xfrm>
            <a:prstGeom prst="ellipse">
              <a:avLst/>
            </a:prstGeom>
            <a:solidFill>
              <a:schemeClr val="accent1"/>
            </a:solidFill>
            <a:ln>
              <a:solidFill>
                <a:schemeClr val="bg1"/>
              </a:solidFill>
            </a:ln>
          </p:spPr>
          <p:txBody>
            <a:bodyPr wrap="none" rtlCol="0" anchor="ctr">
              <a:spAutoFit/>
            </a:bodyPr>
            <a:lstStyle/>
            <a:p>
              <a:pPr algn="ctr" fontAlgn="b"/>
              <a:endParaRPr lang="en-US" dirty="0">
                <a:solidFill>
                  <a:schemeClr val="bg1"/>
                </a:solidFill>
              </a:endParaRPr>
            </a:p>
          </p:txBody>
        </p:sp>
        <p:pic>
          <p:nvPicPr>
            <p:cNvPr id="16" name="Graphic 15" descr="Open quotation mark with solid fill">
              <a:extLst>
                <a:ext uri="{FF2B5EF4-FFF2-40B4-BE49-F238E27FC236}">
                  <a16:creationId xmlns:a16="http://schemas.microsoft.com/office/drawing/2014/main" id="{F767804A-D85C-E7F5-C220-374EEBDD4FB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89003" y="667461"/>
              <a:ext cx="490869" cy="490869"/>
            </a:xfrm>
            <a:prstGeom prst="rect">
              <a:avLst/>
            </a:prstGeom>
          </p:spPr>
        </p:pic>
      </p:grpSp>
      <p:sp>
        <p:nvSpPr>
          <p:cNvPr id="18" name="Text Placeholder 9">
            <a:extLst>
              <a:ext uri="{FF2B5EF4-FFF2-40B4-BE49-F238E27FC236}">
                <a16:creationId xmlns:a16="http://schemas.microsoft.com/office/drawing/2014/main" id="{58B8FFBF-61E2-8021-594E-1ED3AEFD9DDE}"/>
              </a:ext>
            </a:extLst>
          </p:cNvPr>
          <p:cNvSpPr txBox="1">
            <a:spLocks/>
          </p:cNvSpPr>
          <p:nvPr/>
        </p:nvSpPr>
        <p:spPr>
          <a:xfrm>
            <a:off x="1" y="6461715"/>
            <a:ext cx="2105526" cy="357188"/>
          </a:xfrm>
          <a:prstGeom prst="rect">
            <a:avLst/>
          </a:prstGeom>
        </p:spPr>
        <p:txBody>
          <a:bodyPr anchor="b">
            <a:normAutofit/>
          </a:bodyPr>
          <a:lstStyle>
            <a:lvl1pPr marL="0" indent="0" algn="l" defTabSz="457200" rtl="0" eaLnBrk="1" latinLnBrk="0" hangingPunct="1">
              <a:spcBef>
                <a:spcPct val="20000"/>
              </a:spcBef>
              <a:buFont typeface="Arial"/>
              <a:buNone/>
              <a:defRPr sz="1000" b="0" kern="1200">
                <a:solidFill>
                  <a:schemeClr val="tx1">
                    <a:lumMod val="65000"/>
                    <a:lumOff val="35000"/>
                  </a:schemeClr>
                </a:solidFill>
                <a:latin typeface="+mn-lt"/>
                <a:ea typeface="+mn-ea"/>
                <a:cs typeface="+mn-cs"/>
              </a:defRPr>
            </a:lvl1pPr>
            <a:lvl2pPr marL="396875" indent="-1714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738188" indent="-163513" algn="l" defTabSz="457200" rtl="0" eaLnBrk="1" latinLnBrk="0" hangingPunct="1">
              <a:spcBef>
                <a:spcPct val="20000"/>
              </a:spcBef>
              <a:buFont typeface="Arial"/>
              <a:buChar char="•"/>
              <a:defRPr sz="1200" kern="1200">
                <a:solidFill>
                  <a:schemeClr val="tx1"/>
                </a:solidFill>
                <a:latin typeface="+mn-lt"/>
                <a:ea typeface="+mn-ea"/>
                <a:cs typeface="+mn-cs"/>
              </a:defRPr>
            </a:lvl3pPr>
            <a:lvl4pPr marL="1090613"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311275" indent="-228600" algn="l" defTabSz="457200" rtl="0" eaLnBrk="1" latinLnBrk="0" hangingPunct="1">
              <a:spcBef>
                <a:spcPct val="20000"/>
              </a:spcBef>
              <a:buFont typeface="Arial"/>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solidFill>
                  <a:schemeClr val="bg1">
                    <a:lumMod val="50000"/>
                  </a:schemeClr>
                </a:solidFill>
                <a:sym typeface="Symbol" panose="05050102010706020507" pitchFamily="18" charset="2"/>
              </a:rPr>
              <a:t> Foodservice IP</a:t>
            </a:r>
            <a:endParaRPr lang="en-US" sz="800" dirty="0">
              <a:solidFill>
                <a:schemeClr val="bg1">
                  <a:lumMod val="50000"/>
                </a:schemeClr>
              </a:solidFill>
            </a:endParaRPr>
          </a:p>
        </p:txBody>
      </p:sp>
    </p:spTree>
    <p:extLst>
      <p:ext uri="{BB962C8B-B14F-4D97-AF65-F5344CB8AC3E}">
        <p14:creationId xmlns:p14="http://schemas.microsoft.com/office/powerpoint/2010/main" val="388937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Key Findings, Implications </a:t>
            </a:r>
            <a:br>
              <a:rPr lang="en-US" b="1" dirty="0"/>
            </a:br>
            <a:r>
              <a:rPr lang="en-US" dirty="0">
                <a:solidFill>
                  <a:schemeClr val="tx1"/>
                </a:solidFill>
                <a:latin typeface="Montserrat SemiBold" panose="00000700000000000000" pitchFamily="50" charset="0"/>
              </a:rPr>
              <a:t>&amp; Growth Considerations</a:t>
            </a:r>
          </a:p>
        </p:txBody>
      </p:sp>
      <p:sp>
        <p:nvSpPr>
          <p:cNvPr id="3" name="Slide Number Placeholder 2">
            <a:extLst>
              <a:ext uri="{FF2B5EF4-FFF2-40B4-BE49-F238E27FC236}">
                <a16:creationId xmlns:a16="http://schemas.microsoft.com/office/drawing/2014/main" id="{B3F55C69-5E80-4581-BE1A-AE5B4DFAD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FAB73BC-B049-4115-A692-8D63A059BFB8}" type="slidenum">
              <a:rPr kumimoji="0" lang="en-US" sz="800" b="0" i="0" u="none" strike="noStrike" kern="0" cap="none" spc="0" normalizeH="0" baseline="0" noProof="0" smtClean="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800" b="0" i="0" u="none" strike="noStrike" kern="0" cap="none" spc="0" normalizeH="0" baseline="0" noProof="0" dirty="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2071936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2" name="Rectangle 1">
            <a:extLst>
              <a:ext uri="{FF2B5EF4-FFF2-40B4-BE49-F238E27FC236}">
                <a16:creationId xmlns:a16="http://schemas.microsoft.com/office/drawing/2014/main" id="{9248ED8B-15B6-4A9E-6E4A-1E741CE39431}"/>
              </a:ext>
            </a:extLst>
          </p:cNvPr>
          <p:cNvSpPr/>
          <p:nvPr/>
        </p:nvSpPr>
        <p:spPr>
          <a:xfrm>
            <a:off x="0" y="0"/>
            <a:ext cx="8926950" cy="1371600"/>
          </a:xfrm>
          <a:prstGeom prst="rect">
            <a:avLst/>
          </a:prstGeom>
          <a:solidFill>
            <a:schemeClr val="accent1"/>
          </a:solidFill>
        </p:spPr>
        <p:txBody>
          <a:bodyPr wrap="square" rtlCol="0" anchor="ctr">
            <a:spAutoFit/>
          </a:bodyPr>
          <a:lstStyle/>
          <a:p>
            <a:pPr algn="ctr" fontAlgn="b"/>
            <a:endParaRPr lang="en-US" dirty="0">
              <a:solidFill>
                <a:schemeClr val="bg1"/>
              </a:solidFill>
            </a:endParaRPr>
          </a:p>
        </p:txBody>
      </p:sp>
      <p:sp>
        <p:nvSpPr>
          <p:cNvPr id="3" name="Rectangle 2">
            <a:extLst>
              <a:ext uri="{FF2B5EF4-FFF2-40B4-BE49-F238E27FC236}">
                <a16:creationId xmlns:a16="http://schemas.microsoft.com/office/drawing/2014/main" id="{2AFC5435-0572-295B-2A66-684044C34E04}"/>
              </a:ext>
            </a:extLst>
          </p:cNvPr>
          <p:cNvSpPr/>
          <p:nvPr/>
        </p:nvSpPr>
        <p:spPr>
          <a:xfrm>
            <a:off x="6671085" y="0"/>
            <a:ext cx="2472915" cy="6858000"/>
          </a:xfrm>
          <a:prstGeom prst="rect">
            <a:avLst/>
          </a:prstGeom>
          <a:solidFill>
            <a:schemeClr val="tx2"/>
          </a:solidFill>
        </p:spPr>
        <p:txBody>
          <a:bodyPr wrap="square" rtlCol="0" anchor="ctr">
            <a:spAutoFit/>
          </a:bodyPr>
          <a:lstStyle/>
          <a:p>
            <a:pPr algn="ctr" fontAlgn="b"/>
            <a:endParaRPr lang="en-US" dirty="0">
              <a:solidFill>
                <a:schemeClr val="bg1"/>
              </a:solidFill>
            </a:endParaRPr>
          </a:p>
        </p:txBody>
      </p:sp>
      <p:sp>
        <p:nvSpPr>
          <p:cNvPr id="17" name="TextBox 16">
            <a:extLst>
              <a:ext uri="{FF2B5EF4-FFF2-40B4-BE49-F238E27FC236}">
                <a16:creationId xmlns:a16="http://schemas.microsoft.com/office/drawing/2014/main" id="{08C64A99-31A7-4811-A6F4-CD2C9A9A989A}"/>
              </a:ext>
            </a:extLst>
          </p:cNvPr>
          <p:cNvSpPr txBox="1"/>
          <p:nvPr/>
        </p:nvSpPr>
        <p:spPr>
          <a:xfrm>
            <a:off x="6652261" y="5287870"/>
            <a:ext cx="2468879" cy="14003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
                <a:prstClr val="white"/>
              </a:buClr>
              <a:buSzTx/>
              <a:buFontTx/>
              <a:buNone/>
              <a:tabLst/>
              <a:defRPr/>
            </a:pPr>
            <a:r>
              <a:rPr kumimoji="0" lang="en-US" sz="10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Allegro has both an independent and assisted living arm.</a:t>
            </a:r>
          </a:p>
          <a:p>
            <a:pPr marL="0" marR="0" lvl="0" indent="0" algn="ctr" defTabSz="914400" rtl="0" eaLnBrk="1" fontAlgn="auto" latinLnBrk="0" hangingPunct="1">
              <a:lnSpc>
                <a:spcPct val="100000"/>
              </a:lnSpc>
              <a:spcBef>
                <a:spcPts val="0"/>
              </a:spcBef>
              <a:spcAft>
                <a:spcPts val="1200"/>
              </a:spcAft>
              <a:buClr>
                <a:prstClr val="white"/>
              </a:buClr>
              <a:buSzTx/>
              <a:buFontTx/>
              <a:buNone/>
              <a:tabLst/>
              <a:defRPr/>
            </a:pPr>
            <a:r>
              <a:rPr kumimoji="0" lang="en-US" sz="10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137 residents in Independent Living</a:t>
            </a:r>
          </a:p>
          <a:p>
            <a:pPr marL="0" marR="0" lvl="0" indent="0" algn="ctr" defTabSz="914400" rtl="0" eaLnBrk="1" fontAlgn="auto" latinLnBrk="0" hangingPunct="1">
              <a:lnSpc>
                <a:spcPct val="100000"/>
              </a:lnSpc>
              <a:spcBef>
                <a:spcPts val="0"/>
              </a:spcBef>
              <a:spcAft>
                <a:spcPts val="1200"/>
              </a:spcAft>
              <a:buClr>
                <a:prstClr val="white"/>
              </a:buClr>
              <a:buSzTx/>
              <a:buFontTx/>
              <a:buNone/>
              <a:tabLst/>
              <a:defRPr/>
            </a:pPr>
            <a:r>
              <a:rPr kumimoji="0" lang="en-US" sz="10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Serves 400 meals per day</a:t>
            </a:r>
          </a:p>
          <a:p>
            <a:pPr marL="0" marR="0" lvl="0" indent="0" algn="ctr" defTabSz="914400" rtl="0" eaLnBrk="1" fontAlgn="auto" latinLnBrk="0" hangingPunct="1">
              <a:lnSpc>
                <a:spcPct val="100000"/>
              </a:lnSpc>
              <a:spcBef>
                <a:spcPts val="0"/>
              </a:spcBef>
              <a:spcAft>
                <a:spcPts val="1200"/>
              </a:spcAft>
              <a:buClr>
                <a:prstClr val="white"/>
              </a:buClr>
              <a:buSzTx/>
              <a:buFontTx/>
              <a:buNone/>
              <a:tabLst/>
              <a:defRPr/>
            </a:pPr>
            <a:r>
              <a:rPr kumimoji="0" lang="en-US" sz="10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Located in Tampa, Florida</a:t>
            </a:r>
          </a:p>
        </p:txBody>
      </p:sp>
      <p:sp>
        <p:nvSpPr>
          <p:cNvPr id="603" name="Google Shape;603;p79"/>
          <p:cNvSpPr txBox="1">
            <a:spLocks noGrp="1"/>
          </p:cNvSpPr>
          <p:nvPr>
            <p:ph type="title"/>
          </p:nvPr>
        </p:nvSpPr>
        <p:spPr>
          <a:xfrm>
            <a:off x="457199" y="274638"/>
            <a:ext cx="5561045" cy="86677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Montserrat ExtraBold"/>
              <a:buNone/>
            </a:pPr>
            <a:r>
              <a:rPr lang="en-US" dirty="0">
                <a:solidFill>
                  <a:schemeClr val="bg1"/>
                </a:solidFill>
              </a:rPr>
              <a:t>Allegro Independent Living</a:t>
            </a:r>
          </a:p>
        </p:txBody>
      </p:sp>
      <p:sp>
        <p:nvSpPr>
          <p:cNvPr id="604" name="Google Shape;604;p79"/>
          <p:cNvSpPr txBox="1">
            <a:spLocks noGrp="1"/>
          </p:cNvSpPr>
          <p:nvPr>
            <p:ph type="sldNum" idx="12"/>
          </p:nvPr>
        </p:nvSpPr>
        <p:spPr>
          <a:xfrm>
            <a:off x="6553200" y="654826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bg1"/>
                </a:solidFill>
              </a:rPr>
              <a:t>60</a:t>
            </a:fld>
            <a:endParaRPr dirty="0">
              <a:solidFill>
                <a:schemeClr val="bg1"/>
              </a:solidFill>
            </a:endParaRPr>
          </a:p>
        </p:txBody>
      </p:sp>
      <p:sp>
        <p:nvSpPr>
          <p:cNvPr id="10" name="Rectangle 3"/>
          <p:cNvSpPr>
            <a:spLocks/>
          </p:cNvSpPr>
          <p:nvPr/>
        </p:nvSpPr>
        <p:spPr bwMode="auto">
          <a:xfrm>
            <a:off x="559837" y="1517194"/>
            <a:ext cx="5237987" cy="5477966"/>
          </a:xfrm>
          <a:prstGeom prst="rect">
            <a:avLst/>
          </a:prstGeom>
          <a:noFill/>
          <a:ln w="12700" cap="flat">
            <a:noFill/>
            <a:miter lim="800000"/>
            <a:headEnd type="none" w="med" len="med"/>
            <a:tailEnd type="none" w="med" len="med"/>
          </a:ln>
        </p:spPr>
        <p:txBody>
          <a:bodyPr lIns="0" tIns="0" rIns="0" bIns="0"/>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CUSTOMER SETTING</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There are 137 residents right now and they serve 400 meals per day.</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During Easter, they are going to reopen the buffet for the first time since the pandemic shut it down.</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Residents come in on a contract and get two meals – breakfast, lunch OR dinner. Assisted gets three meals.</a:t>
            </a:r>
          </a:p>
          <a:p>
            <a:pPr eaLnBrk="1" hangingPunct="1">
              <a:buClr>
                <a:srgbClr val="4C1E1E"/>
              </a:buClr>
              <a:buSzPct val="85000"/>
            </a:pPr>
            <a:endParaRPr lang="en-US" altLang="en-US" sz="1050" dirty="0">
              <a:solidFill>
                <a:srgbClr val="000000"/>
              </a:solidFill>
              <a:latin typeface="Roboto" panose="02000000000000000000" pitchFamily="2" charset="0"/>
              <a:ea typeface="Roboto" panose="02000000000000000000" pitchFamily="2" charset="0"/>
            </a:endParaRPr>
          </a:p>
          <a:p>
            <a:pPr eaLnBrk="1" hangingPunct="1">
              <a:buClr>
                <a:srgbClr val="4C1E1E"/>
              </a:buClr>
              <a:buSzPct val="85000"/>
            </a:pPr>
            <a:r>
              <a:rPr lang="en-US" altLang="en-US" sz="1050" b="1" dirty="0">
                <a:solidFill>
                  <a:schemeClr val="accent1"/>
                </a:solidFill>
                <a:latin typeface="Roboto" panose="02000000000000000000" pitchFamily="2" charset="0"/>
                <a:ea typeface="Roboto" panose="02000000000000000000" pitchFamily="2" charset="0"/>
              </a:rPr>
              <a:t>PRICES AND COSTS</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The price varies from $5 to $8k per month, depending on how much a resident wants to pay.</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The per-plate cost is about $8 per resident. Two dollars for breakfast, two dollars for lunch, four dollars for dinner.</a:t>
            </a:r>
          </a:p>
          <a:p>
            <a:pPr eaLnBrk="1" hangingPunct="1">
              <a:spcAft>
                <a:spcPts val="600"/>
              </a:spcAft>
              <a:buClr>
                <a:schemeClr val="accent1"/>
              </a:buClr>
              <a:buSzPct val="85000"/>
            </a:pPr>
            <a:endParaRPr lang="en-US" altLang="en-US" sz="1050" dirty="0">
              <a:solidFill>
                <a:schemeClr val="accent1"/>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COOKING AND PREPARATION</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If the calorie count is too high, Marcus said their menu system will kick out the recipe or products. </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In order to cut down on waste, they try to reuse products or run products. “We had a lamb gyro for lunch to take advantage of getting the protein.” Other meats are very hard to come by.</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“We have 70% refrigerator versus 30% freezer,” so we are focused on fresh.</a:t>
            </a:r>
          </a:p>
          <a:p>
            <a:pPr marL="171450" indent="-171450" eaLnBrk="1" hangingPunct="1">
              <a:buClr>
                <a:schemeClr val="accent1"/>
              </a:buClr>
              <a:buSzPct val="85000"/>
              <a:buFont typeface="Arial" panose="020B0604020202020204" pitchFamily="34" charset="0"/>
              <a:buChar char="•"/>
            </a:pPr>
            <a:endParaRPr lang="en-US" altLang="en-US" sz="1050" dirty="0">
              <a:latin typeface="Roboto" panose="02000000000000000000" pitchFamily="2" charset="0"/>
              <a:ea typeface="Roboto" panose="02000000000000000000" pitchFamily="2" charset="0"/>
            </a:endParaRPr>
          </a:p>
          <a:p>
            <a:pPr eaLnBrk="1" hangingPunct="1">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BUDGETS AND SUPPLY ISSUES</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Inflation has hit them – prices are upward to 15%, according to Marcus. “We make estimates every quarter to determine how to keep within a budget.”</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“We have to be more creative with the menu – a bit more starches and fewer meats.”</a:t>
            </a:r>
          </a:p>
          <a:p>
            <a:pPr marL="171450" indent="-171450" eaLnBrk="1" hangingPunct="1">
              <a:buClr>
                <a:schemeClr val="accent1"/>
              </a:buClr>
              <a:buSzPct val="85000"/>
              <a:buFont typeface="Arial" panose="020B0604020202020204" pitchFamily="34" charset="0"/>
              <a:buChar char="•"/>
            </a:pPr>
            <a:endParaRPr lang="en-US" altLang="en-US" sz="1050" dirty="0">
              <a:latin typeface="Roboto" panose="02000000000000000000" pitchFamily="2" charset="0"/>
              <a:ea typeface="Roboto" panose="02000000000000000000" pitchFamily="2" charset="0"/>
            </a:endParaRPr>
          </a:p>
          <a:p>
            <a:pPr eaLnBrk="1" hangingPunct="1">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STAFFING AND KITCHEN LABOR</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Staffing and labor have not at all been impacted by Covid. Marcus said employees have been dedicated and they have a lot of veterans working for them.</a:t>
            </a:r>
          </a:p>
          <a:p>
            <a:pPr eaLnBrk="1" hangingPunct="1">
              <a:spcAft>
                <a:spcPts val="600"/>
              </a:spcAft>
              <a:buClr>
                <a:schemeClr val="accent1"/>
              </a:buClr>
              <a:buSzPct val="85000"/>
              <a:buFont typeface="Arial" panose="020B0604020202020204" pitchFamily="34" charset="0"/>
              <a:buChar char="•"/>
            </a:pPr>
            <a:endParaRPr lang="en-US" altLang="en-US" sz="1100" dirty="0">
              <a:latin typeface="Roboto" panose="02000000000000000000" pitchFamily="2" charset="0"/>
              <a:ea typeface="Roboto" panose="02000000000000000000" pitchFamily="2" charset="0"/>
            </a:endParaRPr>
          </a:p>
        </p:txBody>
      </p:sp>
      <p:sp>
        <p:nvSpPr>
          <p:cNvPr id="6" name="Rectangle: Rounded Corners 5">
            <a:extLst>
              <a:ext uri="{FF2B5EF4-FFF2-40B4-BE49-F238E27FC236}">
                <a16:creationId xmlns:a16="http://schemas.microsoft.com/office/drawing/2014/main" id="{B02D7EA7-FC5C-DCE4-C0C8-876A1848AA65}"/>
              </a:ext>
            </a:extLst>
          </p:cNvPr>
          <p:cNvSpPr/>
          <p:nvPr/>
        </p:nvSpPr>
        <p:spPr>
          <a:xfrm>
            <a:off x="5821261" y="2182761"/>
            <a:ext cx="3017520" cy="1645920"/>
          </a:xfrm>
          <a:prstGeom prst="roundRect">
            <a:avLst/>
          </a:prstGeom>
          <a:noFill/>
          <a:ln>
            <a:solidFill>
              <a:schemeClr val="bg1"/>
            </a:solidFill>
          </a:ln>
        </p:spPr>
        <p:txBody>
          <a:bodyPr wrap="square" rtlCol="0" anchor="ctr">
            <a:spAutoFit/>
          </a:bodyPr>
          <a:lstStyle/>
          <a:p>
            <a:pPr algn="ctr" fontAlgn="b"/>
            <a:endParaRPr lang="en-US" dirty="0">
              <a:solidFill>
                <a:schemeClr val="bg1"/>
              </a:solidFill>
            </a:endParaRPr>
          </a:p>
        </p:txBody>
      </p:sp>
      <p:sp>
        <p:nvSpPr>
          <p:cNvPr id="9" name="TextBox 8">
            <a:extLst>
              <a:ext uri="{FF2B5EF4-FFF2-40B4-BE49-F238E27FC236}">
                <a16:creationId xmlns:a16="http://schemas.microsoft.com/office/drawing/2014/main" id="{064484C7-A460-DBA3-09CA-121F4F2D23E4}"/>
              </a:ext>
            </a:extLst>
          </p:cNvPr>
          <p:cNvSpPr txBox="1"/>
          <p:nvPr/>
        </p:nvSpPr>
        <p:spPr>
          <a:xfrm>
            <a:off x="6888133" y="2745358"/>
            <a:ext cx="2038817" cy="661720"/>
          </a:xfrm>
          <a:prstGeom prst="rect">
            <a:avLst/>
          </a:prstGeom>
          <a:noFill/>
        </p:spPr>
        <p:txBody>
          <a:bodyPr wrap="square" rtlCol="0">
            <a:spAutoFit/>
          </a:bodyPr>
          <a:lstStyle/>
          <a:p>
            <a:pPr>
              <a:buClr>
                <a:schemeClr val="bg1"/>
              </a:buClr>
            </a:pPr>
            <a:r>
              <a:rPr lang="en-US" sz="1100" i="1" spc="-40" dirty="0">
                <a:solidFill>
                  <a:srgbClr val="C6F226"/>
                </a:solidFill>
                <a:latin typeface="Roboto" panose="02000000000000000000" pitchFamily="2" charset="0"/>
                <a:ea typeface="Roboto" panose="02000000000000000000" pitchFamily="2" charset="0"/>
              </a:rPr>
              <a:t>CHEF JOHN &amp; CHEF MARCUS </a:t>
            </a:r>
            <a:br>
              <a:rPr lang="en-US" sz="1100" i="1" spc="-40" dirty="0">
                <a:solidFill>
                  <a:srgbClr val="C6F226"/>
                </a:solidFill>
                <a:latin typeface="Roboto" panose="02000000000000000000" pitchFamily="2" charset="0"/>
                <a:ea typeface="Roboto" panose="02000000000000000000" pitchFamily="2" charset="0"/>
              </a:rPr>
            </a:br>
            <a:r>
              <a:rPr lang="en-US" sz="1000" spc="-40" dirty="0">
                <a:solidFill>
                  <a:schemeClr val="bg1"/>
                </a:solidFill>
                <a:latin typeface="Roboto" panose="02000000000000000000" pitchFamily="2" charset="0"/>
                <a:ea typeface="Roboto" panose="02000000000000000000" pitchFamily="2" charset="0"/>
              </a:rPr>
              <a:t>testing items:</a:t>
            </a:r>
          </a:p>
          <a:p>
            <a:pPr marL="171450" indent="-171450">
              <a:buClr>
                <a:schemeClr val="bg1"/>
              </a:buClr>
              <a:buFont typeface="Arial" panose="020B0604020202020204" pitchFamily="34" charset="0"/>
              <a:buChar char="•"/>
            </a:pPr>
            <a:endParaRPr lang="en-US" sz="600" spc="-40" dirty="0">
              <a:solidFill>
                <a:schemeClr val="bg1"/>
              </a:solidFill>
              <a:latin typeface="Roboto" panose="02000000000000000000" pitchFamily="2" charset="0"/>
              <a:ea typeface="Roboto" panose="02000000000000000000" pitchFamily="2" charset="0"/>
            </a:endParaRPr>
          </a:p>
          <a:p>
            <a:pPr marL="171450" indent="-171450">
              <a:buClr>
                <a:schemeClr val="bg1"/>
              </a:buClr>
              <a:buFont typeface="Arial" panose="020B0604020202020204" pitchFamily="34" charset="0"/>
              <a:buChar char="•"/>
            </a:pPr>
            <a:r>
              <a:rPr lang="en-US" sz="1000" spc="-40" dirty="0">
                <a:solidFill>
                  <a:schemeClr val="bg1"/>
                </a:solidFill>
                <a:latin typeface="Roboto" panose="02000000000000000000" pitchFamily="2" charset="0"/>
                <a:ea typeface="Roboto" panose="02000000000000000000" pitchFamily="2" charset="0"/>
              </a:rPr>
              <a:t>RTE is not used often</a:t>
            </a:r>
            <a:endParaRPr kumimoji="0" lang="en-US" sz="1000" b="0" i="1" u="none" strike="noStrike" kern="1200" cap="none" spc="-40" normalizeH="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4" name="Picture 3">
            <a:extLst>
              <a:ext uri="{FF2B5EF4-FFF2-40B4-BE49-F238E27FC236}">
                <a16:creationId xmlns:a16="http://schemas.microsoft.com/office/drawing/2014/main" id="{B4D5D315-8FE7-7378-44C8-11E0A6B8E0B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rcRect l="17652" r="17652" b="16877"/>
          <a:stretch/>
        </p:blipFill>
        <p:spPr>
          <a:xfrm>
            <a:off x="5944482" y="402900"/>
            <a:ext cx="2310882" cy="2229099"/>
          </a:xfrm>
          <a:prstGeom prst="roundRect">
            <a:avLst/>
          </a:prstGeom>
        </p:spPr>
      </p:pic>
      <p:pic>
        <p:nvPicPr>
          <p:cNvPr id="20" name="Picture 19">
            <a:extLst>
              <a:ext uri="{FF2B5EF4-FFF2-40B4-BE49-F238E27FC236}">
                <a16:creationId xmlns:a16="http://schemas.microsoft.com/office/drawing/2014/main" id="{EB441882-04DA-0BBC-A93C-B5F41327596A}"/>
              </a:ext>
            </a:extLst>
          </p:cNvPr>
          <p:cNvPicPr>
            <a:picLocks noChangeAspect="1"/>
          </p:cNvPicPr>
          <p:nvPr/>
        </p:nvPicPr>
        <p:blipFill>
          <a:blip r:embed="rId5">
            <a:extLst>
              <a:ext uri="{28A0092B-C50C-407E-A947-70E740481C1C}">
                <a14:useLocalDpi xmlns:a14="http://schemas.microsoft.com/office/drawing/2010/main"/>
              </a:ext>
            </a:extLst>
          </a:blip>
          <a:srcRect t="49" b="49"/>
          <a:stretch/>
        </p:blipFill>
        <p:spPr>
          <a:xfrm>
            <a:off x="5952873" y="3458374"/>
            <a:ext cx="1954669" cy="1466003"/>
          </a:xfrm>
          <a:prstGeom prst="roundRect">
            <a:avLst/>
          </a:prstGeom>
        </p:spPr>
      </p:pic>
      <p:sp>
        <p:nvSpPr>
          <p:cNvPr id="12" name="TextBox 11">
            <a:extLst>
              <a:ext uri="{FF2B5EF4-FFF2-40B4-BE49-F238E27FC236}">
                <a16:creationId xmlns:a16="http://schemas.microsoft.com/office/drawing/2014/main" id="{1B9C538E-94B7-1135-4B2D-49FA0E7995F7}"/>
              </a:ext>
            </a:extLst>
          </p:cNvPr>
          <p:cNvSpPr txBox="1"/>
          <p:nvPr/>
        </p:nvSpPr>
        <p:spPr>
          <a:xfrm>
            <a:off x="6858573" y="5015746"/>
            <a:ext cx="2014011" cy="430887"/>
          </a:xfrm>
          <a:prstGeom prst="rect">
            <a:avLst/>
          </a:prstGeom>
          <a:noFill/>
        </p:spPr>
        <p:txBody>
          <a:bodyPr wrap="square" rtlCol="0">
            <a:spAutoFit/>
          </a:bodyPr>
          <a:lstStyle/>
          <a:p>
            <a:pPr algn="ctr">
              <a:buClr>
                <a:schemeClr val="bg1"/>
              </a:buClr>
            </a:pPr>
            <a:r>
              <a:rPr lang="en-US" sz="1100" b="1" dirty="0">
                <a:solidFill>
                  <a:schemeClr val="bg1"/>
                </a:solidFill>
                <a:latin typeface="Roboto" panose="02000000000000000000" pitchFamily="2" charset="0"/>
                <a:ea typeface="Roboto" panose="02000000000000000000" pitchFamily="2" charset="0"/>
              </a:rPr>
              <a:t>ABOUT ALLEGRO </a:t>
            </a:r>
          </a:p>
          <a:p>
            <a:pPr algn="ctr">
              <a:buClr>
                <a:schemeClr val="bg1"/>
              </a:buClr>
            </a:pPr>
            <a:endParaRPr lang="en-US" sz="1100" dirty="0">
              <a:solidFill>
                <a:schemeClr val="bg1"/>
              </a:solidFill>
              <a:latin typeface="Roboto" panose="02000000000000000000" pitchFamily="2" charset="0"/>
              <a:ea typeface="Roboto" panose="02000000000000000000" pitchFamily="2" charset="0"/>
            </a:endParaRPr>
          </a:p>
        </p:txBody>
      </p:sp>
      <p:cxnSp>
        <p:nvCxnSpPr>
          <p:cNvPr id="13" name="Straight Connector 12">
            <a:extLst>
              <a:ext uri="{FF2B5EF4-FFF2-40B4-BE49-F238E27FC236}">
                <a16:creationId xmlns:a16="http://schemas.microsoft.com/office/drawing/2014/main" id="{D5F8F296-1FED-081E-48A3-44BB3965F5F6}"/>
              </a:ext>
            </a:extLst>
          </p:cNvPr>
          <p:cNvCxnSpPr>
            <a:cxnSpLocks/>
          </p:cNvCxnSpPr>
          <p:nvPr/>
        </p:nvCxnSpPr>
        <p:spPr>
          <a:xfrm>
            <a:off x="6678930" y="5741002"/>
            <a:ext cx="246888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6E6BAF-39F4-A890-3BB8-68A2DDEF18A9}"/>
              </a:ext>
            </a:extLst>
          </p:cNvPr>
          <p:cNvCxnSpPr>
            <a:cxnSpLocks/>
          </p:cNvCxnSpPr>
          <p:nvPr/>
        </p:nvCxnSpPr>
        <p:spPr>
          <a:xfrm>
            <a:off x="6678930" y="6104736"/>
            <a:ext cx="246888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EF5ECCB-6624-F448-AC69-F54006C7DACD}"/>
              </a:ext>
            </a:extLst>
          </p:cNvPr>
          <p:cNvCxnSpPr>
            <a:cxnSpLocks/>
          </p:cNvCxnSpPr>
          <p:nvPr/>
        </p:nvCxnSpPr>
        <p:spPr>
          <a:xfrm>
            <a:off x="6663271" y="6370306"/>
            <a:ext cx="246888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929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2" name="Rectangle 1">
            <a:extLst>
              <a:ext uri="{FF2B5EF4-FFF2-40B4-BE49-F238E27FC236}">
                <a16:creationId xmlns:a16="http://schemas.microsoft.com/office/drawing/2014/main" id="{9248ED8B-15B6-4A9E-6E4A-1E741CE39431}"/>
              </a:ext>
            </a:extLst>
          </p:cNvPr>
          <p:cNvSpPr/>
          <p:nvPr/>
        </p:nvSpPr>
        <p:spPr>
          <a:xfrm>
            <a:off x="0" y="0"/>
            <a:ext cx="8926950" cy="1371600"/>
          </a:xfrm>
          <a:prstGeom prst="rect">
            <a:avLst/>
          </a:prstGeom>
          <a:solidFill>
            <a:schemeClr val="accent1"/>
          </a:solidFill>
        </p:spPr>
        <p:txBody>
          <a:bodyPr wrap="square" rtlCol="0" anchor="ctr">
            <a:spAutoFit/>
          </a:bodyPr>
          <a:lstStyle/>
          <a:p>
            <a:pPr algn="ctr" fontAlgn="b"/>
            <a:endParaRPr lang="en-US" dirty="0">
              <a:solidFill>
                <a:schemeClr val="bg1"/>
              </a:solidFill>
            </a:endParaRPr>
          </a:p>
        </p:txBody>
      </p:sp>
      <p:sp>
        <p:nvSpPr>
          <p:cNvPr id="3" name="Rectangle 2">
            <a:extLst>
              <a:ext uri="{FF2B5EF4-FFF2-40B4-BE49-F238E27FC236}">
                <a16:creationId xmlns:a16="http://schemas.microsoft.com/office/drawing/2014/main" id="{2AFC5435-0572-295B-2A66-684044C34E04}"/>
              </a:ext>
            </a:extLst>
          </p:cNvPr>
          <p:cNvSpPr/>
          <p:nvPr/>
        </p:nvSpPr>
        <p:spPr>
          <a:xfrm>
            <a:off x="6671085" y="0"/>
            <a:ext cx="2472915" cy="6858000"/>
          </a:xfrm>
          <a:prstGeom prst="rect">
            <a:avLst/>
          </a:prstGeom>
          <a:solidFill>
            <a:schemeClr val="tx2"/>
          </a:solidFill>
        </p:spPr>
        <p:txBody>
          <a:bodyPr wrap="square" rtlCol="0" anchor="ctr">
            <a:spAutoFit/>
          </a:bodyPr>
          <a:lstStyle/>
          <a:p>
            <a:pPr algn="ctr" fontAlgn="b"/>
            <a:endParaRPr lang="en-US" dirty="0">
              <a:solidFill>
                <a:schemeClr val="bg1"/>
              </a:solidFill>
            </a:endParaRPr>
          </a:p>
        </p:txBody>
      </p:sp>
      <p:sp>
        <p:nvSpPr>
          <p:cNvPr id="603" name="Google Shape;603;p79"/>
          <p:cNvSpPr txBox="1">
            <a:spLocks noGrp="1"/>
          </p:cNvSpPr>
          <p:nvPr>
            <p:ph type="title"/>
          </p:nvPr>
        </p:nvSpPr>
        <p:spPr>
          <a:xfrm>
            <a:off x="457199" y="274638"/>
            <a:ext cx="5561045" cy="86677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Montserrat ExtraBold"/>
              <a:buNone/>
            </a:pPr>
            <a:r>
              <a:rPr lang="en-US" dirty="0">
                <a:solidFill>
                  <a:schemeClr val="bg1"/>
                </a:solidFill>
              </a:rPr>
              <a:t>Fountain Care Center Assisted Living</a:t>
            </a:r>
          </a:p>
        </p:txBody>
      </p:sp>
      <p:sp>
        <p:nvSpPr>
          <p:cNvPr id="604" name="Google Shape;604;p79"/>
          <p:cNvSpPr txBox="1">
            <a:spLocks noGrp="1"/>
          </p:cNvSpPr>
          <p:nvPr>
            <p:ph type="sldNum" idx="12"/>
          </p:nvPr>
        </p:nvSpPr>
        <p:spPr>
          <a:xfrm>
            <a:off x="6553200" y="653683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bg1"/>
                </a:solidFill>
              </a:rPr>
              <a:t>61</a:t>
            </a:fld>
            <a:endParaRPr dirty="0">
              <a:solidFill>
                <a:schemeClr val="bg1"/>
              </a:solidFill>
            </a:endParaRPr>
          </a:p>
        </p:txBody>
      </p:sp>
      <p:sp>
        <p:nvSpPr>
          <p:cNvPr id="10" name="Rectangle 3"/>
          <p:cNvSpPr>
            <a:spLocks/>
          </p:cNvSpPr>
          <p:nvPr/>
        </p:nvSpPr>
        <p:spPr bwMode="auto">
          <a:xfrm>
            <a:off x="559837" y="1517194"/>
            <a:ext cx="5237987" cy="5477966"/>
          </a:xfrm>
          <a:prstGeom prst="rect">
            <a:avLst/>
          </a:prstGeom>
          <a:noFill/>
          <a:ln w="12700" cap="flat">
            <a:noFill/>
            <a:miter lim="800000"/>
            <a:headEnd type="none" w="med" len="med"/>
            <a:tailEnd type="none" w="med" len="med"/>
          </a:ln>
        </p:spPr>
        <p:txBody>
          <a:bodyPr lIns="0" tIns="0" rIns="0" bIns="0"/>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CUSTOMER SETTING</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They have 165 beds and currently house 140 beds.</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Most patients receive their meals in their rooms, but only about 15 do come into the dining area.</a:t>
            </a:r>
          </a:p>
          <a:p>
            <a:pPr eaLnBrk="1" hangingPunct="1">
              <a:buClr>
                <a:srgbClr val="4C1E1E"/>
              </a:buClr>
              <a:buSzPct val="85000"/>
            </a:pPr>
            <a:br>
              <a:rPr lang="en-US" altLang="en-US" sz="1050" b="1" dirty="0">
                <a:solidFill>
                  <a:srgbClr val="000000"/>
                </a:solidFill>
                <a:latin typeface="Roboto" panose="02000000000000000000" pitchFamily="2" charset="0"/>
                <a:ea typeface="Roboto" panose="02000000000000000000" pitchFamily="2" charset="0"/>
              </a:rPr>
            </a:br>
            <a:endParaRPr lang="en-US" altLang="en-US" sz="1050" b="1" dirty="0">
              <a:solidFill>
                <a:schemeClr val="accent1"/>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PRICES AND COSTS</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Price per patient day is $5.85 for three meals per day and two snacks. </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Snack tray is peanut butter and jelly, apple sauce, ice cream.</a:t>
            </a:r>
          </a:p>
          <a:p>
            <a:pPr eaLnBrk="1" hangingPunct="1">
              <a:spcAft>
                <a:spcPts val="600"/>
              </a:spcAft>
              <a:buClr>
                <a:schemeClr val="accent1"/>
              </a:buClr>
              <a:buSzPct val="85000"/>
            </a:pPr>
            <a:endParaRPr lang="en-US" altLang="en-US" sz="1050" dirty="0">
              <a:solidFill>
                <a:srgbClr val="1B1816"/>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MENU PLANNING AND PREPARATION</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“We outsource our menu and change our menus every four weeks. There are like 10-12 options, but the four-week cycle is fixed,” </a:t>
            </a:r>
            <a:r>
              <a:rPr lang="en-US" altLang="en-US" sz="1050" dirty="0" err="1">
                <a:latin typeface="Roboto" panose="02000000000000000000" pitchFamily="2" charset="0"/>
                <a:ea typeface="Roboto" panose="02000000000000000000" pitchFamily="2" charset="0"/>
              </a:rPr>
              <a:t>Hajra</a:t>
            </a:r>
            <a:r>
              <a:rPr lang="en-US" altLang="en-US" sz="1050" dirty="0">
                <a:latin typeface="Roboto" panose="02000000000000000000" pitchFamily="2" charset="0"/>
                <a:ea typeface="Roboto" panose="02000000000000000000" pitchFamily="2" charset="0"/>
              </a:rPr>
              <a:t> said.</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“We separate 20 portions of our regular menu to give to dysphagia patients. We use an ice cream scoop – and they have different colors to determine the ounces.”</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They started to use a garnish to make the blended foods look “prettier,” because the residents do not like the look.</a:t>
            </a:r>
          </a:p>
          <a:p>
            <a:pPr marL="171450" indent="-171450" eaLnBrk="1" hangingPunct="1">
              <a:buClr>
                <a:schemeClr val="accent1"/>
              </a:buClr>
              <a:buSzPct val="85000"/>
              <a:buFont typeface="Arial" panose="020B0604020202020204" pitchFamily="34" charset="0"/>
              <a:buChar char="•"/>
            </a:pPr>
            <a:r>
              <a:rPr lang="en-US" altLang="en-US" sz="1050" dirty="0" err="1">
                <a:latin typeface="Roboto" panose="02000000000000000000" pitchFamily="2" charset="0"/>
                <a:ea typeface="Roboto" panose="02000000000000000000" pitchFamily="2" charset="0"/>
              </a:rPr>
              <a:t>Hajra</a:t>
            </a:r>
            <a:r>
              <a:rPr lang="en-US" altLang="en-US" sz="1050" dirty="0">
                <a:latin typeface="Roboto" panose="02000000000000000000" pitchFamily="2" charset="0"/>
                <a:ea typeface="Roboto" panose="02000000000000000000" pitchFamily="2" charset="0"/>
              </a:rPr>
              <a:t> said they used to have a steamer to prepare foods, but the “hard water” in Orange County prevented acceptable results.</a:t>
            </a:r>
          </a:p>
          <a:p>
            <a:pPr marL="171450" indent="-171450" eaLnBrk="1" hangingPunct="1">
              <a:buClr>
                <a:schemeClr val="accent1"/>
              </a:buClr>
              <a:buSzPct val="85000"/>
              <a:buFont typeface="Arial" panose="020B0604020202020204" pitchFamily="34" charset="0"/>
              <a:buChar char="•"/>
            </a:pPr>
            <a:endParaRPr lang="en-US" altLang="en-US" sz="1050" dirty="0">
              <a:latin typeface="Roboto" panose="02000000000000000000" pitchFamily="2" charset="0"/>
              <a:ea typeface="Roboto" panose="02000000000000000000" pitchFamily="2" charset="0"/>
            </a:endParaRPr>
          </a:p>
          <a:p>
            <a:pPr eaLnBrk="1" hangingPunct="1">
              <a:buClr>
                <a:schemeClr val="accent1"/>
              </a:buClr>
              <a:buSzPct val="85000"/>
            </a:pPr>
            <a:endParaRPr lang="en-US" altLang="en-US" sz="1050" b="1" dirty="0">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INNOVATION</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If </a:t>
            </a:r>
            <a:r>
              <a:rPr lang="en-US" altLang="en-US" sz="1050" dirty="0" err="1">
                <a:latin typeface="Roboto" panose="02000000000000000000" pitchFamily="2" charset="0"/>
                <a:ea typeface="Roboto" panose="02000000000000000000" pitchFamily="2" charset="0"/>
              </a:rPr>
              <a:t>Hajra</a:t>
            </a:r>
            <a:r>
              <a:rPr lang="en-US" altLang="en-US" sz="1050" dirty="0">
                <a:latin typeface="Roboto" panose="02000000000000000000" pitchFamily="2" charset="0"/>
                <a:ea typeface="Roboto" panose="02000000000000000000" pitchFamily="2" charset="0"/>
              </a:rPr>
              <a:t> approves a product, then the head of kitchen operations can purchase it. “We used to have Sysco but now we use Newport Farms because they have the ability to break boxes.”</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“We stick to our four-week cycle – they have seasonal menus,” </a:t>
            </a:r>
            <a:r>
              <a:rPr lang="en-US" altLang="en-US" sz="1050" dirty="0" err="1">
                <a:latin typeface="Roboto" panose="02000000000000000000" pitchFamily="2" charset="0"/>
                <a:ea typeface="Roboto" panose="02000000000000000000" pitchFamily="2" charset="0"/>
              </a:rPr>
              <a:t>Hajra</a:t>
            </a:r>
            <a:r>
              <a:rPr lang="en-US" altLang="en-US" sz="1050" dirty="0">
                <a:latin typeface="Roboto" panose="02000000000000000000" pitchFamily="2" charset="0"/>
                <a:ea typeface="Roboto" panose="02000000000000000000" pitchFamily="2" charset="0"/>
              </a:rPr>
              <a:t> said, referring to the company they use for menu development.</a:t>
            </a:r>
          </a:p>
          <a:p>
            <a:pPr eaLnBrk="1" hangingPunct="1">
              <a:spcAft>
                <a:spcPts val="600"/>
              </a:spcAft>
              <a:buClr>
                <a:schemeClr val="accent1"/>
              </a:buClr>
              <a:buSzPct val="85000"/>
              <a:buFont typeface="Arial" panose="020B0604020202020204" pitchFamily="34" charset="0"/>
              <a:buChar char="•"/>
            </a:pPr>
            <a:endParaRPr lang="en-US" altLang="en-US" sz="1100" dirty="0">
              <a:latin typeface="Roboto" panose="02000000000000000000" pitchFamily="2" charset="0"/>
              <a:ea typeface="Roboto" panose="02000000000000000000" pitchFamily="2" charset="0"/>
            </a:endParaRPr>
          </a:p>
        </p:txBody>
      </p:sp>
      <p:sp>
        <p:nvSpPr>
          <p:cNvPr id="6" name="Rectangle: Rounded Corners 5">
            <a:extLst>
              <a:ext uri="{FF2B5EF4-FFF2-40B4-BE49-F238E27FC236}">
                <a16:creationId xmlns:a16="http://schemas.microsoft.com/office/drawing/2014/main" id="{B02D7EA7-FC5C-DCE4-C0C8-876A1848AA65}"/>
              </a:ext>
            </a:extLst>
          </p:cNvPr>
          <p:cNvSpPr/>
          <p:nvPr/>
        </p:nvSpPr>
        <p:spPr>
          <a:xfrm>
            <a:off x="5821261" y="2552096"/>
            <a:ext cx="3017520" cy="1645920"/>
          </a:xfrm>
          <a:prstGeom prst="roundRect">
            <a:avLst/>
          </a:prstGeom>
          <a:noFill/>
          <a:ln>
            <a:solidFill>
              <a:schemeClr val="bg1"/>
            </a:solidFill>
          </a:ln>
        </p:spPr>
        <p:txBody>
          <a:bodyPr wrap="square" rtlCol="0" anchor="ctr">
            <a:spAutoFit/>
          </a:bodyPr>
          <a:lstStyle/>
          <a:p>
            <a:pPr algn="ctr" fontAlgn="b"/>
            <a:endParaRPr lang="en-US" dirty="0">
              <a:solidFill>
                <a:schemeClr val="bg1"/>
              </a:solidFill>
            </a:endParaRPr>
          </a:p>
        </p:txBody>
      </p:sp>
      <p:sp>
        <p:nvSpPr>
          <p:cNvPr id="9" name="TextBox 8">
            <a:extLst>
              <a:ext uri="{FF2B5EF4-FFF2-40B4-BE49-F238E27FC236}">
                <a16:creationId xmlns:a16="http://schemas.microsoft.com/office/drawing/2014/main" id="{064484C7-A460-DBA3-09CA-121F4F2D23E4}"/>
              </a:ext>
            </a:extLst>
          </p:cNvPr>
          <p:cNvSpPr txBox="1"/>
          <p:nvPr/>
        </p:nvSpPr>
        <p:spPr>
          <a:xfrm>
            <a:off x="6888133" y="3192884"/>
            <a:ext cx="1950648"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en-US" sz="1100" b="0" i="1" u="none" strike="noStrike" kern="1200" cap="none" spc="0" normalizeH="0" baseline="0" noProof="0" dirty="0">
                <a:ln>
                  <a:noFill/>
                </a:ln>
                <a:solidFill>
                  <a:srgbClr val="C6F226"/>
                </a:solidFill>
                <a:effectLst/>
                <a:uLnTx/>
                <a:uFillTx/>
                <a:latin typeface="Roboto" panose="02000000000000000000" pitchFamily="2" charset="0"/>
                <a:ea typeface="Roboto" panose="02000000000000000000" pitchFamily="2" charset="0"/>
                <a:cs typeface="+mn-cs"/>
              </a:rPr>
              <a:t>HAJRA ASHRAF</a:t>
            </a:r>
            <a:r>
              <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Senior Dietician, with her  head of kitchen operations.</a:t>
            </a:r>
          </a:p>
          <a:p>
            <a:pPr>
              <a:buClr>
                <a:schemeClr val="bg1"/>
              </a:buClr>
            </a:pPr>
            <a:endParaRPr lang="en-US" sz="1000" dirty="0">
              <a:solidFill>
                <a:schemeClr val="bg1"/>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B4D5D315-8FE7-7378-44C8-11E0A6B8E0B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Effect>
                      <a14:brightnessContrast bright="20000" contrast="-20000"/>
                    </a14:imgEffect>
                  </a14:imgLayer>
                </a14:imgProps>
              </a:ext>
              <a:ext uri="{28A0092B-C50C-407E-A947-70E740481C1C}">
                <a14:useLocalDpi xmlns:a14="http://schemas.microsoft.com/office/drawing/2010/main"/>
              </a:ext>
            </a:extLst>
          </a:blip>
          <a:srcRect l="11087" t="6362" r="32069"/>
          <a:stretch/>
        </p:blipFill>
        <p:spPr>
          <a:xfrm>
            <a:off x="5944482" y="387279"/>
            <a:ext cx="2310882" cy="2681703"/>
          </a:xfrm>
          <a:prstGeom prst="roundRect">
            <a:avLst/>
          </a:prstGeom>
        </p:spPr>
      </p:pic>
      <p:pic>
        <p:nvPicPr>
          <p:cNvPr id="20" name="Picture 19">
            <a:extLst>
              <a:ext uri="{FF2B5EF4-FFF2-40B4-BE49-F238E27FC236}">
                <a16:creationId xmlns:a16="http://schemas.microsoft.com/office/drawing/2014/main" id="{EB441882-04DA-0BBC-A93C-B5F41327596A}"/>
              </a:ext>
            </a:extLst>
          </p:cNvPr>
          <p:cNvPicPr>
            <a:picLocks noChangeAspect="1"/>
          </p:cNvPicPr>
          <p:nvPr/>
        </p:nvPicPr>
        <p:blipFill rotWithShape="1">
          <a:blip r:embed="rId5">
            <a:extLst>
              <a:ext uri="{28A0092B-C50C-407E-A947-70E740481C1C}">
                <a14:useLocalDpi xmlns:a14="http://schemas.microsoft.com/office/drawing/2010/main"/>
              </a:ext>
            </a:extLst>
          </a:blip>
          <a:srcRect l="83" t="17763" r="17848"/>
          <a:stretch/>
        </p:blipFill>
        <p:spPr>
          <a:xfrm>
            <a:off x="5952873" y="3887661"/>
            <a:ext cx="1954669" cy="1466003"/>
          </a:xfrm>
          <a:prstGeom prst="roundRect">
            <a:avLst/>
          </a:prstGeom>
        </p:spPr>
      </p:pic>
      <p:sp>
        <p:nvSpPr>
          <p:cNvPr id="5" name="TextBox 4">
            <a:extLst>
              <a:ext uri="{FF2B5EF4-FFF2-40B4-BE49-F238E27FC236}">
                <a16:creationId xmlns:a16="http://schemas.microsoft.com/office/drawing/2014/main" id="{A869628F-1D5D-DC90-67AA-33E1759EDF10}"/>
              </a:ext>
            </a:extLst>
          </p:cNvPr>
          <p:cNvSpPr txBox="1"/>
          <p:nvPr/>
        </p:nvSpPr>
        <p:spPr>
          <a:xfrm>
            <a:off x="6888132" y="5602956"/>
            <a:ext cx="2038817" cy="1138773"/>
          </a:xfrm>
          <a:prstGeom prst="rect">
            <a:avLst/>
          </a:prstGeom>
          <a:noFill/>
        </p:spPr>
        <p:txBody>
          <a:bodyPr wrap="square" rtlCol="0">
            <a:spAutoFit/>
          </a:bodyPr>
          <a:lstStyle/>
          <a:p>
            <a:r>
              <a:rPr lang="en-US" sz="1000" i="1" dirty="0">
                <a:solidFill>
                  <a:prstClr val="white"/>
                </a:solidFill>
                <a:latin typeface="Roboto" panose="02000000000000000000" pitchFamily="2" charset="0"/>
                <a:ea typeface="Roboto" panose="02000000000000000000" pitchFamily="2" charset="0"/>
              </a:rPr>
              <a:t>Tour of kitchen operations. Facility no longer has a steam table because hard water in Orange County negatively impacts flavor and quality.</a:t>
            </a:r>
          </a:p>
          <a:p>
            <a:endParaRPr lang="en-US" dirty="0"/>
          </a:p>
        </p:txBody>
      </p:sp>
    </p:spTree>
    <p:extLst>
      <p:ext uri="{BB962C8B-B14F-4D97-AF65-F5344CB8AC3E}">
        <p14:creationId xmlns:p14="http://schemas.microsoft.com/office/powerpoint/2010/main" val="3030857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2" name="Rectangle 1">
            <a:extLst>
              <a:ext uri="{FF2B5EF4-FFF2-40B4-BE49-F238E27FC236}">
                <a16:creationId xmlns:a16="http://schemas.microsoft.com/office/drawing/2014/main" id="{9248ED8B-15B6-4A9E-6E4A-1E741CE39431}"/>
              </a:ext>
            </a:extLst>
          </p:cNvPr>
          <p:cNvSpPr/>
          <p:nvPr/>
        </p:nvSpPr>
        <p:spPr>
          <a:xfrm>
            <a:off x="0" y="0"/>
            <a:ext cx="8926950" cy="1371600"/>
          </a:xfrm>
          <a:prstGeom prst="rect">
            <a:avLst/>
          </a:prstGeom>
          <a:solidFill>
            <a:schemeClr val="accent1"/>
          </a:solidFill>
        </p:spPr>
        <p:txBody>
          <a:bodyPr wrap="square" rtlCol="0" anchor="ctr">
            <a:spAutoFit/>
          </a:bodyPr>
          <a:lstStyle/>
          <a:p>
            <a:pPr algn="ctr" fontAlgn="b"/>
            <a:endParaRPr lang="en-US" dirty="0">
              <a:solidFill>
                <a:schemeClr val="bg1"/>
              </a:solidFill>
            </a:endParaRPr>
          </a:p>
        </p:txBody>
      </p:sp>
      <p:sp>
        <p:nvSpPr>
          <p:cNvPr id="3" name="Rectangle 2">
            <a:extLst>
              <a:ext uri="{FF2B5EF4-FFF2-40B4-BE49-F238E27FC236}">
                <a16:creationId xmlns:a16="http://schemas.microsoft.com/office/drawing/2014/main" id="{2AFC5435-0572-295B-2A66-684044C34E04}"/>
              </a:ext>
            </a:extLst>
          </p:cNvPr>
          <p:cNvSpPr/>
          <p:nvPr/>
        </p:nvSpPr>
        <p:spPr>
          <a:xfrm>
            <a:off x="6671085" y="0"/>
            <a:ext cx="2472915" cy="6858000"/>
          </a:xfrm>
          <a:prstGeom prst="rect">
            <a:avLst/>
          </a:prstGeom>
          <a:solidFill>
            <a:schemeClr val="tx2"/>
          </a:solidFill>
        </p:spPr>
        <p:txBody>
          <a:bodyPr wrap="square" rtlCol="0" anchor="ctr">
            <a:spAutoFit/>
          </a:bodyPr>
          <a:lstStyle/>
          <a:p>
            <a:pPr algn="ctr" fontAlgn="b"/>
            <a:endParaRPr lang="en-US" dirty="0">
              <a:solidFill>
                <a:schemeClr val="bg1"/>
              </a:solidFill>
            </a:endParaRPr>
          </a:p>
        </p:txBody>
      </p:sp>
      <p:sp>
        <p:nvSpPr>
          <p:cNvPr id="603" name="Google Shape;603;p79"/>
          <p:cNvSpPr txBox="1">
            <a:spLocks noGrp="1"/>
          </p:cNvSpPr>
          <p:nvPr>
            <p:ph type="title"/>
          </p:nvPr>
        </p:nvSpPr>
        <p:spPr>
          <a:xfrm>
            <a:off x="457199" y="274638"/>
            <a:ext cx="5561045" cy="86677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Montserrat ExtraBold"/>
              <a:buNone/>
            </a:pPr>
            <a:r>
              <a:rPr lang="en-US" dirty="0">
                <a:solidFill>
                  <a:schemeClr val="bg1"/>
                </a:solidFill>
              </a:rPr>
              <a:t>Emerald Court (</a:t>
            </a:r>
            <a:r>
              <a:rPr lang="en-US" dirty="0" err="1">
                <a:solidFill>
                  <a:schemeClr val="bg1"/>
                </a:solidFill>
              </a:rPr>
              <a:t>Kisco</a:t>
            </a:r>
            <a:r>
              <a:rPr lang="en-US" dirty="0">
                <a:solidFill>
                  <a:schemeClr val="bg1"/>
                </a:solidFill>
              </a:rPr>
              <a:t> Senior Living)</a:t>
            </a:r>
          </a:p>
        </p:txBody>
      </p:sp>
      <p:sp>
        <p:nvSpPr>
          <p:cNvPr id="604" name="Google Shape;604;p79"/>
          <p:cNvSpPr txBox="1">
            <a:spLocks noGrp="1"/>
          </p:cNvSpPr>
          <p:nvPr>
            <p:ph type="sldNum" idx="12"/>
          </p:nvPr>
        </p:nvSpPr>
        <p:spPr>
          <a:xfrm>
            <a:off x="6553200" y="653683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bg1"/>
                </a:solidFill>
              </a:rPr>
              <a:t>62</a:t>
            </a:fld>
            <a:endParaRPr dirty="0">
              <a:solidFill>
                <a:schemeClr val="bg1"/>
              </a:solidFill>
            </a:endParaRPr>
          </a:p>
        </p:txBody>
      </p:sp>
      <p:sp>
        <p:nvSpPr>
          <p:cNvPr id="10" name="Rectangle 3"/>
          <p:cNvSpPr>
            <a:spLocks/>
          </p:cNvSpPr>
          <p:nvPr/>
        </p:nvSpPr>
        <p:spPr bwMode="auto">
          <a:xfrm>
            <a:off x="559837" y="1517194"/>
            <a:ext cx="5237987" cy="5477966"/>
          </a:xfrm>
          <a:prstGeom prst="rect">
            <a:avLst/>
          </a:prstGeom>
          <a:noFill/>
          <a:ln w="12700" cap="flat">
            <a:noFill/>
            <a:miter lim="800000"/>
            <a:headEnd type="none" w="med" len="med"/>
            <a:tailEnd type="none" w="med" len="med"/>
          </a:ln>
        </p:spPr>
        <p:txBody>
          <a:bodyPr lIns="0" tIns="0" rIns="0" bIns="0"/>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CUSTOMER SETTING</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Nancy said they have independent living, assisted living and memory care.</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There are 109 in assisted living, 15 in memory care and the 134 in independent living.</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Breakfast, lunch and dinner is fed to both independent and assisted living residents.</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“We have an all-day menu too.”</a:t>
            </a:r>
          </a:p>
          <a:p>
            <a:pPr eaLnBrk="1" hangingPunct="1">
              <a:buClr>
                <a:srgbClr val="4C1E1E"/>
              </a:buClr>
              <a:buSzPct val="85000"/>
            </a:pPr>
            <a:endParaRPr lang="en-US" altLang="en-US" sz="1050" dirty="0">
              <a:solidFill>
                <a:srgbClr val="000000"/>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PRICES AND COSTS</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Nancy was not sure of her patient costs per day, but Foodservice IP estimates it is between $6-$9 per day.</a:t>
            </a:r>
          </a:p>
          <a:p>
            <a:pPr eaLnBrk="1" hangingPunct="1">
              <a:spcAft>
                <a:spcPts val="600"/>
              </a:spcAft>
              <a:buClr>
                <a:schemeClr val="accent1"/>
              </a:buClr>
              <a:buSzPct val="85000"/>
            </a:pPr>
            <a:endParaRPr lang="en-US" altLang="en-US" sz="1050" dirty="0">
              <a:solidFill>
                <a:srgbClr val="1B1816"/>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MENU PLANNING AND PREPARATION</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Nancy said in order to come up with new ideas, they ask for resident</a:t>
            </a:r>
            <a:br>
              <a:rPr lang="en-US" altLang="en-US" sz="1050" dirty="0">
                <a:latin typeface="Roboto" panose="02000000000000000000" pitchFamily="2" charset="0"/>
                <a:ea typeface="Roboto" panose="02000000000000000000" pitchFamily="2" charset="0"/>
              </a:rPr>
            </a:br>
            <a:r>
              <a:rPr lang="en-US" altLang="en-US" sz="1050" dirty="0">
                <a:latin typeface="Roboto" panose="02000000000000000000" pitchFamily="2" charset="0"/>
                <a:ea typeface="Roboto" panose="02000000000000000000" pitchFamily="2" charset="0"/>
              </a:rPr>
              <a:t> feedback on the menu. Those who are most critical as asked to join </a:t>
            </a:r>
            <a:br>
              <a:rPr lang="en-US" altLang="en-US" sz="1050" dirty="0">
                <a:latin typeface="Roboto" panose="02000000000000000000" pitchFamily="2" charset="0"/>
                <a:ea typeface="Roboto" panose="02000000000000000000" pitchFamily="2" charset="0"/>
              </a:rPr>
            </a:br>
            <a:r>
              <a:rPr lang="en-US" altLang="en-US" sz="1050" dirty="0">
                <a:latin typeface="Roboto" panose="02000000000000000000" pitchFamily="2" charset="0"/>
                <a:ea typeface="Roboto" panose="02000000000000000000" pitchFamily="2" charset="0"/>
              </a:rPr>
              <a:t>a panel to help develop new items. “They will still complain, but at least </a:t>
            </a:r>
            <a:br>
              <a:rPr lang="en-US" altLang="en-US" sz="1050" dirty="0">
                <a:latin typeface="Roboto" panose="02000000000000000000" pitchFamily="2" charset="0"/>
                <a:ea typeface="Roboto" panose="02000000000000000000" pitchFamily="2" charset="0"/>
              </a:rPr>
            </a:br>
            <a:r>
              <a:rPr lang="en-US" altLang="en-US" sz="1050" dirty="0">
                <a:latin typeface="Roboto" panose="02000000000000000000" pitchFamily="2" charset="0"/>
                <a:ea typeface="Roboto" panose="02000000000000000000" pitchFamily="2" charset="0"/>
              </a:rPr>
              <a:t>we can say ‘well this is what you told us.’”</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Salmon, codfish and catfish are popular menu items. “We usually bake</a:t>
            </a:r>
            <a:br>
              <a:rPr lang="en-US" altLang="en-US" sz="1050" dirty="0">
                <a:latin typeface="Roboto" panose="02000000000000000000" pitchFamily="2" charset="0"/>
                <a:ea typeface="Roboto" panose="02000000000000000000" pitchFamily="2" charset="0"/>
              </a:rPr>
            </a:br>
            <a:r>
              <a:rPr lang="en-US" altLang="en-US" sz="1050" dirty="0">
                <a:latin typeface="Roboto" panose="02000000000000000000" pitchFamily="2" charset="0"/>
                <a:ea typeface="Roboto" panose="02000000000000000000" pitchFamily="2" charset="0"/>
              </a:rPr>
              <a:t> or use a skillet.”</a:t>
            </a:r>
          </a:p>
          <a:p>
            <a:pPr marL="171450" indent="-171450" eaLnBrk="1" hangingPunct="1">
              <a:buClr>
                <a:schemeClr val="accent1"/>
              </a:buClr>
              <a:buSzPct val="85000"/>
              <a:buFont typeface="Arial" panose="020B0604020202020204" pitchFamily="34" charset="0"/>
              <a:buChar char="•"/>
            </a:pPr>
            <a:endParaRPr lang="en-US" altLang="en-US" sz="1050" dirty="0">
              <a:latin typeface="Roboto" panose="02000000000000000000" pitchFamily="2" charset="0"/>
              <a:ea typeface="Roboto" panose="02000000000000000000" pitchFamily="2" charset="0"/>
            </a:endParaRPr>
          </a:p>
          <a:p>
            <a:pPr eaLnBrk="1" hangingPunct="1">
              <a:buClr>
                <a:schemeClr val="accent1"/>
              </a:buClr>
              <a:buSzPct val="85000"/>
            </a:pPr>
            <a:endParaRPr lang="en-US" altLang="en-US" sz="1050" b="1" dirty="0">
              <a:solidFill>
                <a:schemeClr val="accent1"/>
              </a:solidFill>
              <a:latin typeface="Roboto" panose="02000000000000000000" pitchFamily="2" charset="0"/>
              <a:ea typeface="Roboto" panose="02000000000000000000" pitchFamily="2" charset="0"/>
            </a:endParaRPr>
          </a:p>
          <a:p>
            <a:pPr eaLnBrk="1" hangingPunct="1">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STAFFING AND KITCHEN LABOR</a:t>
            </a:r>
          </a:p>
          <a:p>
            <a:pPr eaLnBrk="1" hangingPunct="1">
              <a:buClr>
                <a:schemeClr val="accent1"/>
              </a:buClr>
              <a:buSzPct val="85000"/>
            </a:pPr>
            <a:endParaRPr lang="en-US" altLang="en-US" sz="1050" b="1" dirty="0">
              <a:solidFill>
                <a:schemeClr val="accent1"/>
              </a:solidFill>
              <a:latin typeface="Roboto" panose="02000000000000000000" pitchFamily="2" charset="0"/>
              <a:ea typeface="Roboto" panose="02000000000000000000" pitchFamily="2" charset="0"/>
            </a:endParaRP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Most staffers have culinary skills.</a:t>
            </a:r>
          </a:p>
          <a:p>
            <a:pPr marL="171450" indent="-171450" eaLnBrk="1" hangingPunct="1">
              <a:buClr>
                <a:schemeClr val="accent1"/>
              </a:buClr>
              <a:buSzPct val="85000"/>
              <a:buFont typeface="Arial" panose="020B0604020202020204" pitchFamily="34" charset="0"/>
              <a:buChar char="•"/>
            </a:pPr>
            <a:r>
              <a:rPr lang="en-US" altLang="en-US" sz="1050" dirty="0">
                <a:latin typeface="Roboto" panose="02000000000000000000" pitchFamily="2" charset="0"/>
                <a:ea typeface="Roboto" panose="02000000000000000000" pitchFamily="2" charset="0"/>
              </a:rPr>
              <a:t>Turnover has not been a problem.</a:t>
            </a:r>
          </a:p>
          <a:p>
            <a:pPr eaLnBrk="1" hangingPunct="1">
              <a:spcAft>
                <a:spcPts val="600"/>
              </a:spcAft>
              <a:buClr>
                <a:schemeClr val="accent1"/>
              </a:buClr>
              <a:buSzPct val="85000"/>
            </a:pPr>
            <a:endParaRPr lang="en-US" altLang="en-US" sz="1100" dirty="0">
              <a:latin typeface="Roboto" panose="02000000000000000000" pitchFamily="2" charset="0"/>
              <a:ea typeface="Roboto" panose="02000000000000000000" pitchFamily="2" charset="0"/>
            </a:endParaRPr>
          </a:p>
        </p:txBody>
      </p:sp>
      <p:sp>
        <p:nvSpPr>
          <p:cNvPr id="6" name="Rectangle: Rounded Corners 5">
            <a:extLst>
              <a:ext uri="{FF2B5EF4-FFF2-40B4-BE49-F238E27FC236}">
                <a16:creationId xmlns:a16="http://schemas.microsoft.com/office/drawing/2014/main" id="{B02D7EA7-FC5C-DCE4-C0C8-876A1848AA65}"/>
              </a:ext>
            </a:extLst>
          </p:cNvPr>
          <p:cNvSpPr/>
          <p:nvPr/>
        </p:nvSpPr>
        <p:spPr>
          <a:xfrm>
            <a:off x="5821261" y="2552096"/>
            <a:ext cx="3017520" cy="1645920"/>
          </a:xfrm>
          <a:prstGeom prst="roundRect">
            <a:avLst/>
          </a:prstGeom>
          <a:noFill/>
          <a:ln>
            <a:solidFill>
              <a:schemeClr val="bg1"/>
            </a:solidFill>
          </a:ln>
        </p:spPr>
        <p:txBody>
          <a:bodyPr wrap="square" rtlCol="0" anchor="ctr">
            <a:spAutoFit/>
          </a:bodyPr>
          <a:lstStyle/>
          <a:p>
            <a:pPr algn="ctr" fontAlgn="b"/>
            <a:endParaRPr lang="en-US" dirty="0">
              <a:solidFill>
                <a:schemeClr val="bg1"/>
              </a:solidFill>
            </a:endParaRPr>
          </a:p>
        </p:txBody>
      </p:sp>
      <p:sp>
        <p:nvSpPr>
          <p:cNvPr id="9" name="TextBox 8">
            <a:extLst>
              <a:ext uri="{FF2B5EF4-FFF2-40B4-BE49-F238E27FC236}">
                <a16:creationId xmlns:a16="http://schemas.microsoft.com/office/drawing/2014/main" id="{064484C7-A460-DBA3-09CA-121F4F2D23E4}"/>
              </a:ext>
            </a:extLst>
          </p:cNvPr>
          <p:cNvSpPr txBox="1"/>
          <p:nvPr/>
        </p:nvSpPr>
        <p:spPr>
          <a:xfrm>
            <a:off x="6888133" y="3192884"/>
            <a:ext cx="1950648"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en-US" sz="1100" b="0" i="1" u="none" strike="noStrike" kern="1200" cap="none" spc="0" normalizeH="0" baseline="0" noProof="0" dirty="0">
                <a:ln>
                  <a:noFill/>
                </a:ln>
                <a:solidFill>
                  <a:srgbClr val="C6F226"/>
                </a:solidFill>
                <a:effectLst/>
                <a:uLnTx/>
                <a:uFillTx/>
                <a:latin typeface="Roboto" panose="02000000000000000000" pitchFamily="2" charset="0"/>
                <a:ea typeface="Roboto" panose="02000000000000000000" pitchFamily="2" charset="0"/>
                <a:cs typeface="+mn-cs"/>
              </a:rPr>
              <a:t>NANCY ROMERO</a:t>
            </a:r>
            <a:r>
              <a:rPr kumimoji="0" lang="en-US" sz="1100" b="0" i="1"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Assistant Dining Director</a:t>
            </a:r>
          </a:p>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Anaheim, California</a:t>
            </a:r>
            <a:endParaRPr lang="en-US" sz="1000" dirty="0">
              <a:solidFill>
                <a:schemeClr val="bg1"/>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B4D5D315-8FE7-7378-44C8-11E0A6B8E0B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Effect>
                      <a14:brightnessContrast bright="20000" contrast="20000"/>
                    </a14:imgEffect>
                  </a14:imgLayer>
                </a14:imgProps>
              </a:ext>
              <a:ext uri="{28A0092B-C50C-407E-A947-70E740481C1C}">
                <a14:useLocalDpi xmlns:a14="http://schemas.microsoft.com/office/drawing/2010/main"/>
              </a:ext>
            </a:extLst>
          </a:blip>
          <a:srcRect l="17685" r="17685"/>
          <a:stretch/>
        </p:blipFill>
        <p:spPr>
          <a:xfrm>
            <a:off x="5944482" y="387279"/>
            <a:ext cx="2310882" cy="2681703"/>
          </a:xfrm>
          <a:prstGeom prst="roundRect">
            <a:avLst/>
          </a:prstGeom>
        </p:spPr>
      </p:pic>
      <p:pic>
        <p:nvPicPr>
          <p:cNvPr id="20" name="Picture 19">
            <a:extLst>
              <a:ext uri="{FF2B5EF4-FFF2-40B4-BE49-F238E27FC236}">
                <a16:creationId xmlns:a16="http://schemas.microsoft.com/office/drawing/2014/main" id="{EB441882-04DA-0BBC-A93C-B5F41327596A}"/>
              </a:ext>
            </a:extLst>
          </p:cNvPr>
          <p:cNvPicPr>
            <a:picLocks noChangeAspect="1"/>
          </p:cNvPicPr>
          <p:nvPr/>
        </p:nvPicPr>
        <p:blipFill rotWithShape="1">
          <a:blip r:embed="rId5">
            <a:extLst>
              <a:ext uri="{28A0092B-C50C-407E-A947-70E740481C1C}">
                <a14:useLocalDpi xmlns:a14="http://schemas.microsoft.com/office/drawing/2010/main"/>
              </a:ext>
            </a:extLst>
          </a:blip>
          <a:srcRect t="97" b="97"/>
          <a:stretch/>
        </p:blipFill>
        <p:spPr>
          <a:xfrm>
            <a:off x="7058549" y="3922013"/>
            <a:ext cx="1954669" cy="1466003"/>
          </a:xfrm>
          <a:prstGeom prst="roundRect">
            <a:avLst/>
          </a:prstGeom>
        </p:spPr>
      </p:pic>
      <p:sp>
        <p:nvSpPr>
          <p:cNvPr id="5" name="TextBox 4">
            <a:extLst>
              <a:ext uri="{FF2B5EF4-FFF2-40B4-BE49-F238E27FC236}">
                <a16:creationId xmlns:a16="http://schemas.microsoft.com/office/drawing/2014/main" id="{A869628F-1D5D-DC90-67AA-33E1759EDF10}"/>
              </a:ext>
            </a:extLst>
          </p:cNvPr>
          <p:cNvSpPr txBox="1"/>
          <p:nvPr/>
        </p:nvSpPr>
        <p:spPr>
          <a:xfrm>
            <a:off x="6876583" y="5897185"/>
            <a:ext cx="2038817" cy="830997"/>
          </a:xfrm>
          <a:prstGeom prst="rect">
            <a:avLst/>
          </a:prstGeom>
          <a:noFill/>
        </p:spPr>
        <p:txBody>
          <a:bodyPr wrap="square" rtlCol="0">
            <a:spAutoFit/>
          </a:bodyPr>
          <a:lstStyle/>
          <a:p>
            <a:r>
              <a:rPr lang="en-US" sz="1000" i="1" dirty="0">
                <a:solidFill>
                  <a:prstClr val="white"/>
                </a:solidFill>
                <a:latin typeface="Roboto" panose="02000000000000000000" pitchFamily="2" charset="0"/>
                <a:ea typeface="Roboto" panose="02000000000000000000" pitchFamily="2" charset="0"/>
              </a:rPr>
              <a:t>One of two “restaurants” within the assisted and independent living facility.</a:t>
            </a:r>
          </a:p>
          <a:p>
            <a:endParaRPr lang="en-US" dirty="0"/>
          </a:p>
        </p:txBody>
      </p:sp>
      <p:pic>
        <p:nvPicPr>
          <p:cNvPr id="7" name="Picture 6">
            <a:extLst>
              <a:ext uri="{FF2B5EF4-FFF2-40B4-BE49-F238E27FC236}">
                <a16:creationId xmlns:a16="http://schemas.microsoft.com/office/drawing/2014/main" id="{35844A53-D263-F34B-B724-CEFD9D084925}"/>
              </a:ext>
            </a:extLst>
          </p:cNvPr>
          <p:cNvPicPr>
            <a:picLocks noChangeAspect="1"/>
          </p:cNvPicPr>
          <p:nvPr/>
        </p:nvPicPr>
        <p:blipFill rotWithShape="1">
          <a:blip r:embed="rId6">
            <a:extLst>
              <a:ext uri="{28A0092B-C50C-407E-A947-70E740481C1C}">
                <a14:useLocalDpi xmlns:a14="http://schemas.microsoft.com/office/drawing/2010/main"/>
              </a:ext>
            </a:extLst>
          </a:blip>
          <a:srcRect l="5556" r="5556"/>
          <a:stretch/>
        </p:blipFill>
        <p:spPr>
          <a:xfrm>
            <a:off x="4973099" y="4418183"/>
            <a:ext cx="1954669" cy="1466003"/>
          </a:xfrm>
          <a:prstGeom prst="roundRect">
            <a:avLst/>
          </a:prstGeom>
        </p:spPr>
      </p:pic>
    </p:spTree>
    <p:extLst>
      <p:ext uri="{BB962C8B-B14F-4D97-AF65-F5344CB8AC3E}">
        <p14:creationId xmlns:p14="http://schemas.microsoft.com/office/powerpoint/2010/main" val="822440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2" name="Rectangle 1">
            <a:extLst>
              <a:ext uri="{FF2B5EF4-FFF2-40B4-BE49-F238E27FC236}">
                <a16:creationId xmlns:a16="http://schemas.microsoft.com/office/drawing/2014/main" id="{9248ED8B-15B6-4A9E-6E4A-1E741CE39431}"/>
              </a:ext>
            </a:extLst>
          </p:cNvPr>
          <p:cNvSpPr/>
          <p:nvPr/>
        </p:nvSpPr>
        <p:spPr>
          <a:xfrm>
            <a:off x="0" y="0"/>
            <a:ext cx="8926950" cy="1371600"/>
          </a:xfrm>
          <a:prstGeom prst="rect">
            <a:avLst/>
          </a:prstGeom>
          <a:solidFill>
            <a:schemeClr val="accent1"/>
          </a:solidFill>
        </p:spPr>
        <p:txBody>
          <a:bodyPr wrap="square" rtlCol="0" anchor="ctr">
            <a:spAutoFit/>
          </a:bodyPr>
          <a:lstStyle/>
          <a:p>
            <a:pPr algn="ctr" fontAlgn="b"/>
            <a:endParaRPr lang="en-US" dirty="0">
              <a:solidFill>
                <a:schemeClr val="bg1"/>
              </a:solidFill>
            </a:endParaRPr>
          </a:p>
        </p:txBody>
      </p:sp>
      <p:sp>
        <p:nvSpPr>
          <p:cNvPr id="3" name="Rectangle 2">
            <a:extLst>
              <a:ext uri="{FF2B5EF4-FFF2-40B4-BE49-F238E27FC236}">
                <a16:creationId xmlns:a16="http://schemas.microsoft.com/office/drawing/2014/main" id="{2AFC5435-0572-295B-2A66-684044C34E04}"/>
              </a:ext>
            </a:extLst>
          </p:cNvPr>
          <p:cNvSpPr/>
          <p:nvPr/>
        </p:nvSpPr>
        <p:spPr>
          <a:xfrm>
            <a:off x="6671085" y="0"/>
            <a:ext cx="2472915" cy="6858000"/>
          </a:xfrm>
          <a:prstGeom prst="rect">
            <a:avLst/>
          </a:prstGeom>
          <a:solidFill>
            <a:schemeClr val="tx2"/>
          </a:solidFill>
        </p:spPr>
        <p:txBody>
          <a:bodyPr wrap="square" rtlCol="0" anchor="ctr">
            <a:spAutoFit/>
          </a:bodyPr>
          <a:lstStyle/>
          <a:p>
            <a:pPr algn="ctr" fontAlgn="b"/>
            <a:endParaRPr lang="en-US" dirty="0">
              <a:solidFill>
                <a:schemeClr val="bg1"/>
              </a:solidFill>
            </a:endParaRPr>
          </a:p>
        </p:txBody>
      </p:sp>
      <p:sp>
        <p:nvSpPr>
          <p:cNvPr id="603" name="Google Shape;603;p79"/>
          <p:cNvSpPr txBox="1">
            <a:spLocks noGrp="1"/>
          </p:cNvSpPr>
          <p:nvPr>
            <p:ph type="title"/>
          </p:nvPr>
        </p:nvSpPr>
        <p:spPr>
          <a:xfrm>
            <a:off x="457199" y="274638"/>
            <a:ext cx="5561045" cy="86677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Montserrat ExtraBold"/>
              <a:buNone/>
            </a:pPr>
            <a:r>
              <a:rPr lang="en-US" dirty="0">
                <a:solidFill>
                  <a:schemeClr val="bg1"/>
                </a:solidFill>
              </a:rPr>
              <a:t>Carmel Oaks Assisted Living (Legacy Care)</a:t>
            </a:r>
          </a:p>
        </p:txBody>
      </p:sp>
      <p:sp>
        <p:nvSpPr>
          <p:cNvPr id="604" name="Google Shape;604;p79"/>
          <p:cNvSpPr txBox="1">
            <a:spLocks noGrp="1"/>
          </p:cNvSpPr>
          <p:nvPr>
            <p:ph type="sldNum" idx="12"/>
          </p:nvPr>
        </p:nvSpPr>
        <p:spPr>
          <a:xfrm>
            <a:off x="6553200" y="653683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bg1"/>
                </a:solidFill>
              </a:rPr>
              <a:t>63</a:t>
            </a:fld>
            <a:endParaRPr dirty="0">
              <a:solidFill>
                <a:schemeClr val="bg1"/>
              </a:solidFill>
            </a:endParaRPr>
          </a:p>
        </p:txBody>
      </p:sp>
      <p:sp>
        <p:nvSpPr>
          <p:cNvPr id="10" name="Rectangle 3"/>
          <p:cNvSpPr>
            <a:spLocks/>
          </p:cNvSpPr>
          <p:nvPr/>
        </p:nvSpPr>
        <p:spPr bwMode="auto">
          <a:xfrm>
            <a:off x="559837" y="1517194"/>
            <a:ext cx="5237987" cy="5477966"/>
          </a:xfrm>
          <a:prstGeom prst="rect">
            <a:avLst/>
          </a:prstGeom>
          <a:noFill/>
          <a:ln w="12700" cap="flat">
            <a:noFill/>
            <a:miter lim="800000"/>
            <a:headEnd type="none" w="med" len="med"/>
            <a:tailEnd type="none" w="med" len="med"/>
          </a:ln>
        </p:spPr>
        <p:txBody>
          <a:bodyPr lIns="0" tIns="0" rIns="0" bIns="0"/>
          <a:lstStyle>
            <a:lvl1pPr eaLnBrk="0" hangingPunct="0">
              <a:defRPr sz="2000">
                <a:solidFill>
                  <a:schemeClr val="tx1"/>
                </a:solidFill>
                <a:latin typeface="Calibri" panose="020F0502020204030204" pitchFamily="34" charset="0"/>
                <a:ea typeface="MS PGothic" panose="020B0600070205080204" pitchFamily="34" charset="-128"/>
              </a:defRPr>
            </a:lvl1pPr>
            <a:lvl2pPr marL="742950" indent="-285750" eaLnBrk="0" hangingPunct="0">
              <a:defRPr sz="2000">
                <a:solidFill>
                  <a:schemeClr val="tx1"/>
                </a:solidFill>
                <a:latin typeface="Calibri" panose="020F0502020204030204" pitchFamily="34" charset="0"/>
                <a:ea typeface="MS PGothic" panose="020B0600070205080204" pitchFamily="34" charset="-128"/>
              </a:defRPr>
            </a:lvl2pPr>
            <a:lvl3pPr marL="1143000" indent="-228600" eaLnBrk="0" hangingPunc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defRPr sz="2000">
                <a:solidFill>
                  <a:schemeClr val="tx1"/>
                </a:solidFill>
                <a:latin typeface="Calibri" panose="020F0502020204030204" pitchFamily="34" charset="0"/>
                <a:ea typeface="MS PGothic" panose="020B0600070205080204" pitchFamily="34" charset="-128"/>
              </a:defRPr>
            </a:lvl4pPr>
            <a:lvl5pPr marL="2057400" indent="-228600" eaLnBrk="0" hangingPunct="0">
              <a:defRPr sz="2000">
                <a:solidFill>
                  <a:schemeClr val="tx1"/>
                </a:solidFill>
                <a:latin typeface="Calibri" panose="020F0502020204030204" pitchFamily="34" charset="0"/>
                <a:ea typeface="MS PGothic"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eaLnBrk="1" hangingPunct="1">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CUSTOMER SETTING</a:t>
            </a:r>
          </a:p>
          <a:p>
            <a:pPr eaLnBrk="1" hangingPunct="1">
              <a:buClr>
                <a:schemeClr val="accent1"/>
              </a:buClr>
              <a:buSzPct val="85000"/>
            </a:pPr>
            <a:endParaRPr lang="en-US" altLang="en-US" sz="1050" b="1" dirty="0">
              <a:solidFill>
                <a:schemeClr val="accent1"/>
              </a:solidFill>
              <a:latin typeface="Roboto" panose="02000000000000000000" pitchFamily="2" charset="0"/>
              <a:ea typeface="Roboto" panose="02000000000000000000" pitchFamily="2" charset="0"/>
            </a:endParaRP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Capacity of six residents. It’s a boarding assisted living facility.</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The cost to live in a location is about $5,000 to $8,000 per month.</a:t>
            </a:r>
          </a:p>
          <a:p>
            <a:pPr eaLnBrk="1" hangingPunct="1">
              <a:buClr>
                <a:srgbClr val="4C1E1E"/>
              </a:buClr>
              <a:buSzPct val="85000"/>
            </a:pPr>
            <a:endParaRPr lang="en-US" altLang="en-US" sz="1050" dirty="0">
              <a:solidFill>
                <a:srgbClr val="000000"/>
              </a:solidFill>
              <a:latin typeface="Roboto" panose="02000000000000000000" pitchFamily="2" charset="0"/>
              <a:ea typeface="Roboto" panose="02000000000000000000" pitchFamily="2" charset="0"/>
            </a:endParaRPr>
          </a:p>
          <a:p>
            <a:pPr eaLnBrk="1" hangingPunct="1">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PRICES AND COSTS</a:t>
            </a:r>
          </a:p>
          <a:p>
            <a:pPr eaLnBrk="1" hangingPunct="1">
              <a:buClr>
                <a:schemeClr val="accent1"/>
              </a:buClr>
              <a:buSzPct val="85000"/>
            </a:pPr>
            <a:endParaRPr lang="en-US" altLang="en-US" sz="1050" b="1" dirty="0">
              <a:solidFill>
                <a:schemeClr val="accent1"/>
              </a:solidFill>
              <a:latin typeface="Roboto" panose="02000000000000000000" pitchFamily="2" charset="0"/>
              <a:ea typeface="Roboto" panose="02000000000000000000" pitchFamily="2" charset="0"/>
            </a:endParaRP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Food cost is about 15%-20%.</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Her budget is $6.50 per patient day. “I’m trying to keep it at $6.50 but inflation will impact that.” Dinner is the most expensive daypart. </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Larger distributors give her 60-day credit. Smaller companies you pay buy credit card.</a:t>
            </a:r>
          </a:p>
          <a:p>
            <a:pPr marL="171450" indent="-171450" eaLnBrk="1" hangingPunct="1">
              <a:spcAft>
                <a:spcPts val="600"/>
              </a:spcAft>
              <a:buClr>
                <a:schemeClr val="accent1"/>
              </a:buClr>
              <a:buSzPct val="85000"/>
              <a:buFont typeface="Arial" panose="020B0604020202020204" pitchFamily="34" charset="0"/>
              <a:buChar char="•"/>
            </a:pPr>
            <a:endParaRPr lang="en-US" altLang="en-US" sz="1050" dirty="0">
              <a:solidFill>
                <a:srgbClr val="000000"/>
              </a:solidFill>
              <a:latin typeface="Roboto" panose="02000000000000000000" pitchFamily="2" charset="0"/>
              <a:ea typeface="Roboto" panose="02000000000000000000" pitchFamily="2" charset="0"/>
            </a:endParaRPr>
          </a:p>
          <a:p>
            <a:pPr eaLnBrk="1" hangingPunct="1">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MENU PLANNING , PREPARATION AND LOGISTICS</a:t>
            </a:r>
          </a:p>
          <a:p>
            <a:pPr eaLnBrk="1" hangingPunct="1">
              <a:buClr>
                <a:schemeClr val="accent1"/>
              </a:buClr>
              <a:buSzPct val="85000"/>
            </a:pPr>
            <a:endParaRPr lang="en-US" altLang="en-US" sz="1050" b="1" dirty="0">
              <a:solidFill>
                <a:schemeClr val="accent1"/>
              </a:solidFill>
              <a:latin typeface="Roboto" panose="02000000000000000000" pitchFamily="2" charset="0"/>
              <a:ea typeface="Roboto" panose="02000000000000000000" pitchFamily="2" charset="0"/>
            </a:endParaRP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She uses Costco and smaller distributors, but her larger rehab facility uses a </a:t>
            </a:r>
            <a:r>
              <a:rPr lang="en-US" altLang="en-US" sz="1050" dirty="0" err="1">
                <a:solidFill>
                  <a:srgbClr val="000000"/>
                </a:solidFill>
                <a:latin typeface="Roboto" panose="02000000000000000000" pitchFamily="2" charset="0"/>
                <a:ea typeface="Roboto" panose="02000000000000000000" pitchFamily="2" charset="0"/>
              </a:rPr>
              <a:t>broadliner</a:t>
            </a:r>
            <a:r>
              <a:rPr lang="en-US" altLang="en-US" sz="1050" dirty="0">
                <a:solidFill>
                  <a:srgbClr val="000000"/>
                </a:solidFill>
                <a:latin typeface="Roboto" panose="02000000000000000000" pitchFamily="2" charset="0"/>
                <a:ea typeface="Roboto" panose="02000000000000000000" pitchFamily="2" charset="0"/>
              </a:rPr>
              <a:t>.</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The facility uses Crandall menu services, which designs personalized recommendations based on community size and budget (www.tfrecipies.com).</a:t>
            </a:r>
          </a:p>
          <a:p>
            <a:pPr eaLnBrk="1" hangingPunct="1">
              <a:buClr>
                <a:schemeClr val="accent1"/>
              </a:buClr>
              <a:buSzPct val="85000"/>
            </a:pPr>
            <a:endParaRPr lang="en-US" altLang="en-US" sz="1050" b="1" dirty="0">
              <a:solidFill>
                <a:schemeClr val="accent1"/>
              </a:solidFill>
              <a:latin typeface="Roboto" panose="02000000000000000000" pitchFamily="2" charset="0"/>
              <a:ea typeface="Roboto" panose="02000000000000000000" pitchFamily="2" charset="0"/>
            </a:endParaRPr>
          </a:p>
          <a:p>
            <a:pPr eaLnBrk="1" hangingPunct="1">
              <a:spcAft>
                <a:spcPts val="1200"/>
              </a:spcAft>
              <a:buClr>
                <a:schemeClr val="accent1"/>
              </a:buClr>
              <a:buSzPct val="85000"/>
            </a:pPr>
            <a:r>
              <a:rPr lang="en-US" altLang="en-US" sz="1050" b="1" dirty="0">
                <a:solidFill>
                  <a:schemeClr val="accent1"/>
                </a:solidFill>
                <a:latin typeface="Roboto" panose="02000000000000000000" pitchFamily="2" charset="0"/>
                <a:ea typeface="Roboto" panose="02000000000000000000" pitchFamily="2" charset="0"/>
              </a:rPr>
              <a:t>SPECIAL DIETS AND CONSUMER NEEDS</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They use the same menu items for special diets as they do for </a:t>
            </a:r>
            <a:br>
              <a:rPr lang="en-US" altLang="en-US" sz="1050" dirty="0">
                <a:solidFill>
                  <a:srgbClr val="000000"/>
                </a:solidFill>
                <a:latin typeface="Roboto" panose="02000000000000000000" pitchFamily="2" charset="0"/>
                <a:ea typeface="Roboto" panose="02000000000000000000" pitchFamily="2" charset="0"/>
              </a:rPr>
            </a:br>
            <a:r>
              <a:rPr lang="en-US" altLang="en-US" sz="1050" dirty="0">
                <a:solidFill>
                  <a:srgbClr val="000000"/>
                </a:solidFill>
                <a:latin typeface="Roboto" panose="02000000000000000000" pitchFamily="2" charset="0"/>
                <a:ea typeface="Roboto" panose="02000000000000000000" pitchFamily="2" charset="0"/>
              </a:rPr>
              <a:t>regular residents. </a:t>
            </a:r>
          </a:p>
          <a:p>
            <a:pPr marL="171450" indent="-171450" eaLnBrk="1" hangingPunct="1">
              <a:buClr>
                <a:schemeClr val="accent1"/>
              </a:buClr>
              <a:buSzPct val="85000"/>
              <a:buFont typeface="Arial" panose="020B0604020202020204" pitchFamily="34" charset="0"/>
              <a:buChar char="•"/>
            </a:pPr>
            <a:r>
              <a:rPr lang="en-US" altLang="en-US" sz="1050" dirty="0">
                <a:solidFill>
                  <a:srgbClr val="000000"/>
                </a:solidFill>
                <a:latin typeface="Roboto" panose="02000000000000000000" pitchFamily="2" charset="0"/>
                <a:ea typeface="Roboto" panose="02000000000000000000" pitchFamily="2" charset="0"/>
              </a:rPr>
              <a:t>No patients have a sodium-free or reduced diet. Just sugar.</a:t>
            </a:r>
          </a:p>
          <a:p>
            <a:pPr eaLnBrk="1" hangingPunct="1">
              <a:buClr>
                <a:schemeClr val="accent1"/>
              </a:buClr>
              <a:buSzPct val="85000"/>
            </a:pPr>
            <a:endParaRPr lang="en-US" altLang="en-US" sz="1050" dirty="0">
              <a:latin typeface="Roboto" panose="02000000000000000000" pitchFamily="2" charset="0"/>
              <a:ea typeface="Roboto" panose="02000000000000000000" pitchFamily="2" charset="0"/>
            </a:endParaRPr>
          </a:p>
          <a:p>
            <a:pPr eaLnBrk="1" hangingPunct="1">
              <a:spcAft>
                <a:spcPts val="600"/>
              </a:spcAft>
              <a:buClr>
                <a:schemeClr val="accent1"/>
              </a:buClr>
              <a:buSzPct val="85000"/>
            </a:pPr>
            <a:endParaRPr lang="en-US" altLang="en-US" sz="1100" dirty="0">
              <a:latin typeface="Roboto" panose="02000000000000000000" pitchFamily="2" charset="0"/>
              <a:ea typeface="Roboto" panose="02000000000000000000" pitchFamily="2" charset="0"/>
            </a:endParaRPr>
          </a:p>
        </p:txBody>
      </p:sp>
      <p:sp>
        <p:nvSpPr>
          <p:cNvPr id="6" name="Rectangle: Rounded Corners 5">
            <a:extLst>
              <a:ext uri="{FF2B5EF4-FFF2-40B4-BE49-F238E27FC236}">
                <a16:creationId xmlns:a16="http://schemas.microsoft.com/office/drawing/2014/main" id="{B02D7EA7-FC5C-DCE4-C0C8-876A1848AA65}"/>
              </a:ext>
            </a:extLst>
          </p:cNvPr>
          <p:cNvSpPr/>
          <p:nvPr/>
        </p:nvSpPr>
        <p:spPr>
          <a:xfrm>
            <a:off x="5821261" y="2552096"/>
            <a:ext cx="3017520" cy="1645920"/>
          </a:xfrm>
          <a:prstGeom prst="roundRect">
            <a:avLst/>
          </a:prstGeom>
          <a:noFill/>
          <a:ln>
            <a:solidFill>
              <a:schemeClr val="bg1"/>
            </a:solidFill>
          </a:ln>
        </p:spPr>
        <p:txBody>
          <a:bodyPr wrap="square" rtlCol="0" anchor="ctr">
            <a:spAutoFit/>
          </a:bodyPr>
          <a:lstStyle/>
          <a:p>
            <a:pPr algn="ctr" fontAlgn="b"/>
            <a:endParaRPr lang="en-US" dirty="0">
              <a:solidFill>
                <a:schemeClr val="bg1"/>
              </a:solidFill>
            </a:endParaRPr>
          </a:p>
        </p:txBody>
      </p:sp>
      <p:sp>
        <p:nvSpPr>
          <p:cNvPr id="9" name="TextBox 8">
            <a:extLst>
              <a:ext uri="{FF2B5EF4-FFF2-40B4-BE49-F238E27FC236}">
                <a16:creationId xmlns:a16="http://schemas.microsoft.com/office/drawing/2014/main" id="{064484C7-A460-DBA3-09CA-121F4F2D23E4}"/>
              </a:ext>
            </a:extLst>
          </p:cNvPr>
          <p:cNvSpPr txBox="1"/>
          <p:nvPr/>
        </p:nvSpPr>
        <p:spPr>
          <a:xfrm>
            <a:off x="6888133" y="3192884"/>
            <a:ext cx="1950648" cy="415498"/>
          </a:xfrm>
          <a:prstGeom prst="rect">
            <a:avLst/>
          </a:prstGeom>
          <a:noFill/>
        </p:spPr>
        <p:txBody>
          <a:bodyPr wrap="square" rtlCol="0">
            <a:spAutoFit/>
          </a:bodyPr>
          <a:lstStyle/>
          <a:p>
            <a:pPr>
              <a:buClr>
                <a:prstClr val="white"/>
              </a:buClr>
              <a:defRPr/>
            </a:pPr>
            <a:r>
              <a:rPr lang="en-US" sz="1100" i="1" dirty="0">
                <a:solidFill>
                  <a:srgbClr val="C6F226"/>
                </a:solidFill>
                <a:latin typeface="Roboto" panose="02000000000000000000" pitchFamily="2" charset="0"/>
                <a:ea typeface="Roboto" panose="02000000000000000000" pitchFamily="2" charset="0"/>
              </a:rPr>
              <a:t>SHARI </a:t>
            </a:r>
            <a:endParaRPr lang="en-US" sz="1000" dirty="0">
              <a:solidFill>
                <a:prstClr val="white"/>
              </a:solidFill>
              <a:latin typeface="Roboto" panose="02000000000000000000" pitchFamily="2" charset="0"/>
              <a:ea typeface="Roboto" panose="02000000000000000000" pitchFamily="2" charset="0"/>
            </a:endParaRPr>
          </a:p>
          <a:p>
            <a:pPr>
              <a:buClr>
                <a:prstClr val="white"/>
              </a:buClr>
              <a:defRPr/>
            </a:pPr>
            <a:r>
              <a:rPr lang="en-US" sz="1000" dirty="0">
                <a:solidFill>
                  <a:prstClr val="white"/>
                </a:solidFill>
                <a:latin typeface="Roboto" panose="02000000000000000000" pitchFamily="2" charset="0"/>
                <a:ea typeface="Roboto" panose="02000000000000000000" pitchFamily="2" charset="0"/>
              </a:rPr>
              <a:t> Head of dining at Legacy Care</a:t>
            </a:r>
          </a:p>
        </p:txBody>
      </p:sp>
      <p:pic>
        <p:nvPicPr>
          <p:cNvPr id="4" name="Picture 3">
            <a:extLst>
              <a:ext uri="{FF2B5EF4-FFF2-40B4-BE49-F238E27FC236}">
                <a16:creationId xmlns:a16="http://schemas.microsoft.com/office/drawing/2014/main" id="{B4D5D315-8FE7-7378-44C8-11E0A6B8E0B9}"/>
              </a:ext>
            </a:extLst>
          </p:cNvPr>
          <p:cNvPicPr>
            <a:picLocks noChangeAspect="1"/>
          </p:cNvPicPr>
          <p:nvPr/>
        </p:nvPicPr>
        <p:blipFill rotWithShape="1">
          <a:blip r:embed="rId3">
            <a:extLst>
              <a:ext uri="{28A0092B-C50C-407E-A947-70E740481C1C}">
                <a14:useLocalDpi xmlns:a14="http://schemas.microsoft.com/office/drawing/2010/main"/>
              </a:ext>
            </a:extLst>
          </a:blip>
          <a:srcRect t="3833" b="3833"/>
          <a:stretch/>
        </p:blipFill>
        <p:spPr>
          <a:xfrm>
            <a:off x="5944482" y="387279"/>
            <a:ext cx="2310882" cy="2681703"/>
          </a:xfrm>
          <a:prstGeom prst="roundRect">
            <a:avLst/>
          </a:prstGeom>
        </p:spPr>
      </p:pic>
      <p:pic>
        <p:nvPicPr>
          <p:cNvPr id="20" name="Picture 19">
            <a:extLst>
              <a:ext uri="{FF2B5EF4-FFF2-40B4-BE49-F238E27FC236}">
                <a16:creationId xmlns:a16="http://schemas.microsoft.com/office/drawing/2014/main" id="{EB441882-04DA-0BBC-A93C-B5F41327596A}"/>
              </a:ext>
            </a:extLst>
          </p:cNvPr>
          <p:cNvPicPr>
            <a:picLocks noChangeAspect="1"/>
          </p:cNvPicPr>
          <p:nvPr/>
        </p:nvPicPr>
        <p:blipFill rotWithShape="1">
          <a:blip r:embed="rId4">
            <a:extLst>
              <a:ext uri="{28A0092B-C50C-407E-A947-70E740481C1C}">
                <a14:useLocalDpi xmlns:a14="http://schemas.microsoft.com/office/drawing/2010/main"/>
              </a:ext>
            </a:extLst>
          </a:blip>
          <a:srcRect l="5474" r="5474"/>
          <a:stretch/>
        </p:blipFill>
        <p:spPr>
          <a:xfrm>
            <a:off x="7058549" y="3922013"/>
            <a:ext cx="1954669" cy="1466003"/>
          </a:xfrm>
          <a:prstGeom prst="roundRect">
            <a:avLst/>
          </a:prstGeom>
        </p:spPr>
      </p:pic>
      <p:pic>
        <p:nvPicPr>
          <p:cNvPr id="7" name="Picture 6">
            <a:extLst>
              <a:ext uri="{FF2B5EF4-FFF2-40B4-BE49-F238E27FC236}">
                <a16:creationId xmlns:a16="http://schemas.microsoft.com/office/drawing/2014/main" id="{35844A53-D263-F34B-B724-CEFD9D084925}"/>
              </a:ext>
            </a:extLst>
          </p:cNvPr>
          <p:cNvPicPr>
            <a:picLocks noChangeAspect="1"/>
          </p:cNvPicPr>
          <p:nvPr/>
        </p:nvPicPr>
        <p:blipFill rotWithShape="1">
          <a:blip r:embed="rId5">
            <a:extLst>
              <a:ext uri="{28A0092B-C50C-407E-A947-70E740481C1C}">
                <a14:useLocalDpi xmlns:a14="http://schemas.microsoft.com/office/drawing/2010/main"/>
              </a:ext>
            </a:extLst>
          </a:blip>
          <a:srcRect l="1046" r="1046"/>
          <a:stretch/>
        </p:blipFill>
        <p:spPr>
          <a:xfrm>
            <a:off x="4973099" y="5090973"/>
            <a:ext cx="1954669" cy="1466003"/>
          </a:xfrm>
          <a:prstGeom prst="roundRect">
            <a:avLst/>
          </a:prstGeom>
        </p:spPr>
      </p:pic>
    </p:spTree>
    <p:extLst>
      <p:ext uri="{BB962C8B-B14F-4D97-AF65-F5344CB8AC3E}">
        <p14:creationId xmlns:p14="http://schemas.microsoft.com/office/powerpoint/2010/main" val="39461546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26368FB-346A-43BC-A820-B2F90811BEAF}"/>
              </a:ext>
            </a:extLst>
          </p:cNvPr>
          <p:cNvSpPr/>
          <p:nvPr/>
        </p:nvSpPr>
        <p:spPr>
          <a:xfrm>
            <a:off x="0" y="0"/>
            <a:ext cx="9144000" cy="2103120"/>
          </a:xfrm>
          <a:prstGeom prst="rect">
            <a:avLst/>
          </a:prstGeom>
          <a:gradFill>
            <a:gsLst>
              <a:gs pos="51000">
                <a:schemeClr val="accent3">
                  <a:alpha val="91000"/>
                </a:schemeClr>
              </a:gs>
              <a:gs pos="100000">
                <a:schemeClr val="accent4">
                  <a:alpha val="86000"/>
                </a:schemeClr>
              </a:gs>
            </a:gsLst>
            <a:lin ang="0" scaled="1"/>
          </a:gradFill>
        </p:spPr>
        <p:txBody>
          <a:bodyPr wrap="none" rtlCol="0" anchor="ctr">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2" name="Rectangle 1">
            <a:extLst>
              <a:ext uri="{FF2B5EF4-FFF2-40B4-BE49-F238E27FC236}">
                <a16:creationId xmlns:a16="http://schemas.microsoft.com/office/drawing/2014/main" id="{F4059102-27F5-41B8-B77A-03E540B5B528}"/>
              </a:ext>
            </a:extLst>
          </p:cNvPr>
          <p:cNvSpPr/>
          <p:nvPr/>
        </p:nvSpPr>
        <p:spPr>
          <a:xfrm rot="10800000">
            <a:off x="0" y="4754880"/>
            <a:ext cx="9144000" cy="2103120"/>
          </a:xfrm>
          <a:prstGeom prst="rect">
            <a:avLst/>
          </a:prstGeom>
          <a:gradFill>
            <a:gsLst>
              <a:gs pos="30000">
                <a:schemeClr val="accent1"/>
              </a:gs>
              <a:gs pos="100000">
                <a:schemeClr val="accent2"/>
              </a:gs>
            </a:gsLst>
            <a:lin ang="5400000" scaled="1"/>
          </a:gradFill>
        </p:spPr>
        <p:txBody>
          <a:bodyPr wrap="square" rtlCol="0" anchor="ctr">
            <a:spAutoFit/>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13" name="TextBox 12">
            <a:extLst>
              <a:ext uri="{FF2B5EF4-FFF2-40B4-BE49-F238E27FC236}">
                <a16:creationId xmlns:a16="http://schemas.microsoft.com/office/drawing/2014/main" id="{1315537E-9317-40C8-8023-0CD50B4D7020}"/>
              </a:ext>
            </a:extLst>
          </p:cNvPr>
          <p:cNvSpPr txBox="1"/>
          <p:nvPr/>
        </p:nvSpPr>
        <p:spPr>
          <a:xfrm>
            <a:off x="3740631" y="6296117"/>
            <a:ext cx="17389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www.foodserviceip.com</a:t>
            </a:r>
          </a:p>
        </p:txBody>
      </p:sp>
      <p:pic>
        <p:nvPicPr>
          <p:cNvPr id="17" name="Picture 16" descr="A picture containing drawing&#10;&#10;Description automatically generated">
            <a:extLst>
              <a:ext uri="{FF2B5EF4-FFF2-40B4-BE49-F238E27FC236}">
                <a16:creationId xmlns:a16="http://schemas.microsoft.com/office/drawing/2014/main" id="{CC7B3C8A-27DF-4484-A2D7-1B2B51B9B9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89606" y="4950931"/>
            <a:ext cx="3256898" cy="804709"/>
          </a:xfrm>
          <a:prstGeom prst="rect">
            <a:avLst/>
          </a:prstGeom>
        </p:spPr>
      </p:pic>
      <p:sp>
        <p:nvSpPr>
          <p:cNvPr id="3" name="Slide Number Placeholder 2">
            <a:extLst>
              <a:ext uri="{FF2B5EF4-FFF2-40B4-BE49-F238E27FC236}">
                <a16:creationId xmlns:a16="http://schemas.microsoft.com/office/drawing/2014/main" id="{9855FEE2-9EB9-4381-B2CF-041744FECD8F}"/>
              </a:ext>
            </a:extLst>
          </p:cNvPr>
          <p:cNvSpPr txBox="1">
            <a:spLocks/>
          </p:cNvSpPr>
          <p:nvPr/>
        </p:nvSpPr>
        <p:spPr>
          <a:xfrm>
            <a:off x="6705600" y="65087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00" b="0" i="0" u="none" strike="noStrike" kern="1200" cap="none" spc="0" normalizeH="0" baseline="0" noProof="0" smtClean="0">
                <a:ln>
                  <a:noFill/>
                </a:ln>
                <a:solidFill>
                  <a:prstClr val="black">
                    <a:tint val="75000"/>
                  </a:prstClr>
                </a:solidFill>
                <a:effectLst/>
                <a:uLnTx/>
                <a:uFillTx/>
                <a:latin typeface="Robo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800" b="0" i="0" u="none" strike="noStrike" kern="1200" cap="none" spc="0" normalizeH="0" baseline="0" noProof="0" dirty="0">
              <a:ln>
                <a:noFill/>
              </a:ln>
              <a:solidFill>
                <a:prstClr val="black">
                  <a:tint val="75000"/>
                </a:prstClr>
              </a:solidFill>
              <a:effectLst/>
              <a:uLnTx/>
              <a:uFillTx/>
              <a:latin typeface="Roboto"/>
              <a:ea typeface="+mn-ea"/>
              <a:cs typeface="+mn-cs"/>
            </a:endParaRPr>
          </a:p>
        </p:txBody>
      </p:sp>
      <p:grpSp>
        <p:nvGrpSpPr>
          <p:cNvPr id="15" name="Group 14">
            <a:extLst>
              <a:ext uri="{FF2B5EF4-FFF2-40B4-BE49-F238E27FC236}">
                <a16:creationId xmlns:a16="http://schemas.microsoft.com/office/drawing/2014/main" id="{BE519215-B7FF-4635-9C58-264B3A645886}"/>
              </a:ext>
            </a:extLst>
          </p:cNvPr>
          <p:cNvGrpSpPr/>
          <p:nvPr/>
        </p:nvGrpSpPr>
        <p:grpSpPr>
          <a:xfrm>
            <a:off x="1606469" y="2515192"/>
            <a:ext cx="7232731" cy="1176543"/>
            <a:chOff x="1185876" y="4373983"/>
            <a:chExt cx="7232731" cy="1176543"/>
          </a:xfrm>
        </p:grpSpPr>
        <p:grpSp>
          <p:nvGrpSpPr>
            <p:cNvPr id="14" name="Group 13">
              <a:extLst>
                <a:ext uri="{FF2B5EF4-FFF2-40B4-BE49-F238E27FC236}">
                  <a16:creationId xmlns:a16="http://schemas.microsoft.com/office/drawing/2014/main" id="{C593AAC4-B102-4E60-AE03-8C0DD33A15C8}"/>
                </a:ext>
              </a:extLst>
            </p:cNvPr>
            <p:cNvGrpSpPr/>
            <p:nvPr/>
          </p:nvGrpSpPr>
          <p:grpSpPr>
            <a:xfrm>
              <a:off x="1185876" y="4572626"/>
              <a:ext cx="7232731" cy="977900"/>
              <a:chOff x="1225632" y="4711772"/>
              <a:chExt cx="7232731" cy="977900"/>
            </a:xfrm>
          </p:grpSpPr>
          <p:sp>
            <p:nvSpPr>
              <p:cNvPr id="7" name="Text Placeholder 2">
                <a:extLst>
                  <a:ext uri="{FF2B5EF4-FFF2-40B4-BE49-F238E27FC236}">
                    <a16:creationId xmlns:a16="http://schemas.microsoft.com/office/drawing/2014/main" id="{5420F02A-72E1-4C75-A690-601B70C79716}"/>
                  </a:ext>
                </a:extLst>
              </p:cNvPr>
              <p:cNvSpPr txBox="1">
                <a:spLocks/>
              </p:cNvSpPr>
              <p:nvPr/>
            </p:nvSpPr>
            <p:spPr>
              <a:xfrm>
                <a:off x="5419635" y="4711772"/>
                <a:ext cx="3038728" cy="977900"/>
              </a:xfrm>
              <a:prstGeom prst="rect">
                <a:avLst/>
              </a:prstGeom>
            </p:spPr>
            <p:txBody>
              <a:bodyPr vert="horz" lIns="91440" tIns="45720" rIns="91440" bIns="45720" rtlCol="0">
                <a:noAutofit/>
              </a:bodyPr>
              <a:lstStyle>
                <a:lvl1pPr marL="230188" indent="-230188" algn="l" defTabSz="457200" rtl="0" eaLnBrk="1" latinLnBrk="0" hangingPunct="1">
                  <a:spcBef>
                    <a:spcPct val="20000"/>
                  </a:spcBef>
                  <a:buFont typeface="Arial"/>
                  <a:buChar char="•"/>
                  <a:defRPr sz="1200" kern="1200">
                    <a:solidFill>
                      <a:schemeClr val="tx1"/>
                    </a:solidFill>
                    <a:latin typeface="+mn-lt"/>
                    <a:ea typeface="+mn-ea"/>
                    <a:cs typeface="+mn-cs"/>
                  </a:defRPr>
                </a:lvl1pPr>
                <a:lvl2pPr marL="396875" indent="-1714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738188" indent="-163513" algn="l" defTabSz="457200" rtl="0" eaLnBrk="1" latinLnBrk="0" hangingPunct="1">
                  <a:spcBef>
                    <a:spcPct val="20000"/>
                  </a:spcBef>
                  <a:buFont typeface="Arial"/>
                  <a:buChar char="•"/>
                  <a:defRPr sz="1200" kern="1200">
                    <a:solidFill>
                      <a:schemeClr val="tx1"/>
                    </a:solidFill>
                    <a:latin typeface="+mn-lt"/>
                    <a:ea typeface="+mn-ea"/>
                    <a:cs typeface="+mn-cs"/>
                  </a:defRPr>
                </a:lvl3pPr>
                <a:lvl4pPr marL="1090613"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311275" indent="-228600" algn="l" defTabSz="457200" rtl="0" eaLnBrk="1" latinLnBrk="0" hangingPunct="1">
                  <a:spcBef>
                    <a:spcPct val="20000"/>
                  </a:spcBef>
                  <a:buFont typeface="Arial"/>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1400"/>
                  </a:lnSpc>
                  <a:spcBef>
                    <a:spcPts val="0"/>
                  </a:spcBef>
                  <a:spcAft>
                    <a:spcPts val="0"/>
                  </a:spcAft>
                  <a:buClrTx/>
                  <a:buSzTx/>
                  <a:buFont typeface="Arial"/>
                  <a:buNone/>
                  <a:tabLst/>
                  <a:defRPr/>
                </a:pPr>
                <a:r>
                  <a:rPr kumimoji="0" lang="en-US" sz="1200" b="1" i="0" u="none" strike="noStrike" kern="1200" cap="all" spc="0" normalizeH="0" baseline="0" noProof="0" dirty="0">
                    <a:ln>
                      <a:noFill/>
                    </a:ln>
                    <a:effectLst/>
                    <a:uLnTx/>
                    <a:uFillTx/>
                    <a:latin typeface="Calibri" panose="020F0502020204030204" pitchFamily="34" charset="0"/>
                    <a:ea typeface="+mn-ea"/>
                    <a:cs typeface="Calibri" panose="020F0502020204030204" pitchFamily="34" charset="0"/>
                  </a:rPr>
                  <a:t>JOYCE BAIRD</a:t>
                </a:r>
                <a:b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1100" b="0" i="1"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Business Development Director</a:t>
                </a:r>
              </a:p>
              <a:p>
                <a:pPr marL="0" marR="0" lvl="0" indent="0" algn="l" defTabSz="457200" rtl="0" eaLnBrk="1" fontAlgn="auto" latinLnBrk="0" hangingPunct="1">
                  <a:lnSpc>
                    <a:spcPts val="1400"/>
                  </a:lnSpc>
                  <a:spcBef>
                    <a:spcPts val="0"/>
                  </a:spcBef>
                  <a:spcAft>
                    <a:spcPts val="0"/>
                  </a:spcAft>
                  <a:buClrTx/>
                  <a:buSzTx/>
                  <a:buFont typeface="Arial"/>
                  <a:buNone/>
                  <a:tabLst/>
                  <a:defRPr/>
                </a:pPr>
                <a:r>
                  <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hlinkClick r:id="rId4"/>
                  </a:rPr>
                  <a:t>jbaird@foodserviceIP.com</a:t>
                </a:r>
                <a:endPar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ts val="1400"/>
                  </a:lnSpc>
                  <a:spcBef>
                    <a:spcPts val="0"/>
                  </a:spcBef>
                  <a:spcAft>
                    <a:spcPts val="0"/>
                  </a:spcAft>
                  <a:buClrTx/>
                  <a:buSzTx/>
                  <a:buFont typeface="Arial"/>
                  <a:buNone/>
                  <a:tabLst/>
                  <a:defRPr/>
                </a:pPr>
                <a:r>
                  <a:rPr lang="en-US" sz="1100" dirty="0">
                    <a:latin typeface="Calibri" panose="020F0502020204030204" pitchFamily="34" charset="0"/>
                    <a:cs typeface="Calibri" panose="020F0502020204030204" pitchFamily="34" charset="0"/>
                  </a:rPr>
                  <a:t>312.305.0532</a:t>
                </a:r>
              </a:p>
            </p:txBody>
          </p:sp>
          <p:pic>
            <p:nvPicPr>
              <p:cNvPr id="9" name="Picture 8">
                <a:extLst>
                  <a:ext uri="{FF2B5EF4-FFF2-40B4-BE49-F238E27FC236}">
                    <a16:creationId xmlns:a16="http://schemas.microsoft.com/office/drawing/2014/main" id="{79FCDB73-9826-498A-B6E1-4B150F7C34DF}"/>
                  </a:ext>
                </a:extLst>
              </p:cNvPr>
              <p:cNvPicPr>
                <a:picLocks noChangeAspect="1"/>
              </p:cNvPicPr>
              <p:nvPr/>
            </p:nvPicPr>
            <p:blipFill>
              <a:blip r:embed="rId5" cstate="print">
                <a:extLst>
                  <a:ext uri="{28A0092B-C50C-407E-A947-70E740481C1C}">
                    <a14:useLocalDpi xmlns:a14="http://schemas.microsoft.com/office/drawing/2010/main"/>
                  </a:ext>
                </a:extLst>
              </a:blip>
              <a:srcRect t="2364" b="2364"/>
              <a:stretch/>
            </p:blipFill>
            <p:spPr>
              <a:xfrm>
                <a:off x="4467162" y="4711772"/>
                <a:ext cx="826113" cy="787060"/>
              </a:xfrm>
              <a:prstGeom prst="ellipse">
                <a:avLst/>
              </a:prstGeom>
              <a:ln w="57150">
                <a:noFill/>
              </a:ln>
            </p:spPr>
          </p:pic>
          <p:grpSp>
            <p:nvGrpSpPr>
              <p:cNvPr id="11" name="Group 10">
                <a:extLst>
                  <a:ext uri="{FF2B5EF4-FFF2-40B4-BE49-F238E27FC236}">
                    <a16:creationId xmlns:a16="http://schemas.microsoft.com/office/drawing/2014/main" id="{CF9F54A6-0882-4A1A-9FBA-CEB41E08CAFD}"/>
                  </a:ext>
                </a:extLst>
              </p:cNvPr>
              <p:cNvGrpSpPr/>
              <p:nvPr/>
            </p:nvGrpSpPr>
            <p:grpSpPr>
              <a:xfrm>
                <a:off x="1225632" y="4711772"/>
                <a:ext cx="3796528" cy="977900"/>
                <a:chOff x="987092" y="4711772"/>
                <a:chExt cx="3796528" cy="977900"/>
              </a:xfrm>
            </p:grpSpPr>
            <p:pic>
              <p:nvPicPr>
                <p:cNvPr id="8" name="Picture 7">
                  <a:extLst>
                    <a:ext uri="{FF2B5EF4-FFF2-40B4-BE49-F238E27FC236}">
                      <a16:creationId xmlns:a16="http://schemas.microsoft.com/office/drawing/2014/main" id="{36E2F554-B633-497C-AC44-103EB875880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7092" y="4721048"/>
                  <a:ext cx="822960" cy="814660"/>
                </a:xfrm>
                <a:prstGeom prst="ellipse">
                  <a:avLst/>
                </a:prstGeom>
                <a:ln w="57150">
                  <a:noFill/>
                </a:ln>
              </p:spPr>
            </p:pic>
            <p:sp>
              <p:nvSpPr>
                <p:cNvPr id="10" name="Text Placeholder 2">
                  <a:extLst>
                    <a:ext uri="{FF2B5EF4-FFF2-40B4-BE49-F238E27FC236}">
                      <a16:creationId xmlns:a16="http://schemas.microsoft.com/office/drawing/2014/main" id="{A3F14F9B-807E-4C89-9F9C-69F8A54CB134}"/>
                    </a:ext>
                  </a:extLst>
                </p:cNvPr>
                <p:cNvSpPr txBox="1">
                  <a:spLocks/>
                </p:cNvSpPr>
                <p:nvPr/>
              </p:nvSpPr>
              <p:spPr>
                <a:xfrm>
                  <a:off x="1856854" y="4711772"/>
                  <a:ext cx="2926766" cy="977900"/>
                </a:xfrm>
                <a:prstGeom prst="rect">
                  <a:avLst/>
                </a:prstGeom>
              </p:spPr>
              <p:txBody>
                <a:bodyPr vert="horz" lIns="91440" tIns="45720" rIns="91440" bIns="45720" rtlCol="0">
                  <a:noAutofit/>
                </a:bodyPr>
                <a:lstStyle>
                  <a:lvl1pPr marL="230188" indent="-230188" algn="l" defTabSz="457200" rtl="0" eaLnBrk="1" latinLnBrk="0" hangingPunct="1">
                    <a:spcBef>
                      <a:spcPct val="20000"/>
                    </a:spcBef>
                    <a:buFont typeface="Arial"/>
                    <a:buChar char="•"/>
                    <a:defRPr sz="1200" kern="1200">
                      <a:solidFill>
                        <a:schemeClr val="tx1"/>
                      </a:solidFill>
                      <a:latin typeface="+mn-lt"/>
                      <a:ea typeface="+mn-ea"/>
                      <a:cs typeface="+mn-cs"/>
                    </a:defRPr>
                  </a:lvl1pPr>
                  <a:lvl2pPr marL="396875" indent="-1714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738188" indent="-163513" algn="l" defTabSz="457200" rtl="0" eaLnBrk="1" latinLnBrk="0" hangingPunct="1">
                    <a:spcBef>
                      <a:spcPct val="20000"/>
                    </a:spcBef>
                    <a:buFont typeface="Arial"/>
                    <a:buChar char="•"/>
                    <a:defRPr sz="1200" kern="1200">
                      <a:solidFill>
                        <a:schemeClr val="tx1"/>
                      </a:solidFill>
                      <a:latin typeface="+mn-lt"/>
                      <a:ea typeface="+mn-ea"/>
                      <a:cs typeface="+mn-cs"/>
                    </a:defRPr>
                  </a:lvl3pPr>
                  <a:lvl4pPr marL="1090613"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311275" indent="-228600" algn="l" defTabSz="457200" rtl="0" eaLnBrk="1" latinLnBrk="0" hangingPunct="1">
                    <a:spcBef>
                      <a:spcPct val="20000"/>
                    </a:spcBef>
                    <a:buFont typeface="Arial"/>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1400"/>
                    </a:lnSpc>
                    <a:spcBef>
                      <a:spcPts val="0"/>
                    </a:spcBef>
                    <a:spcAft>
                      <a:spcPts val="0"/>
                    </a:spcAft>
                    <a:buClrTx/>
                    <a:buSzTx/>
                    <a:buFont typeface="Arial"/>
                    <a:buNone/>
                    <a:tabLst/>
                    <a:defRPr/>
                  </a:pPr>
                  <a:r>
                    <a:rPr kumimoji="0" lang="en-US" sz="1200" b="1" i="0" u="none" strike="noStrike" kern="1200" cap="all" spc="0" normalizeH="0" baseline="0" noProof="0" dirty="0">
                      <a:ln>
                        <a:noFill/>
                      </a:ln>
                      <a:effectLst/>
                      <a:uLnTx/>
                      <a:uFillTx/>
                      <a:latin typeface="Calibri" panose="020F0502020204030204" pitchFamily="34" charset="0"/>
                      <a:ea typeface="+mn-ea"/>
                      <a:cs typeface="Calibri" panose="020F0502020204030204" pitchFamily="34" charset="0"/>
                    </a:rPr>
                    <a:t>Tim Powell</a:t>
                  </a:r>
                  <a:b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Managing Principal/Head Analyst</a:t>
                  </a:r>
                </a:p>
                <a:p>
                  <a:pPr marL="0" marR="0" lvl="0" indent="0" algn="l" defTabSz="457200" rtl="0" eaLnBrk="1" fontAlgn="auto" latinLnBrk="0" hangingPunct="1">
                    <a:lnSpc>
                      <a:spcPts val="1400"/>
                    </a:lnSpc>
                    <a:spcBef>
                      <a:spcPts val="0"/>
                    </a:spcBef>
                    <a:spcAft>
                      <a:spcPts val="0"/>
                    </a:spcAft>
                    <a:buClrTx/>
                    <a:buSzTx/>
                    <a:buFont typeface="Arial"/>
                    <a:buNone/>
                    <a:tabLst/>
                    <a:defRPr/>
                  </a:pPr>
                  <a:r>
                    <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hlinkClick r:id="rId7"/>
                    </a:rPr>
                    <a:t>tpowell@foodserviceIP.com</a:t>
                  </a:r>
                  <a:endPar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ts val="1400"/>
                    </a:lnSpc>
                    <a:spcBef>
                      <a:spcPts val="0"/>
                    </a:spcBef>
                    <a:spcAft>
                      <a:spcPts val="0"/>
                    </a:spcAft>
                    <a:buClrTx/>
                    <a:buSzTx/>
                    <a:buFont typeface="Arial"/>
                    <a:buNone/>
                    <a:tabLst/>
                    <a:defRPr/>
                  </a:pPr>
                  <a:r>
                    <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312.602.9899</a:t>
                  </a:r>
                </a:p>
              </p:txBody>
            </p:sp>
          </p:grpSp>
        </p:grpSp>
        <p:cxnSp>
          <p:nvCxnSpPr>
            <p:cNvPr id="12" name="Straight Connector 11">
              <a:extLst>
                <a:ext uri="{FF2B5EF4-FFF2-40B4-BE49-F238E27FC236}">
                  <a16:creationId xmlns:a16="http://schemas.microsoft.com/office/drawing/2014/main" id="{5DDAD289-D4AF-498C-AA17-13361D14AF49}"/>
                </a:ext>
              </a:extLst>
            </p:cNvPr>
            <p:cNvCxnSpPr>
              <a:cxnSpLocks/>
            </p:cNvCxnSpPr>
            <p:nvPr/>
          </p:nvCxnSpPr>
          <p:spPr>
            <a:xfrm>
              <a:off x="4158101" y="4373983"/>
              <a:ext cx="0" cy="1139809"/>
            </a:xfrm>
            <a:prstGeom prst="line">
              <a:avLst/>
            </a:prstGeom>
            <a:ln w="12700">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6CC41AB3-B440-4BBD-BF5C-B908ACBF4A5B}"/>
              </a:ext>
            </a:extLst>
          </p:cNvPr>
          <p:cNvSpPr txBox="1"/>
          <p:nvPr/>
        </p:nvSpPr>
        <p:spPr>
          <a:xfrm>
            <a:off x="3463182" y="1028700"/>
            <a:ext cx="21097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Report prepared by:</a:t>
            </a:r>
          </a:p>
        </p:txBody>
      </p:sp>
      <p:sp>
        <p:nvSpPr>
          <p:cNvPr id="20" name="TextBox 19">
            <a:extLst>
              <a:ext uri="{FF2B5EF4-FFF2-40B4-BE49-F238E27FC236}">
                <a16:creationId xmlns:a16="http://schemas.microsoft.com/office/drawing/2014/main" id="{507C4B85-D96D-4604-9B29-A160FC26C676}"/>
              </a:ext>
            </a:extLst>
          </p:cNvPr>
          <p:cNvSpPr txBox="1"/>
          <p:nvPr/>
        </p:nvSpPr>
        <p:spPr>
          <a:xfrm>
            <a:off x="-65492" y="4201041"/>
            <a:ext cx="928837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Let’s</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b="1" i="0" u="none" strike="noStrike" kern="1200" cap="all"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build a better strategy </a:t>
            </a:r>
            <a:r>
              <a:rPr kumimoji="0" lang="en-US"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together!</a:t>
            </a:r>
          </a:p>
        </p:txBody>
      </p:sp>
    </p:spTree>
    <p:extLst>
      <p:ext uri="{BB962C8B-B14F-4D97-AF65-F5344CB8AC3E}">
        <p14:creationId xmlns:p14="http://schemas.microsoft.com/office/powerpoint/2010/main" val="403943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Top 5 Findings and Observations</a:t>
            </a:r>
          </a:p>
        </p:txBody>
      </p:sp>
      <p:sp>
        <p:nvSpPr>
          <p:cNvPr id="12" name="Rectangle 11">
            <a:extLst>
              <a:ext uri="{FF2B5EF4-FFF2-40B4-BE49-F238E27FC236}">
                <a16:creationId xmlns:a16="http://schemas.microsoft.com/office/drawing/2014/main" id="{956EA2CD-A316-96EB-322C-8F2D3A8FFA14}"/>
              </a:ext>
            </a:extLst>
          </p:cNvPr>
          <p:cNvSpPr/>
          <p:nvPr/>
        </p:nvSpPr>
        <p:spPr>
          <a:xfrm>
            <a:off x="1139868" y="1198415"/>
            <a:ext cx="7546932" cy="4588610"/>
          </a:xfrm>
          <a:prstGeom prst="rect">
            <a:avLst/>
          </a:prstGeom>
          <a:ln w="9525" cap="flat" cmpd="sng" algn="ctr">
            <a:noFill/>
            <a:prstDash val="solid"/>
            <a:round/>
            <a:headEnd type="none" w="med" len="med"/>
            <a:tailEnd type="none" w="med" len="med"/>
          </a:ln>
        </p:spPr>
      </p:sp>
      <p:sp>
        <p:nvSpPr>
          <p:cNvPr id="14" name="Freeform: Shape 13">
            <a:extLst>
              <a:ext uri="{FF2B5EF4-FFF2-40B4-BE49-F238E27FC236}">
                <a16:creationId xmlns:a16="http://schemas.microsoft.com/office/drawing/2014/main" id="{3FB9079D-9BE0-4053-D928-00A56A0D67EB}"/>
              </a:ext>
            </a:extLst>
          </p:cNvPr>
          <p:cNvSpPr/>
          <p:nvPr/>
        </p:nvSpPr>
        <p:spPr>
          <a:xfrm>
            <a:off x="1139868" y="1200655"/>
            <a:ext cx="7546932" cy="1528042"/>
          </a:xfrm>
          <a:custGeom>
            <a:avLst/>
            <a:gdLst>
              <a:gd name="connsiteX0" fmla="*/ 0 w 7546932"/>
              <a:gd name="connsiteY0" fmla="*/ 0 h 1528042"/>
              <a:gd name="connsiteX1" fmla="*/ 7546932 w 7546932"/>
              <a:gd name="connsiteY1" fmla="*/ 0 h 1528042"/>
              <a:gd name="connsiteX2" fmla="*/ 7546932 w 7546932"/>
              <a:gd name="connsiteY2" fmla="*/ 1528042 h 1528042"/>
              <a:gd name="connsiteX3" fmla="*/ 0 w 7546932"/>
              <a:gd name="connsiteY3" fmla="*/ 1528042 h 1528042"/>
              <a:gd name="connsiteX4" fmla="*/ 0 w 7546932"/>
              <a:gd name="connsiteY4" fmla="*/ 0 h 152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6932" h="1528042">
                <a:moveTo>
                  <a:pt x="0" y="0"/>
                </a:moveTo>
                <a:lnTo>
                  <a:pt x="7546932" y="0"/>
                </a:lnTo>
                <a:lnTo>
                  <a:pt x="7546932" y="1528042"/>
                </a:lnTo>
                <a:lnTo>
                  <a:pt x="0" y="1528042"/>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r>
              <a:rPr lang="en-US" sz="1400" dirty="0">
                <a:latin typeface="+mn-lt"/>
              </a:rPr>
              <a:t>In 2020, senior housing was one of the sectors that were severely </a:t>
            </a:r>
            <a:br>
              <a:rPr lang="en-US" sz="1400" dirty="0">
                <a:latin typeface="+mn-lt"/>
              </a:rPr>
            </a:br>
            <a:r>
              <a:rPr lang="en-US" sz="1400" dirty="0">
                <a:latin typeface="+mn-lt"/>
              </a:rPr>
              <a:t>impacted by the coronavirus pandemic. However, as the U.S. move further </a:t>
            </a:r>
            <a:br>
              <a:rPr lang="en-US" sz="1400" dirty="0">
                <a:latin typeface="+mn-lt"/>
              </a:rPr>
            </a:br>
            <a:r>
              <a:rPr lang="en-US" sz="1400" dirty="0">
                <a:latin typeface="+mn-lt"/>
              </a:rPr>
              <a:t>away from the pandemic, senior living residents are largely returning to </a:t>
            </a:r>
            <a:br>
              <a:rPr lang="en-US" sz="1400" dirty="0">
                <a:latin typeface="+mn-lt"/>
              </a:rPr>
            </a:br>
            <a:r>
              <a:rPr lang="en-US" sz="1400" dirty="0">
                <a:latin typeface="+mn-lt"/>
              </a:rPr>
              <a:t>normal dining behaviors. The omicron variant has still forced some regions to </a:t>
            </a:r>
            <a:br>
              <a:rPr lang="en-US" sz="1400" dirty="0">
                <a:latin typeface="+mn-lt"/>
              </a:rPr>
            </a:br>
            <a:r>
              <a:rPr lang="en-US" sz="1400" dirty="0">
                <a:latin typeface="+mn-lt"/>
              </a:rPr>
              <a:t>quarantine residents to their rooms, but the incidence is ebbing. </a:t>
            </a:r>
          </a:p>
          <a:p>
            <a:pPr lvl="0"/>
            <a:endParaRPr lang="en-US" sz="500" b="1" dirty="0">
              <a:solidFill>
                <a:schemeClr val="accent1"/>
              </a:solidFill>
            </a:endParaRPr>
          </a:p>
          <a:p>
            <a:pPr lvl="0"/>
            <a:r>
              <a:rPr lang="en-US" sz="1400" b="1" dirty="0">
                <a:solidFill>
                  <a:schemeClr val="accent1"/>
                </a:solidFill>
                <a:latin typeface="+mn-lt"/>
              </a:rPr>
              <a:t>Observation:</a:t>
            </a:r>
            <a:r>
              <a:rPr lang="en-US" sz="1400" dirty="0">
                <a:latin typeface="+mn-lt"/>
              </a:rPr>
              <a:t> </a:t>
            </a:r>
            <a:r>
              <a:rPr kumimoji="0" lang="en-US" sz="1400" b="0" i="0" u="none" strike="noStrike" cap="none" normalizeH="0" baseline="0" dirty="0">
                <a:ln>
                  <a:noFill/>
                </a:ln>
                <a:solidFill>
                  <a:schemeClr val="tx1"/>
                </a:solidFill>
                <a:effectLst/>
                <a:latin typeface="+mn-lt"/>
              </a:rPr>
              <a:t>Food continues to be critical area of satisfaction, facility selection and comfort for senior living residents.</a:t>
            </a:r>
            <a:endParaRPr lang="en-US" sz="1400" dirty="0"/>
          </a:p>
        </p:txBody>
      </p:sp>
      <p:sp>
        <p:nvSpPr>
          <p:cNvPr id="16" name="Straight Connector 15">
            <a:extLst>
              <a:ext uri="{FF2B5EF4-FFF2-40B4-BE49-F238E27FC236}">
                <a16:creationId xmlns:a16="http://schemas.microsoft.com/office/drawing/2014/main" id="{B7382F3E-4D2F-9958-ED3E-7EF30977EE9B}"/>
              </a:ext>
            </a:extLst>
          </p:cNvPr>
          <p:cNvSpPr/>
          <p:nvPr/>
        </p:nvSpPr>
        <p:spPr>
          <a:xfrm>
            <a:off x="1139868" y="2904543"/>
            <a:ext cx="7546932" cy="0"/>
          </a:xfrm>
          <a:prstGeom prst="line">
            <a:avLst/>
          </a:prstGeom>
          <a:ln w="6350">
            <a:solidFill>
              <a:schemeClr val="bg1">
                <a:lumMod val="75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76232415-BB40-D162-0FC3-368A6F315707}"/>
              </a:ext>
            </a:extLst>
          </p:cNvPr>
          <p:cNvSpPr/>
          <p:nvPr/>
        </p:nvSpPr>
        <p:spPr>
          <a:xfrm>
            <a:off x="1139868" y="2954638"/>
            <a:ext cx="7909240" cy="1528042"/>
          </a:xfrm>
          <a:custGeom>
            <a:avLst/>
            <a:gdLst>
              <a:gd name="connsiteX0" fmla="*/ 0 w 7546932"/>
              <a:gd name="connsiteY0" fmla="*/ 0 h 1528042"/>
              <a:gd name="connsiteX1" fmla="*/ 7546932 w 7546932"/>
              <a:gd name="connsiteY1" fmla="*/ 0 h 1528042"/>
              <a:gd name="connsiteX2" fmla="*/ 7546932 w 7546932"/>
              <a:gd name="connsiteY2" fmla="*/ 1528042 h 1528042"/>
              <a:gd name="connsiteX3" fmla="*/ 0 w 7546932"/>
              <a:gd name="connsiteY3" fmla="*/ 1528042 h 1528042"/>
              <a:gd name="connsiteX4" fmla="*/ 0 w 7546932"/>
              <a:gd name="connsiteY4" fmla="*/ 0 h 152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6932" h="1528042">
                <a:moveTo>
                  <a:pt x="0" y="0"/>
                </a:moveTo>
                <a:lnTo>
                  <a:pt x="7546932" y="0"/>
                </a:lnTo>
                <a:lnTo>
                  <a:pt x="7546932" y="1528042"/>
                </a:lnTo>
                <a:lnTo>
                  <a:pt x="0" y="1528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rtl="0"/>
            <a:r>
              <a:rPr lang="en-US" sz="1400" b="0" i="0" dirty="0"/>
              <a:t>Senior living facilities spend $3.7 billion annually on foodservice purchases, which is a quarter (25%) of all healthcare foodservice purchasing. Vacancies and harsher controls mean that growth has yet to be in the green through 2024. For context, the total foodservice industry is expected to remain flat in 2024, with many segments facing economic softness.</a:t>
            </a:r>
            <a:br>
              <a:rPr lang="en-US" sz="1400" b="0" i="0" dirty="0"/>
            </a:br>
            <a:endParaRPr lang="en-US" sz="900" b="0" i="0" dirty="0"/>
          </a:p>
          <a:p>
            <a:pPr lvl="0" rtl="0"/>
            <a:r>
              <a:rPr lang="en-US" sz="1400" b="1" i="0" dirty="0">
                <a:solidFill>
                  <a:schemeClr val="accent1"/>
                </a:solidFill>
              </a:rPr>
              <a:t>Observation: </a:t>
            </a:r>
            <a:r>
              <a:rPr lang="en-US" sz="1400" b="0" i="0" dirty="0"/>
              <a:t>Senior living continues to be a top choice for retiring and adults aged 65+ (56 million) and growth of foodservice is expected return to positive territory by 2026 in FSIP’s opinion.</a:t>
            </a:r>
          </a:p>
        </p:txBody>
      </p:sp>
      <p:sp>
        <p:nvSpPr>
          <p:cNvPr id="18" name="Straight Connector 17">
            <a:extLst>
              <a:ext uri="{FF2B5EF4-FFF2-40B4-BE49-F238E27FC236}">
                <a16:creationId xmlns:a16="http://schemas.microsoft.com/office/drawing/2014/main" id="{5BF5EC7C-5CB7-B733-74F8-22E3D5FD081F}"/>
              </a:ext>
            </a:extLst>
          </p:cNvPr>
          <p:cNvSpPr/>
          <p:nvPr/>
        </p:nvSpPr>
        <p:spPr>
          <a:xfrm>
            <a:off x="1139868" y="4549816"/>
            <a:ext cx="7546932" cy="0"/>
          </a:xfrm>
          <a:prstGeom prst="line">
            <a:avLst/>
          </a:prstGeom>
          <a:ln w="6350">
            <a:solidFill>
              <a:schemeClr val="bg1">
                <a:lumMod val="75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15B767DD-897F-6132-2710-E33B68A0C73E}"/>
              </a:ext>
            </a:extLst>
          </p:cNvPr>
          <p:cNvSpPr/>
          <p:nvPr/>
        </p:nvSpPr>
        <p:spPr>
          <a:xfrm>
            <a:off x="1139868" y="4636343"/>
            <a:ext cx="7546932" cy="1528042"/>
          </a:xfrm>
          <a:custGeom>
            <a:avLst/>
            <a:gdLst>
              <a:gd name="connsiteX0" fmla="*/ 0 w 7546932"/>
              <a:gd name="connsiteY0" fmla="*/ 0 h 1528042"/>
              <a:gd name="connsiteX1" fmla="*/ 7546932 w 7546932"/>
              <a:gd name="connsiteY1" fmla="*/ 0 h 1528042"/>
              <a:gd name="connsiteX2" fmla="*/ 7546932 w 7546932"/>
              <a:gd name="connsiteY2" fmla="*/ 1528042 h 1528042"/>
              <a:gd name="connsiteX3" fmla="*/ 0 w 7546932"/>
              <a:gd name="connsiteY3" fmla="*/ 1528042 h 1528042"/>
              <a:gd name="connsiteX4" fmla="*/ 0 w 7546932"/>
              <a:gd name="connsiteY4" fmla="*/ 0 h 152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6932" h="1528042">
                <a:moveTo>
                  <a:pt x="0" y="0"/>
                </a:moveTo>
                <a:lnTo>
                  <a:pt x="7546932" y="0"/>
                </a:lnTo>
                <a:lnTo>
                  <a:pt x="7546932" y="1528042"/>
                </a:lnTo>
                <a:lnTo>
                  <a:pt x="0" y="1528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The industry average for chain restaurants changing the main menu is about 2-3 times per year, not including seasonal or promotional menus. This average is higher in senior living, given that residents desire variety and innovative recipes. A little more than one-third of facilities (39%) change or rotate their menus once every month.</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Observation: </a:t>
            </a:r>
            <a:r>
              <a:rPr kumimoji="0" lang="en-US" sz="1400" b="0" i="0" u="none" strike="noStrike" kern="0" cap="none" spc="0" normalizeH="0" baseline="0" noProof="0" dirty="0">
                <a:ln>
                  <a:noFill/>
                </a:ln>
                <a:solidFill>
                  <a:sysClr val="windowText" lastClr="000000"/>
                </a:solidFill>
                <a:effectLst/>
                <a:uLnTx/>
                <a:uFillTx/>
              </a:rPr>
              <a:t>Operators will continue to count on food suppliers to help with authentic, good tasting food that appeals to a fickle but eager audience. This requires a close working relationship with on-site chefs in key accounts.</a:t>
            </a:r>
          </a:p>
          <a:p>
            <a:pPr marL="0" lvl="0" indent="0" algn="l" defTabSz="622300">
              <a:lnSpc>
                <a:spcPct val="90000"/>
              </a:lnSpc>
              <a:spcBef>
                <a:spcPct val="0"/>
              </a:spcBef>
              <a:spcAft>
                <a:spcPct val="35000"/>
              </a:spcAft>
              <a:buNone/>
            </a:pPr>
            <a:endParaRPr lang="en-US" sz="1400" kern="1200" dirty="0"/>
          </a:p>
        </p:txBody>
      </p:sp>
      <p:sp>
        <p:nvSpPr>
          <p:cNvPr id="5" name="Oval 4"/>
          <p:cNvSpPr/>
          <p:nvPr/>
        </p:nvSpPr>
        <p:spPr>
          <a:xfrm>
            <a:off x="270783" y="1198415"/>
            <a:ext cx="667657" cy="68217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6" name="Oval 5"/>
          <p:cNvSpPr/>
          <p:nvPr/>
        </p:nvSpPr>
        <p:spPr>
          <a:xfrm>
            <a:off x="270781" y="2970597"/>
            <a:ext cx="667657" cy="68217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7" name="Oval 6"/>
          <p:cNvSpPr/>
          <p:nvPr/>
        </p:nvSpPr>
        <p:spPr>
          <a:xfrm>
            <a:off x="270782" y="4636343"/>
            <a:ext cx="667657" cy="68217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3" name="Slide Number Placeholder 2"/>
          <p:cNvSpPr>
            <a:spLocks noGrp="1"/>
          </p:cNvSpPr>
          <p:nvPr>
            <p:ph type="sldNum" sz="quarter" idx="12"/>
          </p:nvPr>
        </p:nvSpPr>
        <p:spPr/>
        <p:txBody>
          <a:bodyPr/>
          <a:lstStyle/>
          <a:p>
            <a:fld id="{6113E31D-E2AB-40D1-8B51-AFA5AFEF393A}" type="slidenum">
              <a:rPr lang="en-US" smtClean="0"/>
              <a:pPr/>
              <a:t>7</a:t>
            </a:fld>
            <a:endParaRPr lang="en-US" dirty="0"/>
          </a:p>
        </p:txBody>
      </p:sp>
      <p:pic>
        <p:nvPicPr>
          <p:cNvPr id="9" name="Picture 8" descr="A picture containing person, yellow, person&#10;&#10;Description automatically generated">
            <a:extLst>
              <a:ext uri="{FF2B5EF4-FFF2-40B4-BE49-F238E27FC236}">
                <a16:creationId xmlns:a16="http://schemas.microsoft.com/office/drawing/2014/main" id="{FB21EC73-61B0-C0A1-520B-073A8BCBAD2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02283" y="-400914"/>
            <a:ext cx="2495909" cy="2517555"/>
          </a:xfrm>
          <a:prstGeom prst="ellipse">
            <a:avLst/>
          </a:prstGeom>
        </p:spPr>
      </p:pic>
      <p:sp>
        <p:nvSpPr>
          <p:cNvPr id="20" name="Rectangle 19">
            <a:extLst>
              <a:ext uri="{FF2B5EF4-FFF2-40B4-BE49-F238E27FC236}">
                <a16:creationId xmlns:a16="http://schemas.microsoft.com/office/drawing/2014/main" id="{93898971-85C5-C64F-7BE3-998296032707}"/>
              </a:ext>
            </a:extLst>
          </p:cNvPr>
          <p:cNvSpPr/>
          <p:nvPr/>
        </p:nvSpPr>
        <p:spPr>
          <a:xfrm>
            <a:off x="-1944915" y="-844190"/>
            <a:ext cx="15051315" cy="812800"/>
          </a:xfrm>
          <a:prstGeom prst="rect">
            <a:avLst/>
          </a:prstGeom>
          <a:solidFill>
            <a:srgbClr val="F0F0F0"/>
          </a:solidFill>
        </p:spPr>
        <p:txBody>
          <a:bodyPr wrap="square" rtlCol="0" anchor="ctr">
            <a:spAutoFit/>
          </a:bodyPr>
          <a:lstStyle/>
          <a:p>
            <a:pPr algn="ctr" fontAlgn="b"/>
            <a:endParaRPr lang="en-US" dirty="0">
              <a:solidFill>
                <a:schemeClr val="bg1"/>
              </a:solidFill>
            </a:endParaRPr>
          </a:p>
        </p:txBody>
      </p:sp>
      <p:sp>
        <p:nvSpPr>
          <p:cNvPr id="30" name="Rectangle 29">
            <a:extLst>
              <a:ext uri="{FF2B5EF4-FFF2-40B4-BE49-F238E27FC236}">
                <a16:creationId xmlns:a16="http://schemas.microsoft.com/office/drawing/2014/main" id="{8644A1AD-1042-CA0A-4CE4-94B7DFCFF0B8}"/>
              </a:ext>
            </a:extLst>
          </p:cNvPr>
          <p:cNvSpPr/>
          <p:nvPr/>
        </p:nvSpPr>
        <p:spPr>
          <a:xfrm>
            <a:off x="9144000" y="-691791"/>
            <a:ext cx="3120571" cy="7934417"/>
          </a:xfrm>
          <a:prstGeom prst="rect">
            <a:avLst/>
          </a:prstGeom>
          <a:solidFill>
            <a:srgbClr val="F0F0F0"/>
          </a:solidFill>
        </p:spPr>
        <p:txBody>
          <a:bodyPr wrap="square" rtlCol="0" anchor="ctr">
            <a:spAutoFit/>
          </a:bodyPr>
          <a:lstStyle/>
          <a:p>
            <a:pPr algn="ctr" fontAlgn="b"/>
            <a:endParaRPr lang="en-US" dirty="0">
              <a:solidFill>
                <a:schemeClr val="bg1"/>
              </a:solidFill>
            </a:endParaRPr>
          </a:p>
        </p:txBody>
      </p:sp>
    </p:spTree>
    <p:extLst>
      <p:ext uri="{BB962C8B-B14F-4D97-AF65-F5344CB8AC3E}">
        <p14:creationId xmlns:p14="http://schemas.microsoft.com/office/powerpoint/2010/main" val="230502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Top 5 Findings and Observations</a:t>
            </a:r>
          </a:p>
        </p:txBody>
      </p:sp>
      <p:sp>
        <p:nvSpPr>
          <p:cNvPr id="4" name="Oval 3"/>
          <p:cNvSpPr/>
          <p:nvPr/>
        </p:nvSpPr>
        <p:spPr>
          <a:xfrm>
            <a:off x="270783" y="1947385"/>
            <a:ext cx="667657" cy="6821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5" name="Oval 4"/>
          <p:cNvSpPr/>
          <p:nvPr/>
        </p:nvSpPr>
        <p:spPr>
          <a:xfrm>
            <a:off x="270783" y="3924190"/>
            <a:ext cx="667657" cy="68217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14" name="Freeform: Shape 13">
            <a:extLst>
              <a:ext uri="{FF2B5EF4-FFF2-40B4-BE49-F238E27FC236}">
                <a16:creationId xmlns:a16="http://schemas.microsoft.com/office/drawing/2014/main" id="{D3799D80-8A75-AAAD-2378-D1DCDB4922B2}"/>
              </a:ext>
            </a:extLst>
          </p:cNvPr>
          <p:cNvSpPr/>
          <p:nvPr/>
        </p:nvSpPr>
        <p:spPr>
          <a:xfrm>
            <a:off x="1143000" y="1518014"/>
            <a:ext cx="7543799" cy="2441413"/>
          </a:xfrm>
          <a:custGeom>
            <a:avLst/>
            <a:gdLst>
              <a:gd name="connsiteX0" fmla="*/ 0 w 7543799"/>
              <a:gd name="connsiteY0" fmla="*/ 0 h 2441413"/>
              <a:gd name="connsiteX1" fmla="*/ 7543799 w 7543799"/>
              <a:gd name="connsiteY1" fmla="*/ 0 h 2441413"/>
              <a:gd name="connsiteX2" fmla="*/ 7543799 w 7543799"/>
              <a:gd name="connsiteY2" fmla="*/ 2441413 h 2441413"/>
              <a:gd name="connsiteX3" fmla="*/ 0 w 7543799"/>
              <a:gd name="connsiteY3" fmla="*/ 2441413 h 2441413"/>
              <a:gd name="connsiteX4" fmla="*/ 0 w 7543799"/>
              <a:gd name="connsiteY4" fmla="*/ 0 h 244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799" h="2441413">
                <a:moveTo>
                  <a:pt x="0" y="0"/>
                </a:moveTo>
                <a:lnTo>
                  <a:pt x="7543799" y="0"/>
                </a:lnTo>
                <a:lnTo>
                  <a:pt x="7543799" y="2441413"/>
                </a:lnTo>
                <a:lnTo>
                  <a:pt x="0" y="24414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rtl="0"/>
            <a:br>
              <a:rPr lang="en-US" sz="1400" kern="1200" dirty="0"/>
            </a:br>
            <a:r>
              <a:rPr lang="en-US" sz="1400" dirty="0"/>
              <a:t>Demand for “better for you” or healthier products and ingredients continues to </a:t>
            </a:r>
            <a:br>
              <a:rPr lang="en-US" sz="1400" dirty="0"/>
            </a:br>
            <a:r>
              <a:rPr lang="en-US" sz="1400" dirty="0"/>
              <a:t>influence product selection and menu design in the senior living segment, yet </a:t>
            </a:r>
            <a:br>
              <a:rPr lang="en-US" sz="1400" dirty="0"/>
            </a:br>
            <a:r>
              <a:rPr lang="en-US" sz="1400" dirty="0"/>
              <a:t>comfort foods are also very important to this group. </a:t>
            </a:r>
          </a:p>
          <a:p>
            <a:pPr lvl="0" rtl="0"/>
            <a:endParaRPr lang="en-US" sz="1400" dirty="0"/>
          </a:p>
          <a:p>
            <a:pPr lvl="0" rtl="0"/>
            <a:r>
              <a:rPr lang="en-US" sz="1400" b="1" dirty="0">
                <a:solidFill>
                  <a:schemeClr val="accent1"/>
                </a:solidFill>
              </a:rPr>
              <a:t>Observation: </a:t>
            </a:r>
            <a:r>
              <a:rPr lang="en-US" sz="1400" dirty="0"/>
              <a:t>The “better-for-you” platform has proven to be a powerful positioning tool for manufacturers of healthcare foodservice products. Patrons past the age of 65 are encouraged to eat fruits and vegetables but a menu focused solely on “greens” will not be favorable to this group. A balance must be struck between rib-eye, Brussels sprouts and black raspberry pie, for example.</a:t>
            </a:r>
          </a:p>
          <a:p>
            <a:pPr marL="0" lvl="0" indent="0" algn="l" defTabSz="622300" rtl="0">
              <a:lnSpc>
                <a:spcPct val="90000"/>
              </a:lnSpc>
              <a:spcBef>
                <a:spcPct val="0"/>
              </a:spcBef>
              <a:spcAft>
                <a:spcPct val="35000"/>
              </a:spcAft>
              <a:buNone/>
            </a:pPr>
            <a:endParaRPr lang="en-US" sz="1400" kern="1200" dirty="0"/>
          </a:p>
        </p:txBody>
      </p:sp>
      <p:sp>
        <p:nvSpPr>
          <p:cNvPr id="15" name="Straight Connector 14">
            <a:extLst>
              <a:ext uri="{FF2B5EF4-FFF2-40B4-BE49-F238E27FC236}">
                <a16:creationId xmlns:a16="http://schemas.microsoft.com/office/drawing/2014/main" id="{2AE1CBC3-DA5C-12E9-C1D5-00BE74F69402}"/>
              </a:ext>
            </a:extLst>
          </p:cNvPr>
          <p:cNvSpPr/>
          <p:nvPr/>
        </p:nvSpPr>
        <p:spPr>
          <a:xfrm>
            <a:off x="1143000" y="3819181"/>
            <a:ext cx="7543799" cy="0"/>
          </a:xfrm>
          <a:prstGeom prst="line">
            <a:avLst/>
          </a:prstGeom>
          <a:ln w="6350">
            <a:solidFill>
              <a:schemeClr val="bg1">
                <a:lumMod val="75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C9F9D080-A5B6-19C4-3750-A79A07E6089C}"/>
              </a:ext>
            </a:extLst>
          </p:cNvPr>
          <p:cNvSpPr/>
          <p:nvPr/>
        </p:nvSpPr>
        <p:spPr>
          <a:xfrm>
            <a:off x="1143000" y="3856506"/>
            <a:ext cx="7543799" cy="2441413"/>
          </a:xfrm>
          <a:custGeom>
            <a:avLst/>
            <a:gdLst>
              <a:gd name="connsiteX0" fmla="*/ 0 w 7543799"/>
              <a:gd name="connsiteY0" fmla="*/ 0 h 2441413"/>
              <a:gd name="connsiteX1" fmla="*/ 7543799 w 7543799"/>
              <a:gd name="connsiteY1" fmla="*/ 0 h 2441413"/>
              <a:gd name="connsiteX2" fmla="*/ 7543799 w 7543799"/>
              <a:gd name="connsiteY2" fmla="*/ 2441413 h 2441413"/>
              <a:gd name="connsiteX3" fmla="*/ 0 w 7543799"/>
              <a:gd name="connsiteY3" fmla="*/ 2441413 h 2441413"/>
              <a:gd name="connsiteX4" fmla="*/ 0 w 7543799"/>
              <a:gd name="connsiteY4" fmla="*/ 0 h 244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799" h="2441413">
                <a:moveTo>
                  <a:pt x="0" y="0"/>
                </a:moveTo>
                <a:lnTo>
                  <a:pt x="7543799" y="0"/>
                </a:lnTo>
                <a:lnTo>
                  <a:pt x="7543799" y="2441413"/>
                </a:lnTo>
                <a:lnTo>
                  <a:pt x="0" y="24414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rtl="0"/>
            <a:br>
              <a:rPr lang="en-US" sz="1400" b="0" i="0" kern="1200" dirty="0"/>
            </a:br>
            <a:r>
              <a:rPr lang="en-US" sz="1400" b="0" i="0" dirty="0"/>
              <a:t>While price (48%) is most important to operators, timely and accurate order delivery (37%), as well as dietetics expertise and quality of products offered (both, 35%) are also key criteria for supplier selection.</a:t>
            </a:r>
          </a:p>
          <a:p>
            <a:pPr lvl="0" rtl="0"/>
            <a:endParaRPr lang="en-US" sz="1400" b="0" i="0" dirty="0"/>
          </a:p>
          <a:p>
            <a:pPr lvl="0" rtl="0"/>
            <a:r>
              <a:rPr lang="en-US" sz="1400" b="1" i="0" dirty="0">
                <a:solidFill>
                  <a:schemeClr val="accent1"/>
                </a:solidFill>
              </a:rPr>
              <a:t>Observation: </a:t>
            </a:r>
            <a:r>
              <a:rPr lang="en-US" sz="1400" b="0" i="0" dirty="0"/>
              <a:t>The top three factors are typical criteria evaluated by operators in other segments as well. These are “table stakes” or “must haves” for a product to have any chance of success. Product cost has intensified as a factor due to higher commodity costs.</a:t>
            </a:r>
          </a:p>
        </p:txBody>
      </p:sp>
      <p:sp>
        <p:nvSpPr>
          <p:cNvPr id="3" name="Slide Number Placeholder 2"/>
          <p:cNvSpPr>
            <a:spLocks noGrp="1"/>
          </p:cNvSpPr>
          <p:nvPr>
            <p:ph type="sldNum" sz="quarter" idx="12"/>
          </p:nvPr>
        </p:nvSpPr>
        <p:spPr/>
        <p:txBody>
          <a:bodyPr/>
          <a:lstStyle/>
          <a:p>
            <a:fld id="{6113E31D-E2AB-40D1-8B51-AFA5AFEF393A}" type="slidenum">
              <a:rPr lang="en-US" smtClean="0"/>
              <a:pPr/>
              <a:t>8</a:t>
            </a:fld>
            <a:endParaRPr lang="en-US" dirty="0"/>
          </a:p>
        </p:txBody>
      </p:sp>
      <p:pic>
        <p:nvPicPr>
          <p:cNvPr id="7" name="Picture 6" descr="A picture containing person, yellow, person&#10;&#10;Description automatically generated">
            <a:extLst>
              <a:ext uri="{FF2B5EF4-FFF2-40B4-BE49-F238E27FC236}">
                <a16:creationId xmlns:a16="http://schemas.microsoft.com/office/drawing/2014/main" id="{E69CEC83-ED6E-98E5-3AA5-4B3B01E9852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02283" y="-400914"/>
            <a:ext cx="2495909" cy="2517555"/>
          </a:xfrm>
          <a:prstGeom prst="ellipse">
            <a:avLst/>
          </a:prstGeom>
        </p:spPr>
      </p:pic>
      <p:sp>
        <p:nvSpPr>
          <p:cNvPr id="8" name="Rectangle 7">
            <a:extLst>
              <a:ext uri="{FF2B5EF4-FFF2-40B4-BE49-F238E27FC236}">
                <a16:creationId xmlns:a16="http://schemas.microsoft.com/office/drawing/2014/main" id="{B47D0D68-4AAF-8FC0-C334-CC37A50550F5}"/>
              </a:ext>
            </a:extLst>
          </p:cNvPr>
          <p:cNvSpPr/>
          <p:nvPr/>
        </p:nvSpPr>
        <p:spPr>
          <a:xfrm>
            <a:off x="-1944915" y="-844190"/>
            <a:ext cx="15051315" cy="812800"/>
          </a:xfrm>
          <a:prstGeom prst="rect">
            <a:avLst/>
          </a:prstGeom>
          <a:solidFill>
            <a:srgbClr val="F0F0F0"/>
          </a:solidFill>
        </p:spPr>
        <p:txBody>
          <a:bodyPr wrap="square" rtlCol="0" anchor="ctr">
            <a:spAutoFit/>
          </a:bodyPr>
          <a:lstStyle/>
          <a:p>
            <a:pPr algn="ctr" fontAlgn="b"/>
            <a:endParaRPr lang="en-US" dirty="0">
              <a:solidFill>
                <a:schemeClr val="bg1"/>
              </a:solidFill>
            </a:endParaRPr>
          </a:p>
        </p:txBody>
      </p:sp>
      <p:sp>
        <p:nvSpPr>
          <p:cNvPr id="9" name="Rectangle 8">
            <a:extLst>
              <a:ext uri="{FF2B5EF4-FFF2-40B4-BE49-F238E27FC236}">
                <a16:creationId xmlns:a16="http://schemas.microsoft.com/office/drawing/2014/main" id="{D0691B94-C74E-1AE6-0A27-286FE5E79DD2}"/>
              </a:ext>
            </a:extLst>
          </p:cNvPr>
          <p:cNvSpPr/>
          <p:nvPr/>
        </p:nvSpPr>
        <p:spPr>
          <a:xfrm>
            <a:off x="9144000" y="-691791"/>
            <a:ext cx="3120571" cy="7934417"/>
          </a:xfrm>
          <a:prstGeom prst="rect">
            <a:avLst/>
          </a:prstGeom>
          <a:solidFill>
            <a:srgbClr val="F0F0F0"/>
          </a:solidFill>
        </p:spPr>
        <p:txBody>
          <a:bodyPr wrap="square" rtlCol="0" anchor="ctr">
            <a:spAutoFit/>
          </a:bodyPr>
          <a:lstStyle/>
          <a:p>
            <a:pPr algn="ctr" fontAlgn="b"/>
            <a:endParaRPr lang="en-US" dirty="0">
              <a:solidFill>
                <a:schemeClr val="bg1"/>
              </a:solidFill>
            </a:endParaRPr>
          </a:p>
        </p:txBody>
      </p:sp>
    </p:spTree>
    <p:extLst>
      <p:ext uri="{BB962C8B-B14F-4D97-AF65-F5344CB8AC3E}">
        <p14:creationId xmlns:p14="http://schemas.microsoft.com/office/powerpoint/2010/main" val="38039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aphic 17">
            <a:extLst>
              <a:ext uri="{FF2B5EF4-FFF2-40B4-BE49-F238E27FC236}">
                <a16:creationId xmlns:a16="http://schemas.microsoft.com/office/drawing/2014/main" id="{BCBCAC94-C969-6666-BAEB-7EE6BD8B0237}"/>
              </a:ext>
            </a:extLst>
          </p:cNvPr>
          <p:cNvGrpSpPr/>
          <p:nvPr/>
        </p:nvGrpSpPr>
        <p:grpSpPr>
          <a:xfrm>
            <a:off x="672289" y="2650570"/>
            <a:ext cx="7448846" cy="3460867"/>
            <a:chOff x="-5874046" y="-1357234"/>
            <a:chExt cx="9167526" cy="4259397"/>
          </a:xfrm>
          <a:solidFill>
            <a:srgbClr val="72C6DD">
              <a:alpha val="30000"/>
            </a:srgbClr>
          </a:solidFill>
        </p:grpSpPr>
        <p:sp>
          <p:nvSpPr>
            <p:cNvPr id="21" name="Freeform: Shape 20">
              <a:extLst>
                <a:ext uri="{FF2B5EF4-FFF2-40B4-BE49-F238E27FC236}">
                  <a16:creationId xmlns:a16="http://schemas.microsoft.com/office/drawing/2014/main" id="{E4202C75-9A91-2054-BC1D-2B6240146419}"/>
                </a:ext>
              </a:extLst>
            </p:cNvPr>
            <p:cNvSpPr/>
            <p:nvPr/>
          </p:nvSpPr>
          <p:spPr>
            <a:xfrm rot="-2700000">
              <a:off x="-3421690" y="281408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 name="Freeform: Shape 21">
              <a:extLst>
                <a:ext uri="{FF2B5EF4-FFF2-40B4-BE49-F238E27FC236}">
                  <a16:creationId xmlns:a16="http://schemas.microsoft.com/office/drawing/2014/main" id="{226769B0-CF3D-28D1-3545-54ABBB5510CE}"/>
                </a:ext>
              </a:extLst>
            </p:cNvPr>
            <p:cNvSpPr/>
            <p:nvPr/>
          </p:nvSpPr>
          <p:spPr>
            <a:xfrm rot="-2700000">
              <a:off x="-3421688" y="268001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 name="Freeform: Shape 22">
              <a:extLst>
                <a:ext uri="{FF2B5EF4-FFF2-40B4-BE49-F238E27FC236}">
                  <a16:creationId xmlns:a16="http://schemas.microsoft.com/office/drawing/2014/main" id="{7E69ACA1-E874-2247-B458-907A8F25BA88}"/>
                </a:ext>
              </a:extLst>
            </p:cNvPr>
            <p:cNvSpPr/>
            <p:nvPr/>
          </p:nvSpPr>
          <p:spPr>
            <a:xfrm rot="-4050002">
              <a:off x="-3286276" y="254595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 name="Freeform: Shape 23">
              <a:extLst>
                <a:ext uri="{FF2B5EF4-FFF2-40B4-BE49-F238E27FC236}">
                  <a16:creationId xmlns:a16="http://schemas.microsoft.com/office/drawing/2014/main" id="{66873346-AA4D-89C6-7E91-DBECD4B14EB4}"/>
                </a:ext>
              </a:extLst>
            </p:cNvPr>
            <p:cNvSpPr/>
            <p:nvPr/>
          </p:nvSpPr>
          <p:spPr>
            <a:xfrm rot="-2700000">
              <a:off x="-3421686" y="254593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 name="Freeform: Shape 24">
              <a:extLst>
                <a:ext uri="{FF2B5EF4-FFF2-40B4-BE49-F238E27FC236}">
                  <a16:creationId xmlns:a16="http://schemas.microsoft.com/office/drawing/2014/main" id="{1F3DF0F4-27A2-11C1-4B79-E1B3E8719203}"/>
                </a:ext>
              </a:extLst>
            </p:cNvPr>
            <p:cNvSpPr/>
            <p:nvPr/>
          </p:nvSpPr>
          <p:spPr>
            <a:xfrm>
              <a:off x="2536017" y="241188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 name="Freeform: Shape 25">
              <a:extLst>
                <a:ext uri="{FF2B5EF4-FFF2-40B4-BE49-F238E27FC236}">
                  <a16:creationId xmlns:a16="http://schemas.microsoft.com/office/drawing/2014/main" id="{DDAC1081-55EC-9893-D030-2054616ACA85}"/>
                </a:ext>
              </a:extLst>
            </p:cNvPr>
            <p:cNvSpPr/>
            <p:nvPr/>
          </p:nvSpPr>
          <p:spPr>
            <a:xfrm>
              <a:off x="2400622" y="241188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 name="Freeform: Shape 26">
              <a:extLst>
                <a:ext uri="{FF2B5EF4-FFF2-40B4-BE49-F238E27FC236}">
                  <a16:creationId xmlns:a16="http://schemas.microsoft.com/office/drawing/2014/main" id="{D84886B9-2165-2858-B0CB-618B9EB0E120}"/>
                </a:ext>
              </a:extLst>
            </p:cNvPr>
            <p:cNvSpPr/>
            <p:nvPr/>
          </p:nvSpPr>
          <p:spPr>
            <a:xfrm>
              <a:off x="-3150888" y="241188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 name="Freeform: Shape 27">
              <a:extLst>
                <a:ext uri="{FF2B5EF4-FFF2-40B4-BE49-F238E27FC236}">
                  <a16:creationId xmlns:a16="http://schemas.microsoft.com/office/drawing/2014/main" id="{4E498817-4143-C710-6FF1-5B16E002C88A}"/>
                </a:ext>
              </a:extLst>
            </p:cNvPr>
            <p:cNvSpPr/>
            <p:nvPr/>
          </p:nvSpPr>
          <p:spPr>
            <a:xfrm>
              <a:off x="-3286283" y="241188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 name="Freeform: Shape 28">
              <a:extLst>
                <a:ext uri="{FF2B5EF4-FFF2-40B4-BE49-F238E27FC236}">
                  <a16:creationId xmlns:a16="http://schemas.microsoft.com/office/drawing/2014/main" id="{E34F814D-94FD-DDDB-F306-13DAA0202B2B}"/>
                </a:ext>
              </a:extLst>
            </p:cNvPr>
            <p:cNvSpPr/>
            <p:nvPr/>
          </p:nvSpPr>
          <p:spPr>
            <a:xfrm>
              <a:off x="-3421678" y="241188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 name="Freeform: Shape 29">
              <a:extLst>
                <a:ext uri="{FF2B5EF4-FFF2-40B4-BE49-F238E27FC236}">
                  <a16:creationId xmlns:a16="http://schemas.microsoft.com/office/drawing/2014/main" id="{D74FBCBE-BA2D-EBA4-2880-9EF6C664AEDE}"/>
                </a:ext>
              </a:extLst>
            </p:cNvPr>
            <p:cNvSpPr/>
            <p:nvPr/>
          </p:nvSpPr>
          <p:spPr>
            <a:xfrm rot="-796800">
              <a:off x="2671344" y="2278210"/>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 name="Freeform: Shape 30">
              <a:extLst>
                <a:ext uri="{FF2B5EF4-FFF2-40B4-BE49-F238E27FC236}">
                  <a16:creationId xmlns:a16="http://schemas.microsoft.com/office/drawing/2014/main" id="{67204A1B-D566-47FB-2653-42448CF62F6D}"/>
                </a:ext>
              </a:extLst>
            </p:cNvPr>
            <p:cNvSpPr/>
            <p:nvPr/>
          </p:nvSpPr>
          <p:spPr>
            <a:xfrm rot="-2700000">
              <a:off x="2536005" y="2277804"/>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 name="Freeform: Shape 31">
              <a:extLst>
                <a:ext uri="{FF2B5EF4-FFF2-40B4-BE49-F238E27FC236}">
                  <a16:creationId xmlns:a16="http://schemas.microsoft.com/office/drawing/2014/main" id="{070BC8C6-5F98-32E3-7EED-7A4D05E13DC8}"/>
                </a:ext>
              </a:extLst>
            </p:cNvPr>
            <p:cNvSpPr/>
            <p:nvPr/>
          </p:nvSpPr>
          <p:spPr>
            <a:xfrm rot="-796800">
              <a:off x="2400542" y="227817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 name="Freeform: Shape 32">
              <a:extLst>
                <a:ext uri="{FF2B5EF4-FFF2-40B4-BE49-F238E27FC236}">
                  <a16:creationId xmlns:a16="http://schemas.microsoft.com/office/drawing/2014/main" id="{7690D88E-6EA5-07D5-775D-8DA25E103930}"/>
                </a:ext>
              </a:extLst>
            </p:cNvPr>
            <p:cNvSpPr/>
            <p:nvPr/>
          </p:nvSpPr>
          <p:spPr>
            <a:xfrm rot="-2700000">
              <a:off x="2265224" y="2277795"/>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 name="Freeform: Shape 33">
              <a:extLst>
                <a:ext uri="{FF2B5EF4-FFF2-40B4-BE49-F238E27FC236}">
                  <a16:creationId xmlns:a16="http://schemas.microsoft.com/office/drawing/2014/main" id="{7509F9FE-4DFB-32F2-B01E-42FE4DC2B827}"/>
                </a:ext>
              </a:extLst>
            </p:cNvPr>
            <p:cNvSpPr/>
            <p:nvPr/>
          </p:nvSpPr>
          <p:spPr>
            <a:xfrm rot="-796800">
              <a:off x="2129740" y="227817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 name="Freeform: Shape 34">
              <a:extLst>
                <a:ext uri="{FF2B5EF4-FFF2-40B4-BE49-F238E27FC236}">
                  <a16:creationId xmlns:a16="http://schemas.microsoft.com/office/drawing/2014/main" id="{14081C4E-4B8D-66D7-E1E9-C6B0E195917A}"/>
                </a:ext>
              </a:extLst>
            </p:cNvPr>
            <p:cNvSpPr/>
            <p:nvPr/>
          </p:nvSpPr>
          <p:spPr>
            <a:xfrm rot="-2700000">
              <a:off x="1994403" y="227780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 name="Freeform: Shape 35">
              <a:extLst>
                <a:ext uri="{FF2B5EF4-FFF2-40B4-BE49-F238E27FC236}">
                  <a16:creationId xmlns:a16="http://schemas.microsoft.com/office/drawing/2014/main" id="{14CE8DA1-8896-CE57-9F00-C2B4B7EAD584}"/>
                </a:ext>
              </a:extLst>
            </p:cNvPr>
            <p:cNvSpPr/>
            <p:nvPr/>
          </p:nvSpPr>
          <p:spPr>
            <a:xfrm rot="-553201">
              <a:off x="1859122" y="2277437"/>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 name="Freeform: Shape 36">
              <a:extLst>
                <a:ext uri="{FF2B5EF4-FFF2-40B4-BE49-F238E27FC236}">
                  <a16:creationId xmlns:a16="http://schemas.microsoft.com/office/drawing/2014/main" id="{6181FFE1-E8A2-A5F2-B160-731752CEEEE6}"/>
                </a:ext>
              </a:extLst>
            </p:cNvPr>
            <p:cNvSpPr/>
            <p:nvPr/>
          </p:nvSpPr>
          <p:spPr>
            <a:xfrm rot="-2700000">
              <a:off x="1723605" y="2277810"/>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 name="Freeform: Shape 37">
              <a:extLst>
                <a:ext uri="{FF2B5EF4-FFF2-40B4-BE49-F238E27FC236}">
                  <a16:creationId xmlns:a16="http://schemas.microsoft.com/office/drawing/2014/main" id="{13BA0391-00B6-32EC-F108-CB0CAE25D996}"/>
                </a:ext>
              </a:extLst>
            </p:cNvPr>
            <p:cNvSpPr/>
            <p:nvPr/>
          </p:nvSpPr>
          <p:spPr>
            <a:xfrm rot="-555601">
              <a:off x="-849093" y="227793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 name="Freeform: Shape 38">
              <a:extLst>
                <a:ext uri="{FF2B5EF4-FFF2-40B4-BE49-F238E27FC236}">
                  <a16:creationId xmlns:a16="http://schemas.microsoft.com/office/drawing/2014/main" id="{07B9689D-4181-CEBD-0707-109331FD1A3E}"/>
                </a:ext>
              </a:extLst>
            </p:cNvPr>
            <p:cNvSpPr/>
            <p:nvPr/>
          </p:nvSpPr>
          <p:spPr>
            <a:xfrm rot="-802202">
              <a:off x="-984462" y="227783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 name="Freeform: Shape 39">
              <a:extLst>
                <a:ext uri="{FF2B5EF4-FFF2-40B4-BE49-F238E27FC236}">
                  <a16:creationId xmlns:a16="http://schemas.microsoft.com/office/drawing/2014/main" id="{DC61991C-CC1D-0246-1AE4-FEA31AF09313}"/>
                </a:ext>
              </a:extLst>
            </p:cNvPr>
            <p:cNvSpPr/>
            <p:nvPr/>
          </p:nvSpPr>
          <p:spPr>
            <a:xfrm rot="-871801">
              <a:off x="-3015346" y="227760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 name="Freeform: Shape 40">
              <a:extLst>
                <a:ext uri="{FF2B5EF4-FFF2-40B4-BE49-F238E27FC236}">
                  <a16:creationId xmlns:a16="http://schemas.microsoft.com/office/drawing/2014/main" id="{3D352193-C7BD-B9B3-F874-EDD95249E970}"/>
                </a:ext>
              </a:extLst>
            </p:cNvPr>
            <p:cNvSpPr/>
            <p:nvPr/>
          </p:nvSpPr>
          <p:spPr>
            <a:xfrm rot="-2700000">
              <a:off x="-3150894" y="227779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 name="Freeform: Shape 41">
              <a:extLst>
                <a:ext uri="{FF2B5EF4-FFF2-40B4-BE49-F238E27FC236}">
                  <a16:creationId xmlns:a16="http://schemas.microsoft.com/office/drawing/2014/main" id="{FB0E09A5-F60E-1D4D-CAEE-68DF7FC8029C}"/>
                </a:ext>
              </a:extLst>
            </p:cNvPr>
            <p:cNvSpPr/>
            <p:nvPr/>
          </p:nvSpPr>
          <p:spPr>
            <a:xfrm rot="-553201">
              <a:off x="-3286141" y="227765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 name="Freeform: Shape 42">
              <a:extLst>
                <a:ext uri="{FF2B5EF4-FFF2-40B4-BE49-F238E27FC236}">
                  <a16:creationId xmlns:a16="http://schemas.microsoft.com/office/drawing/2014/main" id="{5D80CEA0-C4FC-8F03-AA54-C96468C923BD}"/>
                </a:ext>
              </a:extLst>
            </p:cNvPr>
            <p:cNvSpPr/>
            <p:nvPr/>
          </p:nvSpPr>
          <p:spPr>
            <a:xfrm rot="-796800">
              <a:off x="2671350" y="2144151"/>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 name="Freeform: Shape 43">
              <a:extLst>
                <a:ext uri="{FF2B5EF4-FFF2-40B4-BE49-F238E27FC236}">
                  <a16:creationId xmlns:a16="http://schemas.microsoft.com/office/drawing/2014/main" id="{42053EFA-C020-F290-8FC9-D32179C4F27E}"/>
                </a:ext>
              </a:extLst>
            </p:cNvPr>
            <p:cNvSpPr/>
            <p:nvPr/>
          </p:nvSpPr>
          <p:spPr>
            <a:xfrm rot="-2700000">
              <a:off x="2536031" y="2143717"/>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 name="Freeform: Shape 44">
              <a:extLst>
                <a:ext uri="{FF2B5EF4-FFF2-40B4-BE49-F238E27FC236}">
                  <a16:creationId xmlns:a16="http://schemas.microsoft.com/office/drawing/2014/main" id="{69960267-435E-4990-2E93-0F326C777854}"/>
                </a:ext>
              </a:extLst>
            </p:cNvPr>
            <p:cNvSpPr/>
            <p:nvPr/>
          </p:nvSpPr>
          <p:spPr>
            <a:xfrm rot="-796800">
              <a:off x="2400548" y="214412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 name="Freeform: Shape 45">
              <a:extLst>
                <a:ext uri="{FF2B5EF4-FFF2-40B4-BE49-F238E27FC236}">
                  <a16:creationId xmlns:a16="http://schemas.microsoft.com/office/drawing/2014/main" id="{DDF84BAB-75C9-1D0B-84C4-31EAF93F231F}"/>
                </a:ext>
              </a:extLst>
            </p:cNvPr>
            <p:cNvSpPr/>
            <p:nvPr/>
          </p:nvSpPr>
          <p:spPr>
            <a:xfrm rot="-2700000">
              <a:off x="2265227" y="2143708"/>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 name="Freeform: Shape 46">
              <a:extLst>
                <a:ext uri="{FF2B5EF4-FFF2-40B4-BE49-F238E27FC236}">
                  <a16:creationId xmlns:a16="http://schemas.microsoft.com/office/drawing/2014/main" id="{A3F787DA-20AA-76F5-2D46-C283E8CAFEB4}"/>
                </a:ext>
              </a:extLst>
            </p:cNvPr>
            <p:cNvSpPr/>
            <p:nvPr/>
          </p:nvSpPr>
          <p:spPr>
            <a:xfrm rot="-796800">
              <a:off x="2129746" y="214412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 name="Freeform: Shape 47">
              <a:extLst>
                <a:ext uri="{FF2B5EF4-FFF2-40B4-BE49-F238E27FC236}">
                  <a16:creationId xmlns:a16="http://schemas.microsoft.com/office/drawing/2014/main" id="{04948A19-2BDF-CF5E-97EC-2B8B12E8B23F}"/>
                </a:ext>
              </a:extLst>
            </p:cNvPr>
            <p:cNvSpPr/>
            <p:nvPr/>
          </p:nvSpPr>
          <p:spPr>
            <a:xfrm rot="-2700000">
              <a:off x="1994405" y="2143715"/>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 name="Freeform: Shape 48">
              <a:extLst>
                <a:ext uri="{FF2B5EF4-FFF2-40B4-BE49-F238E27FC236}">
                  <a16:creationId xmlns:a16="http://schemas.microsoft.com/office/drawing/2014/main" id="{EB7D719D-9F1C-787F-B1F2-E139A7B9E356}"/>
                </a:ext>
              </a:extLst>
            </p:cNvPr>
            <p:cNvSpPr/>
            <p:nvPr/>
          </p:nvSpPr>
          <p:spPr>
            <a:xfrm rot="-553201">
              <a:off x="1859111" y="2143363"/>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 name="Freeform: Shape 49">
              <a:extLst>
                <a:ext uri="{FF2B5EF4-FFF2-40B4-BE49-F238E27FC236}">
                  <a16:creationId xmlns:a16="http://schemas.microsoft.com/office/drawing/2014/main" id="{BB83D35D-A881-4F86-697A-DC1FCB2BF9C7}"/>
                </a:ext>
              </a:extLst>
            </p:cNvPr>
            <p:cNvSpPr/>
            <p:nvPr/>
          </p:nvSpPr>
          <p:spPr>
            <a:xfrm rot="-2700000">
              <a:off x="1723608" y="214372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 name="Freeform: Shape 50">
              <a:extLst>
                <a:ext uri="{FF2B5EF4-FFF2-40B4-BE49-F238E27FC236}">
                  <a16:creationId xmlns:a16="http://schemas.microsoft.com/office/drawing/2014/main" id="{1BFD7106-BA52-A10B-1C06-451752870955}"/>
                </a:ext>
              </a:extLst>
            </p:cNvPr>
            <p:cNvSpPr/>
            <p:nvPr/>
          </p:nvSpPr>
          <p:spPr>
            <a:xfrm rot="-2700000">
              <a:off x="-713621" y="214372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 name="Freeform: Shape 51">
              <a:extLst>
                <a:ext uri="{FF2B5EF4-FFF2-40B4-BE49-F238E27FC236}">
                  <a16:creationId xmlns:a16="http://schemas.microsoft.com/office/drawing/2014/main" id="{3D0FC89C-5DD4-48D6-70E1-51827B8CCF5C}"/>
                </a:ext>
              </a:extLst>
            </p:cNvPr>
            <p:cNvSpPr/>
            <p:nvPr/>
          </p:nvSpPr>
          <p:spPr>
            <a:xfrm rot="-555601">
              <a:off x="-849100" y="214385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 name="Freeform: Shape 52">
              <a:extLst>
                <a:ext uri="{FF2B5EF4-FFF2-40B4-BE49-F238E27FC236}">
                  <a16:creationId xmlns:a16="http://schemas.microsoft.com/office/drawing/2014/main" id="{8EFAA864-0EC0-65B9-BA28-4C6379CD595A}"/>
                </a:ext>
              </a:extLst>
            </p:cNvPr>
            <p:cNvSpPr/>
            <p:nvPr/>
          </p:nvSpPr>
          <p:spPr>
            <a:xfrm rot="-802202">
              <a:off x="-984468" y="21437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 name="Freeform: Shape 53">
              <a:extLst>
                <a:ext uri="{FF2B5EF4-FFF2-40B4-BE49-F238E27FC236}">
                  <a16:creationId xmlns:a16="http://schemas.microsoft.com/office/drawing/2014/main" id="{78E6D5DB-51F4-898E-C139-AB107BC2487E}"/>
                </a:ext>
              </a:extLst>
            </p:cNvPr>
            <p:cNvSpPr/>
            <p:nvPr/>
          </p:nvSpPr>
          <p:spPr>
            <a:xfrm rot="-2700000">
              <a:off x="-2880070" y="214372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 name="Freeform: Shape 54">
              <a:extLst>
                <a:ext uri="{FF2B5EF4-FFF2-40B4-BE49-F238E27FC236}">
                  <a16:creationId xmlns:a16="http://schemas.microsoft.com/office/drawing/2014/main" id="{209C2E18-428F-73E4-1EAE-C5F7DE2DA859}"/>
                </a:ext>
              </a:extLst>
            </p:cNvPr>
            <p:cNvSpPr/>
            <p:nvPr/>
          </p:nvSpPr>
          <p:spPr>
            <a:xfrm rot="-871801">
              <a:off x="-3015350" y="214355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 name="Freeform: Shape 55">
              <a:extLst>
                <a:ext uri="{FF2B5EF4-FFF2-40B4-BE49-F238E27FC236}">
                  <a16:creationId xmlns:a16="http://schemas.microsoft.com/office/drawing/2014/main" id="{86B6AA46-A5E0-41F1-7E08-0F7CB7590388}"/>
                </a:ext>
              </a:extLst>
            </p:cNvPr>
            <p:cNvSpPr/>
            <p:nvPr/>
          </p:nvSpPr>
          <p:spPr>
            <a:xfrm rot="-2700000">
              <a:off x="-3150892" y="214373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 name="Freeform: Shape 56">
              <a:extLst>
                <a:ext uri="{FF2B5EF4-FFF2-40B4-BE49-F238E27FC236}">
                  <a16:creationId xmlns:a16="http://schemas.microsoft.com/office/drawing/2014/main" id="{CBDA264D-3536-C63C-E77E-88BCFAF72D26}"/>
                </a:ext>
              </a:extLst>
            </p:cNvPr>
            <p:cNvSpPr/>
            <p:nvPr/>
          </p:nvSpPr>
          <p:spPr>
            <a:xfrm rot="-553201">
              <a:off x="-3286152" y="21435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 name="Freeform: Shape 57">
              <a:extLst>
                <a:ext uri="{FF2B5EF4-FFF2-40B4-BE49-F238E27FC236}">
                  <a16:creationId xmlns:a16="http://schemas.microsoft.com/office/drawing/2014/main" id="{9B9B3CEB-FC76-D09D-BA7C-0FD54D917AD7}"/>
                </a:ext>
              </a:extLst>
            </p:cNvPr>
            <p:cNvSpPr/>
            <p:nvPr/>
          </p:nvSpPr>
          <p:spPr>
            <a:xfrm rot="-2700000">
              <a:off x="2536033" y="2009654"/>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 name="Freeform: Shape 58">
              <a:extLst>
                <a:ext uri="{FF2B5EF4-FFF2-40B4-BE49-F238E27FC236}">
                  <a16:creationId xmlns:a16="http://schemas.microsoft.com/office/drawing/2014/main" id="{69A6AE10-D2DE-292E-9354-D30A3B90B5A8}"/>
                </a:ext>
              </a:extLst>
            </p:cNvPr>
            <p:cNvSpPr/>
            <p:nvPr/>
          </p:nvSpPr>
          <p:spPr>
            <a:xfrm rot="-796800">
              <a:off x="2400554" y="201006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 name="Freeform: Shape 59">
              <a:extLst>
                <a:ext uri="{FF2B5EF4-FFF2-40B4-BE49-F238E27FC236}">
                  <a16:creationId xmlns:a16="http://schemas.microsoft.com/office/drawing/2014/main" id="{FC8DE615-3BC1-52BA-5354-788A7BD95BB5}"/>
                </a:ext>
              </a:extLst>
            </p:cNvPr>
            <p:cNvSpPr/>
            <p:nvPr/>
          </p:nvSpPr>
          <p:spPr>
            <a:xfrm rot="-2700000">
              <a:off x="2265229" y="2009645"/>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 name="Freeform: Shape 60">
              <a:extLst>
                <a:ext uri="{FF2B5EF4-FFF2-40B4-BE49-F238E27FC236}">
                  <a16:creationId xmlns:a16="http://schemas.microsoft.com/office/drawing/2014/main" id="{00DD12DC-2F2F-8819-0A69-164AC4DEA2BD}"/>
                </a:ext>
              </a:extLst>
            </p:cNvPr>
            <p:cNvSpPr/>
            <p:nvPr/>
          </p:nvSpPr>
          <p:spPr>
            <a:xfrm rot="-796800">
              <a:off x="2129753" y="201003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 name="Freeform: Shape 61">
              <a:extLst>
                <a:ext uri="{FF2B5EF4-FFF2-40B4-BE49-F238E27FC236}">
                  <a16:creationId xmlns:a16="http://schemas.microsoft.com/office/drawing/2014/main" id="{23FDC810-25A0-24E1-3D04-B180308BD2F1}"/>
                </a:ext>
              </a:extLst>
            </p:cNvPr>
            <p:cNvSpPr/>
            <p:nvPr/>
          </p:nvSpPr>
          <p:spPr>
            <a:xfrm rot="-2700000">
              <a:off x="1994407" y="200965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 name="Freeform: Shape 62">
              <a:extLst>
                <a:ext uri="{FF2B5EF4-FFF2-40B4-BE49-F238E27FC236}">
                  <a16:creationId xmlns:a16="http://schemas.microsoft.com/office/drawing/2014/main" id="{0B5B53C1-07B5-6FE1-44A6-3309A5DE16C3}"/>
                </a:ext>
              </a:extLst>
            </p:cNvPr>
            <p:cNvSpPr/>
            <p:nvPr/>
          </p:nvSpPr>
          <p:spPr>
            <a:xfrm rot="-553201">
              <a:off x="1859101" y="2009289"/>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 name="Freeform: Shape 63">
              <a:extLst>
                <a:ext uri="{FF2B5EF4-FFF2-40B4-BE49-F238E27FC236}">
                  <a16:creationId xmlns:a16="http://schemas.microsoft.com/office/drawing/2014/main" id="{F1A49E37-FDB3-12E8-685F-160E51AFC34F}"/>
                </a:ext>
              </a:extLst>
            </p:cNvPr>
            <p:cNvSpPr/>
            <p:nvPr/>
          </p:nvSpPr>
          <p:spPr>
            <a:xfrm rot="-2700000">
              <a:off x="1723610" y="2009659"/>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 name="Freeform: Shape 64">
              <a:extLst>
                <a:ext uri="{FF2B5EF4-FFF2-40B4-BE49-F238E27FC236}">
                  <a16:creationId xmlns:a16="http://schemas.microsoft.com/office/drawing/2014/main" id="{3E65546E-7F2E-6A14-3568-4B4E60574DC8}"/>
                </a:ext>
              </a:extLst>
            </p:cNvPr>
            <p:cNvSpPr/>
            <p:nvPr/>
          </p:nvSpPr>
          <p:spPr>
            <a:xfrm rot="-718202">
              <a:off x="-578279" y="200978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 name="Freeform: Shape 65">
              <a:extLst>
                <a:ext uri="{FF2B5EF4-FFF2-40B4-BE49-F238E27FC236}">
                  <a16:creationId xmlns:a16="http://schemas.microsoft.com/office/drawing/2014/main" id="{32FED4CD-ECBE-CDFA-AD38-FF89E7F45033}"/>
                </a:ext>
              </a:extLst>
            </p:cNvPr>
            <p:cNvSpPr/>
            <p:nvPr/>
          </p:nvSpPr>
          <p:spPr>
            <a:xfrm rot="-2700000">
              <a:off x="-713619" y="200965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 name="Freeform: Shape 66">
              <a:extLst>
                <a:ext uri="{FF2B5EF4-FFF2-40B4-BE49-F238E27FC236}">
                  <a16:creationId xmlns:a16="http://schemas.microsoft.com/office/drawing/2014/main" id="{102C5050-2F29-5FF8-FEEC-11AFBA811E33}"/>
                </a:ext>
              </a:extLst>
            </p:cNvPr>
            <p:cNvSpPr/>
            <p:nvPr/>
          </p:nvSpPr>
          <p:spPr>
            <a:xfrm rot="-555601">
              <a:off x="-849082" y="200979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 name="Freeform: Shape 67">
              <a:extLst>
                <a:ext uri="{FF2B5EF4-FFF2-40B4-BE49-F238E27FC236}">
                  <a16:creationId xmlns:a16="http://schemas.microsoft.com/office/drawing/2014/main" id="{E7B85242-A588-6721-7470-238CA3744113}"/>
                </a:ext>
              </a:extLst>
            </p:cNvPr>
            <p:cNvSpPr/>
            <p:nvPr/>
          </p:nvSpPr>
          <p:spPr>
            <a:xfrm rot="-802202">
              <a:off x="-984473" y="200969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9" name="Freeform: Shape 68">
              <a:extLst>
                <a:ext uri="{FF2B5EF4-FFF2-40B4-BE49-F238E27FC236}">
                  <a16:creationId xmlns:a16="http://schemas.microsoft.com/office/drawing/2014/main" id="{133D4AA0-A6DF-93DD-674B-F6AD5FF5E506}"/>
                </a:ext>
              </a:extLst>
            </p:cNvPr>
            <p:cNvSpPr/>
            <p:nvPr/>
          </p:nvSpPr>
          <p:spPr>
            <a:xfrm rot="-802202">
              <a:off x="-2744700" y="200970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0" name="Freeform: Shape 69">
              <a:extLst>
                <a:ext uri="{FF2B5EF4-FFF2-40B4-BE49-F238E27FC236}">
                  <a16:creationId xmlns:a16="http://schemas.microsoft.com/office/drawing/2014/main" id="{93CADFEF-B1AE-DAF8-5D25-CA536F220892}"/>
                </a:ext>
              </a:extLst>
            </p:cNvPr>
            <p:cNvSpPr/>
            <p:nvPr/>
          </p:nvSpPr>
          <p:spPr>
            <a:xfrm rot="-2700000">
              <a:off x="-2880068" y="200966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1" name="Freeform: Shape 70">
              <a:extLst>
                <a:ext uri="{FF2B5EF4-FFF2-40B4-BE49-F238E27FC236}">
                  <a16:creationId xmlns:a16="http://schemas.microsoft.com/office/drawing/2014/main" id="{83FC00B6-9AD2-D1E3-4B09-25306F3D7E1A}"/>
                </a:ext>
              </a:extLst>
            </p:cNvPr>
            <p:cNvSpPr/>
            <p:nvPr/>
          </p:nvSpPr>
          <p:spPr>
            <a:xfrm rot="-871801">
              <a:off x="-3015354" y="200949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2" name="Freeform: Shape 71">
              <a:extLst>
                <a:ext uri="{FF2B5EF4-FFF2-40B4-BE49-F238E27FC236}">
                  <a16:creationId xmlns:a16="http://schemas.microsoft.com/office/drawing/2014/main" id="{F37FBD60-58A3-9155-640A-272E299ECF30}"/>
                </a:ext>
              </a:extLst>
            </p:cNvPr>
            <p:cNvSpPr/>
            <p:nvPr/>
          </p:nvSpPr>
          <p:spPr>
            <a:xfrm rot="-2700000">
              <a:off x="-3150889" y="200967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3" name="Freeform: Shape 72">
              <a:extLst>
                <a:ext uri="{FF2B5EF4-FFF2-40B4-BE49-F238E27FC236}">
                  <a16:creationId xmlns:a16="http://schemas.microsoft.com/office/drawing/2014/main" id="{F913C18F-2281-88EA-7349-3294DD7796CC}"/>
                </a:ext>
              </a:extLst>
            </p:cNvPr>
            <p:cNvSpPr/>
            <p:nvPr/>
          </p:nvSpPr>
          <p:spPr>
            <a:xfrm rot="-553201">
              <a:off x="-3286163" y="200953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4" name="Freeform: Shape 73">
              <a:extLst>
                <a:ext uri="{FF2B5EF4-FFF2-40B4-BE49-F238E27FC236}">
                  <a16:creationId xmlns:a16="http://schemas.microsoft.com/office/drawing/2014/main" id="{5CB7C3AD-7499-CDF8-9FEB-4DE8DC43ACD9}"/>
                </a:ext>
              </a:extLst>
            </p:cNvPr>
            <p:cNvSpPr/>
            <p:nvPr/>
          </p:nvSpPr>
          <p:spPr>
            <a:xfrm rot="-2700000">
              <a:off x="2400604" y="1875569"/>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5" name="Freeform: Shape 74">
              <a:extLst>
                <a:ext uri="{FF2B5EF4-FFF2-40B4-BE49-F238E27FC236}">
                  <a16:creationId xmlns:a16="http://schemas.microsoft.com/office/drawing/2014/main" id="{F8EFD4DA-381C-444D-F03C-20FC1F6FE02E}"/>
                </a:ext>
              </a:extLst>
            </p:cNvPr>
            <p:cNvSpPr/>
            <p:nvPr/>
          </p:nvSpPr>
          <p:spPr>
            <a:xfrm rot="-796800">
              <a:off x="2265178" y="1875941"/>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6" name="Freeform: Shape 75">
              <a:extLst>
                <a:ext uri="{FF2B5EF4-FFF2-40B4-BE49-F238E27FC236}">
                  <a16:creationId xmlns:a16="http://schemas.microsoft.com/office/drawing/2014/main" id="{AB9BF705-0F7D-C4F9-6219-BECEC3CD1760}"/>
                </a:ext>
              </a:extLst>
            </p:cNvPr>
            <p:cNvSpPr/>
            <p:nvPr/>
          </p:nvSpPr>
          <p:spPr>
            <a:xfrm rot="-2700000">
              <a:off x="2129807" y="1875577"/>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7" name="Freeform: Shape 76">
              <a:extLst>
                <a:ext uri="{FF2B5EF4-FFF2-40B4-BE49-F238E27FC236}">
                  <a16:creationId xmlns:a16="http://schemas.microsoft.com/office/drawing/2014/main" id="{2385B72A-6F2B-C817-F6F8-F15F8B86E3FB}"/>
                </a:ext>
              </a:extLst>
            </p:cNvPr>
            <p:cNvSpPr/>
            <p:nvPr/>
          </p:nvSpPr>
          <p:spPr>
            <a:xfrm rot="-796800">
              <a:off x="1994352" y="187594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8" name="Freeform: Shape 77">
              <a:extLst>
                <a:ext uri="{FF2B5EF4-FFF2-40B4-BE49-F238E27FC236}">
                  <a16:creationId xmlns:a16="http://schemas.microsoft.com/office/drawing/2014/main" id="{1A2027C0-713A-F6AA-1B42-4EDD1580DEAD}"/>
                </a:ext>
              </a:extLst>
            </p:cNvPr>
            <p:cNvSpPr/>
            <p:nvPr/>
          </p:nvSpPr>
          <p:spPr>
            <a:xfrm rot="-4050002">
              <a:off x="1859003" y="187557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79" name="Freeform: Shape 78">
              <a:extLst>
                <a:ext uri="{FF2B5EF4-FFF2-40B4-BE49-F238E27FC236}">
                  <a16:creationId xmlns:a16="http://schemas.microsoft.com/office/drawing/2014/main" id="{10AEFFA4-4415-3479-B6C7-26362DFF97E9}"/>
                </a:ext>
              </a:extLst>
            </p:cNvPr>
            <p:cNvSpPr/>
            <p:nvPr/>
          </p:nvSpPr>
          <p:spPr>
            <a:xfrm rot="-796800">
              <a:off x="-172109" y="187584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0" name="Freeform: Shape 79">
              <a:extLst>
                <a:ext uri="{FF2B5EF4-FFF2-40B4-BE49-F238E27FC236}">
                  <a16:creationId xmlns:a16="http://schemas.microsoft.com/office/drawing/2014/main" id="{9440ACD1-BF9C-8ABA-07E0-09EFB3EFD983}"/>
                </a:ext>
              </a:extLst>
            </p:cNvPr>
            <p:cNvSpPr/>
            <p:nvPr/>
          </p:nvSpPr>
          <p:spPr>
            <a:xfrm rot="-3124800">
              <a:off x="-578411" y="187510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3"/>
                    <a:pt x="56634" y="72968"/>
                    <a:pt x="36484" y="72968"/>
                  </a:cubicBezTo>
                  <a:cubicBezTo>
                    <a:pt x="16334" y="72968"/>
                    <a:pt x="0" y="56633"/>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1" name="Freeform: Shape 80">
              <a:extLst>
                <a:ext uri="{FF2B5EF4-FFF2-40B4-BE49-F238E27FC236}">
                  <a16:creationId xmlns:a16="http://schemas.microsoft.com/office/drawing/2014/main" id="{1BB3807C-CE9B-684B-13C6-7DB416F240D8}"/>
                </a:ext>
              </a:extLst>
            </p:cNvPr>
            <p:cNvSpPr/>
            <p:nvPr/>
          </p:nvSpPr>
          <p:spPr>
            <a:xfrm rot="-792000">
              <a:off x="-713479" y="187512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3"/>
                    <a:pt x="56634" y="72968"/>
                    <a:pt x="36484" y="72968"/>
                  </a:cubicBezTo>
                  <a:cubicBezTo>
                    <a:pt x="16334" y="72968"/>
                    <a:pt x="0" y="56633"/>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2" name="Freeform: Shape 81">
              <a:extLst>
                <a:ext uri="{FF2B5EF4-FFF2-40B4-BE49-F238E27FC236}">
                  <a16:creationId xmlns:a16="http://schemas.microsoft.com/office/drawing/2014/main" id="{C1DCABE1-7490-DF8C-F9EF-D1DB99DA93FC}"/>
                </a:ext>
              </a:extLst>
            </p:cNvPr>
            <p:cNvSpPr/>
            <p:nvPr/>
          </p:nvSpPr>
          <p:spPr>
            <a:xfrm rot="-4036800">
              <a:off x="-849058" y="18755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3" name="Freeform: Shape 82">
              <a:extLst>
                <a:ext uri="{FF2B5EF4-FFF2-40B4-BE49-F238E27FC236}">
                  <a16:creationId xmlns:a16="http://schemas.microsoft.com/office/drawing/2014/main" id="{6E03CDA0-864C-1FE4-0852-F044C2096E50}"/>
                </a:ext>
              </a:extLst>
            </p:cNvPr>
            <p:cNvSpPr/>
            <p:nvPr/>
          </p:nvSpPr>
          <p:spPr>
            <a:xfrm rot="-2700000">
              <a:off x="-984455" y="187558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4" name="Freeform: Shape 83">
              <a:extLst>
                <a:ext uri="{FF2B5EF4-FFF2-40B4-BE49-F238E27FC236}">
                  <a16:creationId xmlns:a16="http://schemas.microsoft.com/office/drawing/2014/main" id="{6B1D7641-B4B0-768B-ADD9-D38406575437}"/>
                </a:ext>
              </a:extLst>
            </p:cNvPr>
            <p:cNvSpPr/>
            <p:nvPr/>
          </p:nvSpPr>
          <p:spPr>
            <a:xfrm rot="-730200">
              <a:off x="-1119810" y="187550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5" name="Freeform: Shape 84">
              <a:extLst>
                <a:ext uri="{FF2B5EF4-FFF2-40B4-BE49-F238E27FC236}">
                  <a16:creationId xmlns:a16="http://schemas.microsoft.com/office/drawing/2014/main" id="{FE74F01A-9BE6-C745-37BB-35F88B720AE7}"/>
                </a:ext>
              </a:extLst>
            </p:cNvPr>
            <p:cNvSpPr/>
            <p:nvPr/>
          </p:nvSpPr>
          <p:spPr>
            <a:xfrm rot="-792000">
              <a:off x="-2609070" y="18752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6" name="Freeform: Shape 85">
              <a:extLst>
                <a:ext uri="{FF2B5EF4-FFF2-40B4-BE49-F238E27FC236}">
                  <a16:creationId xmlns:a16="http://schemas.microsoft.com/office/drawing/2014/main" id="{D09880DD-9C3A-44ED-B49A-6D949FD08796}"/>
                </a:ext>
              </a:extLst>
            </p:cNvPr>
            <p:cNvSpPr/>
            <p:nvPr/>
          </p:nvSpPr>
          <p:spPr>
            <a:xfrm rot="-2700000">
              <a:off x="-2744693" y="187559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7" name="Freeform: Shape 86">
              <a:extLst>
                <a:ext uri="{FF2B5EF4-FFF2-40B4-BE49-F238E27FC236}">
                  <a16:creationId xmlns:a16="http://schemas.microsoft.com/office/drawing/2014/main" id="{911E40DA-B905-C2D9-A94E-21951023EBD2}"/>
                </a:ext>
              </a:extLst>
            </p:cNvPr>
            <p:cNvSpPr/>
            <p:nvPr/>
          </p:nvSpPr>
          <p:spPr>
            <a:xfrm rot="-796800">
              <a:off x="-2880175" y="187572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8" name="Freeform: Shape 87">
              <a:extLst>
                <a:ext uri="{FF2B5EF4-FFF2-40B4-BE49-F238E27FC236}">
                  <a16:creationId xmlns:a16="http://schemas.microsoft.com/office/drawing/2014/main" id="{8C73AD68-1563-9EE2-6CB2-4AFCE5CADE3F}"/>
                </a:ext>
              </a:extLst>
            </p:cNvPr>
            <p:cNvSpPr/>
            <p:nvPr/>
          </p:nvSpPr>
          <p:spPr>
            <a:xfrm rot="-2361001">
              <a:off x="-3015429" y="187519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3"/>
                    <a:pt x="56634" y="72968"/>
                    <a:pt x="36484" y="72968"/>
                  </a:cubicBezTo>
                  <a:cubicBezTo>
                    <a:pt x="16335" y="72968"/>
                    <a:pt x="0" y="56633"/>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89" name="Freeform: Shape 88">
              <a:extLst>
                <a:ext uri="{FF2B5EF4-FFF2-40B4-BE49-F238E27FC236}">
                  <a16:creationId xmlns:a16="http://schemas.microsoft.com/office/drawing/2014/main" id="{49E73275-D5BA-89CE-077E-393CA4C043A2}"/>
                </a:ext>
              </a:extLst>
            </p:cNvPr>
            <p:cNvSpPr/>
            <p:nvPr/>
          </p:nvSpPr>
          <p:spPr>
            <a:xfrm rot="-796800">
              <a:off x="-3151001" y="187572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0" name="Freeform: Shape 89">
              <a:extLst>
                <a:ext uri="{FF2B5EF4-FFF2-40B4-BE49-F238E27FC236}">
                  <a16:creationId xmlns:a16="http://schemas.microsoft.com/office/drawing/2014/main" id="{AC84353C-583C-54A2-7522-BE900C9D9152}"/>
                </a:ext>
              </a:extLst>
            </p:cNvPr>
            <p:cNvSpPr/>
            <p:nvPr/>
          </p:nvSpPr>
          <p:spPr>
            <a:xfrm rot="-4050002">
              <a:off x="-3286286" y="187559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1" name="Freeform: Shape 90">
              <a:extLst>
                <a:ext uri="{FF2B5EF4-FFF2-40B4-BE49-F238E27FC236}">
                  <a16:creationId xmlns:a16="http://schemas.microsoft.com/office/drawing/2014/main" id="{972BF16B-50B4-237A-DAF0-D4B42D7612E6}"/>
                </a:ext>
              </a:extLst>
            </p:cNvPr>
            <p:cNvSpPr/>
            <p:nvPr/>
          </p:nvSpPr>
          <p:spPr>
            <a:xfrm rot="-2700000">
              <a:off x="2400631" y="1741506"/>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2" name="Freeform: Shape 91">
              <a:extLst>
                <a:ext uri="{FF2B5EF4-FFF2-40B4-BE49-F238E27FC236}">
                  <a16:creationId xmlns:a16="http://schemas.microsoft.com/office/drawing/2014/main" id="{BAD516C1-EE25-41F6-3367-57FF753688E0}"/>
                </a:ext>
              </a:extLst>
            </p:cNvPr>
            <p:cNvSpPr/>
            <p:nvPr/>
          </p:nvSpPr>
          <p:spPr>
            <a:xfrm rot="-2700000">
              <a:off x="2129809" y="1741514"/>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3" name="Freeform: Shape 92">
              <a:extLst>
                <a:ext uri="{FF2B5EF4-FFF2-40B4-BE49-F238E27FC236}">
                  <a16:creationId xmlns:a16="http://schemas.microsoft.com/office/drawing/2014/main" id="{ADF6DD45-3ABC-617F-A77E-720C4C9091D1}"/>
                </a:ext>
              </a:extLst>
            </p:cNvPr>
            <p:cNvSpPr/>
            <p:nvPr/>
          </p:nvSpPr>
          <p:spPr>
            <a:xfrm rot="-796800">
              <a:off x="-172103" y="174178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4" name="Freeform: Shape 93">
              <a:extLst>
                <a:ext uri="{FF2B5EF4-FFF2-40B4-BE49-F238E27FC236}">
                  <a16:creationId xmlns:a16="http://schemas.microsoft.com/office/drawing/2014/main" id="{54BADA3E-869A-DAC6-8219-9EBA49520E2F}"/>
                </a:ext>
              </a:extLst>
            </p:cNvPr>
            <p:cNvSpPr/>
            <p:nvPr/>
          </p:nvSpPr>
          <p:spPr>
            <a:xfrm rot="-796800">
              <a:off x="-442929" y="174176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5" name="Freeform: Shape 94">
              <a:extLst>
                <a:ext uri="{FF2B5EF4-FFF2-40B4-BE49-F238E27FC236}">
                  <a16:creationId xmlns:a16="http://schemas.microsoft.com/office/drawing/2014/main" id="{3AF33DD9-707C-5B6F-1BED-460EA2297531}"/>
                </a:ext>
              </a:extLst>
            </p:cNvPr>
            <p:cNvSpPr/>
            <p:nvPr/>
          </p:nvSpPr>
          <p:spPr>
            <a:xfrm rot="-3124800">
              <a:off x="-578418" y="174104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6" name="Freeform: Shape 95">
              <a:extLst>
                <a:ext uri="{FF2B5EF4-FFF2-40B4-BE49-F238E27FC236}">
                  <a16:creationId xmlns:a16="http://schemas.microsoft.com/office/drawing/2014/main" id="{D8F9BD5A-CBCF-7A36-EBC3-497A849BE9B1}"/>
                </a:ext>
              </a:extLst>
            </p:cNvPr>
            <p:cNvSpPr/>
            <p:nvPr/>
          </p:nvSpPr>
          <p:spPr>
            <a:xfrm rot="-792000">
              <a:off x="-713484" y="174107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7" name="Freeform: Shape 96">
              <a:extLst>
                <a:ext uri="{FF2B5EF4-FFF2-40B4-BE49-F238E27FC236}">
                  <a16:creationId xmlns:a16="http://schemas.microsoft.com/office/drawing/2014/main" id="{E5F7FC96-CC90-E604-236F-7588FF46E660}"/>
                </a:ext>
              </a:extLst>
            </p:cNvPr>
            <p:cNvSpPr/>
            <p:nvPr/>
          </p:nvSpPr>
          <p:spPr>
            <a:xfrm rot="-4036800">
              <a:off x="-849051" y="174150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8" name="Freeform: Shape 97">
              <a:extLst>
                <a:ext uri="{FF2B5EF4-FFF2-40B4-BE49-F238E27FC236}">
                  <a16:creationId xmlns:a16="http://schemas.microsoft.com/office/drawing/2014/main" id="{EB323ABB-CB15-2264-2F38-040DC0C7F8DF}"/>
                </a:ext>
              </a:extLst>
            </p:cNvPr>
            <p:cNvSpPr/>
            <p:nvPr/>
          </p:nvSpPr>
          <p:spPr>
            <a:xfrm rot="-2700000">
              <a:off x="-984453" y="174152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99" name="Freeform: Shape 98">
              <a:extLst>
                <a:ext uri="{FF2B5EF4-FFF2-40B4-BE49-F238E27FC236}">
                  <a16:creationId xmlns:a16="http://schemas.microsoft.com/office/drawing/2014/main" id="{D68A53C4-5C8E-23F1-C1A8-8AB60316924D}"/>
                </a:ext>
              </a:extLst>
            </p:cNvPr>
            <p:cNvSpPr/>
            <p:nvPr/>
          </p:nvSpPr>
          <p:spPr>
            <a:xfrm rot="-730200">
              <a:off x="-1119809" y="17414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0" name="Freeform: Shape 99">
              <a:extLst>
                <a:ext uri="{FF2B5EF4-FFF2-40B4-BE49-F238E27FC236}">
                  <a16:creationId xmlns:a16="http://schemas.microsoft.com/office/drawing/2014/main" id="{E1DEEB45-D0DD-1C65-7DDC-1326096BA792}"/>
                </a:ext>
              </a:extLst>
            </p:cNvPr>
            <p:cNvSpPr/>
            <p:nvPr/>
          </p:nvSpPr>
          <p:spPr>
            <a:xfrm rot="-792000">
              <a:off x="-2609075" y="174120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1" name="Freeform: Shape 100">
              <a:extLst>
                <a:ext uri="{FF2B5EF4-FFF2-40B4-BE49-F238E27FC236}">
                  <a16:creationId xmlns:a16="http://schemas.microsoft.com/office/drawing/2014/main" id="{3DB7F877-624A-E530-5002-618F52910521}"/>
                </a:ext>
              </a:extLst>
            </p:cNvPr>
            <p:cNvSpPr/>
            <p:nvPr/>
          </p:nvSpPr>
          <p:spPr>
            <a:xfrm rot="-2700000">
              <a:off x="-2744690" y="174150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2" name="Freeform: Shape 101">
              <a:extLst>
                <a:ext uri="{FF2B5EF4-FFF2-40B4-BE49-F238E27FC236}">
                  <a16:creationId xmlns:a16="http://schemas.microsoft.com/office/drawing/2014/main" id="{E8F253CB-8FCB-950C-B589-15108F814017}"/>
                </a:ext>
              </a:extLst>
            </p:cNvPr>
            <p:cNvSpPr/>
            <p:nvPr/>
          </p:nvSpPr>
          <p:spPr>
            <a:xfrm rot="-796800">
              <a:off x="-2880169" y="174166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3" name="Freeform: Shape 102">
              <a:extLst>
                <a:ext uri="{FF2B5EF4-FFF2-40B4-BE49-F238E27FC236}">
                  <a16:creationId xmlns:a16="http://schemas.microsoft.com/office/drawing/2014/main" id="{B43922AC-6520-9F3A-9089-737E68E91792}"/>
                </a:ext>
              </a:extLst>
            </p:cNvPr>
            <p:cNvSpPr/>
            <p:nvPr/>
          </p:nvSpPr>
          <p:spPr>
            <a:xfrm rot="-2361001">
              <a:off x="-3015426" y="174113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4" name="Freeform: Shape 103">
              <a:extLst>
                <a:ext uri="{FF2B5EF4-FFF2-40B4-BE49-F238E27FC236}">
                  <a16:creationId xmlns:a16="http://schemas.microsoft.com/office/drawing/2014/main" id="{C08FD928-63A5-FE0E-5D59-A954AB838013}"/>
                </a:ext>
              </a:extLst>
            </p:cNvPr>
            <p:cNvSpPr/>
            <p:nvPr/>
          </p:nvSpPr>
          <p:spPr>
            <a:xfrm rot="-796800">
              <a:off x="-3150995" y="174166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5" name="Freeform: Shape 104">
              <a:extLst>
                <a:ext uri="{FF2B5EF4-FFF2-40B4-BE49-F238E27FC236}">
                  <a16:creationId xmlns:a16="http://schemas.microsoft.com/office/drawing/2014/main" id="{740C66B2-A397-AE6B-37F2-6766AAB58710}"/>
                </a:ext>
              </a:extLst>
            </p:cNvPr>
            <p:cNvSpPr/>
            <p:nvPr/>
          </p:nvSpPr>
          <p:spPr>
            <a:xfrm rot="-4050002">
              <a:off x="-3286284" y="174150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6" name="Freeform: Shape 105">
              <a:extLst>
                <a:ext uri="{FF2B5EF4-FFF2-40B4-BE49-F238E27FC236}">
                  <a16:creationId xmlns:a16="http://schemas.microsoft.com/office/drawing/2014/main" id="{98D70939-7EF9-BE42-F72B-0245096091E3}"/>
                </a:ext>
              </a:extLst>
            </p:cNvPr>
            <p:cNvSpPr/>
            <p:nvPr/>
          </p:nvSpPr>
          <p:spPr>
            <a:xfrm rot="-2700000">
              <a:off x="-3421682" y="174149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7" name="Freeform: Shape 106">
              <a:extLst>
                <a:ext uri="{FF2B5EF4-FFF2-40B4-BE49-F238E27FC236}">
                  <a16:creationId xmlns:a16="http://schemas.microsoft.com/office/drawing/2014/main" id="{593110E5-52CD-53CA-6435-B7477606C48C}"/>
                </a:ext>
              </a:extLst>
            </p:cNvPr>
            <p:cNvSpPr/>
            <p:nvPr/>
          </p:nvSpPr>
          <p:spPr>
            <a:xfrm rot="-3124800">
              <a:off x="-578424" y="160699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8" name="Freeform: Shape 107">
              <a:extLst>
                <a:ext uri="{FF2B5EF4-FFF2-40B4-BE49-F238E27FC236}">
                  <a16:creationId xmlns:a16="http://schemas.microsoft.com/office/drawing/2014/main" id="{0D779951-23AD-71B8-3E00-1403F86CF8A0}"/>
                </a:ext>
              </a:extLst>
            </p:cNvPr>
            <p:cNvSpPr/>
            <p:nvPr/>
          </p:nvSpPr>
          <p:spPr>
            <a:xfrm rot="-792000">
              <a:off x="-713489" y="160699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09" name="Freeform: Shape 108">
              <a:extLst>
                <a:ext uri="{FF2B5EF4-FFF2-40B4-BE49-F238E27FC236}">
                  <a16:creationId xmlns:a16="http://schemas.microsoft.com/office/drawing/2014/main" id="{2968AF31-8477-653A-770D-6A523AEE0E2F}"/>
                </a:ext>
              </a:extLst>
            </p:cNvPr>
            <p:cNvSpPr/>
            <p:nvPr/>
          </p:nvSpPr>
          <p:spPr>
            <a:xfrm rot="-4036800">
              <a:off x="-849045" y="160742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0" name="Freeform: Shape 109">
              <a:extLst>
                <a:ext uri="{FF2B5EF4-FFF2-40B4-BE49-F238E27FC236}">
                  <a16:creationId xmlns:a16="http://schemas.microsoft.com/office/drawing/2014/main" id="{3D84A6D5-E993-5CDD-FB14-73A1D6838CE2}"/>
                </a:ext>
              </a:extLst>
            </p:cNvPr>
            <p:cNvSpPr/>
            <p:nvPr/>
          </p:nvSpPr>
          <p:spPr>
            <a:xfrm rot="-2700000">
              <a:off x="-984451" y="16074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1" name="Freeform: Shape 110">
              <a:extLst>
                <a:ext uri="{FF2B5EF4-FFF2-40B4-BE49-F238E27FC236}">
                  <a16:creationId xmlns:a16="http://schemas.microsoft.com/office/drawing/2014/main" id="{032D9878-0B7D-0EA2-6828-78160418BCB9}"/>
                </a:ext>
              </a:extLst>
            </p:cNvPr>
            <p:cNvSpPr/>
            <p:nvPr/>
          </p:nvSpPr>
          <p:spPr>
            <a:xfrm rot="-730200">
              <a:off x="-1119808" y="160738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2" name="Freeform: Shape 111">
              <a:extLst>
                <a:ext uri="{FF2B5EF4-FFF2-40B4-BE49-F238E27FC236}">
                  <a16:creationId xmlns:a16="http://schemas.microsoft.com/office/drawing/2014/main" id="{4E11EB5E-20CD-FDF2-3B41-53F3CE05D3A8}"/>
                </a:ext>
              </a:extLst>
            </p:cNvPr>
            <p:cNvSpPr/>
            <p:nvPr/>
          </p:nvSpPr>
          <p:spPr>
            <a:xfrm rot="-792000">
              <a:off x="-2609104" y="160715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3" name="Freeform: Shape 112">
              <a:extLst>
                <a:ext uri="{FF2B5EF4-FFF2-40B4-BE49-F238E27FC236}">
                  <a16:creationId xmlns:a16="http://schemas.microsoft.com/office/drawing/2014/main" id="{44265DF5-1145-52B7-DFC4-9D94D1A025DD}"/>
                </a:ext>
              </a:extLst>
            </p:cNvPr>
            <p:cNvSpPr/>
            <p:nvPr/>
          </p:nvSpPr>
          <p:spPr>
            <a:xfrm rot="-2700000">
              <a:off x="-2744664" y="160744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4" name="Freeform: Shape 113">
              <a:extLst>
                <a:ext uri="{FF2B5EF4-FFF2-40B4-BE49-F238E27FC236}">
                  <a16:creationId xmlns:a16="http://schemas.microsoft.com/office/drawing/2014/main" id="{CB93EC70-A672-52BB-36FB-283D1868A266}"/>
                </a:ext>
              </a:extLst>
            </p:cNvPr>
            <p:cNvSpPr/>
            <p:nvPr/>
          </p:nvSpPr>
          <p:spPr>
            <a:xfrm rot="-796800">
              <a:off x="-2880163" y="160760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5" name="Freeform: Shape 114">
              <a:extLst>
                <a:ext uri="{FF2B5EF4-FFF2-40B4-BE49-F238E27FC236}">
                  <a16:creationId xmlns:a16="http://schemas.microsoft.com/office/drawing/2014/main" id="{DFD38879-7F34-8919-CE83-BB81430F92EF}"/>
                </a:ext>
              </a:extLst>
            </p:cNvPr>
            <p:cNvSpPr/>
            <p:nvPr/>
          </p:nvSpPr>
          <p:spPr>
            <a:xfrm rot="-2361001">
              <a:off x="-3015422" y="160707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6" name="Freeform: Shape 115">
              <a:extLst>
                <a:ext uri="{FF2B5EF4-FFF2-40B4-BE49-F238E27FC236}">
                  <a16:creationId xmlns:a16="http://schemas.microsoft.com/office/drawing/2014/main" id="{E1938D56-C015-C4D5-9C23-BF7E0734E819}"/>
                </a:ext>
              </a:extLst>
            </p:cNvPr>
            <p:cNvSpPr/>
            <p:nvPr/>
          </p:nvSpPr>
          <p:spPr>
            <a:xfrm rot="-796800">
              <a:off x="-3150989" y="160758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7" name="Freeform: Shape 116">
              <a:extLst>
                <a:ext uri="{FF2B5EF4-FFF2-40B4-BE49-F238E27FC236}">
                  <a16:creationId xmlns:a16="http://schemas.microsoft.com/office/drawing/2014/main" id="{A81042DB-140F-A8DF-F4F9-9D58CC7E2ECB}"/>
                </a:ext>
              </a:extLst>
            </p:cNvPr>
            <p:cNvSpPr/>
            <p:nvPr/>
          </p:nvSpPr>
          <p:spPr>
            <a:xfrm rot="-4050002">
              <a:off x="-3286282" y="160743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8" name="Freeform: Shape 117">
              <a:extLst>
                <a:ext uri="{FF2B5EF4-FFF2-40B4-BE49-F238E27FC236}">
                  <a16:creationId xmlns:a16="http://schemas.microsoft.com/office/drawing/2014/main" id="{7CFD7E32-06A9-F6AE-A795-DE98B9B21147}"/>
                </a:ext>
              </a:extLst>
            </p:cNvPr>
            <p:cNvSpPr/>
            <p:nvPr/>
          </p:nvSpPr>
          <p:spPr>
            <a:xfrm rot="-2700000">
              <a:off x="-3421680" y="160743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19" name="Freeform: Shape 118">
              <a:extLst>
                <a:ext uri="{FF2B5EF4-FFF2-40B4-BE49-F238E27FC236}">
                  <a16:creationId xmlns:a16="http://schemas.microsoft.com/office/drawing/2014/main" id="{3FB4E114-0418-F5BA-C6F1-5348EA23B3D0}"/>
                </a:ext>
              </a:extLst>
            </p:cNvPr>
            <p:cNvSpPr/>
            <p:nvPr/>
          </p:nvSpPr>
          <p:spPr>
            <a:xfrm rot="-796800">
              <a:off x="-3557191" y="160756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0" name="Freeform: Shape 119">
              <a:extLst>
                <a:ext uri="{FF2B5EF4-FFF2-40B4-BE49-F238E27FC236}">
                  <a16:creationId xmlns:a16="http://schemas.microsoft.com/office/drawing/2014/main" id="{E1EC2A44-6606-0972-45DD-EE3C057456F1}"/>
                </a:ext>
              </a:extLst>
            </p:cNvPr>
            <p:cNvSpPr/>
            <p:nvPr/>
          </p:nvSpPr>
          <p:spPr>
            <a:xfrm rot="-2700000">
              <a:off x="2400635" y="1473380"/>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1" name="Freeform: Shape 120">
              <a:extLst>
                <a:ext uri="{FF2B5EF4-FFF2-40B4-BE49-F238E27FC236}">
                  <a16:creationId xmlns:a16="http://schemas.microsoft.com/office/drawing/2014/main" id="{E15594E0-DB35-BFCC-B022-4CFDE415AB38}"/>
                </a:ext>
              </a:extLst>
            </p:cNvPr>
            <p:cNvSpPr/>
            <p:nvPr/>
          </p:nvSpPr>
          <p:spPr>
            <a:xfrm rot="-3124800">
              <a:off x="-578431" y="147293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2" name="Freeform: Shape 121">
              <a:extLst>
                <a:ext uri="{FF2B5EF4-FFF2-40B4-BE49-F238E27FC236}">
                  <a16:creationId xmlns:a16="http://schemas.microsoft.com/office/drawing/2014/main" id="{34A4C9F7-FC9A-0EA0-1D30-E2D629EF6752}"/>
                </a:ext>
              </a:extLst>
            </p:cNvPr>
            <p:cNvSpPr/>
            <p:nvPr/>
          </p:nvSpPr>
          <p:spPr>
            <a:xfrm rot="-792000">
              <a:off x="-713518" y="147294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3" name="Freeform: Shape 122">
              <a:extLst>
                <a:ext uri="{FF2B5EF4-FFF2-40B4-BE49-F238E27FC236}">
                  <a16:creationId xmlns:a16="http://schemas.microsoft.com/office/drawing/2014/main" id="{D04F8FFA-0129-2C82-8663-8678CF34BCA8}"/>
                </a:ext>
              </a:extLst>
            </p:cNvPr>
            <p:cNvSpPr/>
            <p:nvPr/>
          </p:nvSpPr>
          <p:spPr>
            <a:xfrm rot="-4036800">
              <a:off x="-849038" y="147336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4" name="Freeform: Shape 123">
              <a:extLst>
                <a:ext uri="{FF2B5EF4-FFF2-40B4-BE49-F238E27FC236}">
                  <a16:creationId xmlns:a16="http://schemas.microsoft.com/office/drawing/2014/main" id="{4C860226-0158-9DDF-FB3E-4DC2BDB7E4AA}"/>
                </a:ext>
              </a:extLst>
            </p:cNvPr>
            <p:cNvSpPr/>
            <p:nvPr/>
          </p:nvSpPr>
          <p:spPr>
            <a:xfrm rot="-2700000">
              <a:off x="-984449" y="147337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5" name="Freeform: Shape 124">
              <a:extLst>
                <a:ext uri="{FF2B5EF4-FFF2-40B4-BE49-F238E27FC236}">
                  <a16:creationId xmlns:a16="http://schemas.microsoft.com/office/drawing/2014/main" id="{E93C5D1A-7BC5-87F6-610A-BD3500141EE0}"/>
                </a:ext>
              </a:extLst>
            </p:cNvPr>
            <p:cNvSpPr/>
            <p:nvPr/>
          </p:nvSpPr>
          <p:spPr>
            <a:xfrm rot="-730200">
              <a:off x="-1119831" y="147330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6" name="Freeform: Shape 125">
              <a:extLst>
                <a:ext uri="{FF2B5EF4-FFF2-40B4-BE49-F238E27FC236}">
                  <a16:creationId xmlns:a16="http://schemas.microsoft.com/office/drawing/2014/main" id="{144B81E7-A9E8-64A4-25E2-E7E01C8D3D7C}"/>
                </a:ext>
              </a:extLst>
            </p:cNvPr>
            <p:cNvSpPr/>
            <p:nvPr/>
          </p:nvSpPr>
          <p:spPr>
            <a:xfrm rot="-2989199">
              <a:off x="-2473879" y="147325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7" name="Freeform: Shape 126">
              <a:extLst>
                <a:ext uri="{FF2B5EF4-FFF2-40B4-BE49-F238E27FC236}">
                  <a16:creationId xmlns:a16="http://schemas.microsoft.com/office/drawing/2014/main" id="{0DE6A667-517B-79F7-A537-32B9B0D99927}"/>
                </a:ext>
              </a:extLst>
            </p:cNvPr>
            <p:cNvSpPr/>
            <p:nvPr/>
          </p:nvSpPr>
          <p:spPr>
            <a:xfrm rot="-792000">
              <a:off x="-2609109" y="147307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8" name="Freeform: Shape 127">
              <a:extLst>
                <a:ext uri="{FF2B5EF4-FFF2-40B4-BE49-F238E27FC236}">
                  <a16:creationId xmlns:a16="http://schemas.microsoft.com/office/drawing/2014/main" id="{5FB1CAEC-882A-EC54-5772-F3862D3D9A14}"/>
                </a:ext>
              </a:extLst>
            </p:cNvPr>
            <p:cNvSpPr/>
            <p:nvPr/>
          </p:nvSpPr>
          <p:spPr>
            <a:xfrm rot="-2700000">
              <a:off x="-2744662" y="147337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29" name="Freeform: Shape 128">
              <a:extLst>
                <a:ext uri="{FF2B5EF4-FFF2-40B4-BE49-F238E27FC236}">
                  <a16:creationId xmlns:a16="http://schemas.microsoft.com/office/drawing/2014/main" id="{2AB2FAC1-1B2F-C07F-3E44-C7D4FE0C8FBA}"/>
                </a:ext>
              </a:extLst>
            </p:cNvPr>
            <p:cNvSpPr/>
            <p:nvPr/>
          </p:nvSpPr>
          <p:spPr>
            <a:xfrm rot="-796800">
              <a:off x="-2880157" y="147352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0" name="Freeform: Shape 129">
              <a:extLst>
                <a:ext uri="{FF2B5EF4-FFF2-40B4-BE49-F238E27FC236}">
                  <a16:creationId xmlns:a16="http://schemas.microsoft.com/office/drawing/2014/main" id="{929BC484-A70F-B949-381A-D5D04102BD0F}"/>
                </a:ext>
              </a:extLst>
            </p:cNvPr>
            <p:cNvSpPr/>
            <p:nvPr/>
          </p:nvSpPr>
          <p:spPr>
            <a:xfrm rot="-2361001">
              <a:off x="-3015442" y="147303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1" name="Freeform: Shape 130">
              <a:extLst>
                <a:ext uri="{FF2B5EF4-FFF2-40B4-BE49-F238E27FC236}">
                  <a16:creationId xmlns:a16="http://schemas.microsoft.com/office/drawing/2014/main" id="{3B2AC6F7-00C1-4FD4-1D6D-1D6CC06DDFD1}"/>
                </a:ext>
              </a:extLst>
            </p:cNvPr>
            <p:cNvSpPr/>
            <p:nvPr/>
          </p:nvSpPr>
          <p:spPr>
            <a:xfrm rot="-796800">
              <a:off x="-3150982" y="147352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2" name="Freeform: Shape 131">
              <a:extLst>
                <a:ext uri="{FF2B5EF4-FFF2-40B4-BE49-F238E27FC236}">
                  <a16:creationId xmlns:a16="http://schemas.microsoft.com/office/drawing/2014/main" id="{6463980E-D8FE-4CF4-5DBA-471A7542E83F}"/>
                </a:ext>
              </a:extLst>
            </p:cNvPr>
            <p:cNvSpPr/>
            <p:nvPr/>
          </p:nvSpPr>
          <p:spPr>
            <a:xfrm rot="-4050002">
              <a:off x="-3286280" y="147337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3" name="Freeform: Shape 132">
              <a:extLst>
                <a:ext uri="{FF2B5EF4-FFF2-40B4-BE49-F238E27FC236}">
                  <a16:creationId xmlns:a16="http://schemas.microsoft.com/office/drawing/2014/main" id="{D70A53A5-BF36-6496-60E6-C217DB7FCABF}"/>
                </a:ext>
              </a:extLst>
            </p:cNvPr>
            <p:cNvSpPr/>
            <p:nvPr/>
          </p:nvSpPr>
          <p:spPr>
            <a:xfrm rot="-2700000">
              <a:off x="-3421678" y="147336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4" name="Freeform: Shape 133">
              <a:extLst>
                <a:ext uri="{FF2B5EF4-FFF2-40B4-BE49-F238E27FC236}">
                  <a16:creationId xmlns:a16="http://schemas.microsoft.com/office/drawing/2014/main" id="{D72D6520-8686-12B5-D97D-A4482CECAF74}"/>
                </a:ext>
              </a:extLst>
            </p:cNvPr>
            <p:cNvSpPr/>
            <p:nvPr/>
          </p:nvSpPr>
          <p:spPr>
            <a:xfrm rot="-796800">
              <a:off x="-3557185" y="147350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5" name="Freeform: Shape 134">
              <a:extLst>
                <a:ext uri="{FF2B5EF4-FFF2-40B4-BE49-F238E27FC236}">
                  <a16:creationId xmlns:a16="http://schemas.microsoft.com/office/drawing/2014/main" id="{7686BF73-10FA-755B-3304-44ABA4E97F63}"/>
                </a:ext>
              </a:extLst>
            </p:cNvPr>
            <p:cNvSpPr/>
            <p:nvPr/>
          </p:nvSpPr>
          <p:spPr>
            <a:xfrm>
              <a:off x="2265227" y="1339288"/>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6" name="Freeform: Shape 135">
              <a:extLst>
                <a:ext uri="{FF2B5EF4-FFF2-40B4-BE49-F238E27FC236}">
                  <a16:creationId xmlns:a16="http://schemas.microsoft.com/office/drawing/2014/main" id="{A150F2BD-4949-CFAB-83A1-0EA84C759739}"/>
                </a:ext>
              </a:extLst>
            </p:cNvPr>
            <p:cNvSpPr/>
            <p:nvPr/>
          </p:nvSpPr>
          <p:spPr>
            <a:xfrm>
              <a:off x="2129807" y="1339288"/>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7" name="Freeform: Shape 136">
              <a:extLst>
                <a:ext uri="{FF2B5EF4-FFF2-40B4-BE49-F238E27FC236}">
                  <a16:creationId xmlns:a16="http://schemas.microsoft.com/office/drawing/2014/main" id="{248E619E-36DE-BB07-7674-1FA9EBB2B616}"/>
                </a:ext>
              </a:extLst>
            </p:cNvPr>
            <p:cNvSpPr/>
            <p:nvPr/>
          </p:nvSpPr>
          <p:spPr>
            <a:xfrm>
              <a:off x="1588203"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8" name="Freeform: Shape 137">
              <a:extLst>
                <a:ext uri="{FF2B5EF4-FFF2-40B4-BE49-F238E27FC236}">
                  <a16:creationId xmlns:a16="http://schemas.microsoft.com/office/drawing/2014/main" id="{0BF4F01C-A224-0F32-06F2-079464AB0A29}"/>
                </a:ext>
              </a:extLst>
            </p:cNvPr>
            <p:cNvSpPr/>
            <p:nvPr/>
          </p:nvSpPr>
          <p:spPr>
            <a:xfrm>
              <a:off x="1317389"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39" name="Freeform: Shape 138">
              <a:extLst>
                <a:ext uri="{FF2B5EF4-FFF2-40B4-BE49-F238E27FC236}">
                  <a16:creationId xmlns:a16="http://schemas.microsoft.com/office/drawing/2014/main" id="{7267CBD0-0723-D3CD-88B2-C1FCB79ABD5A}"/>
                </a:ext>
              </a:extLst>
            </p:cNvPr>
            <p:cNvSpPr/>
            <p:nvPr/>
          </p:nvSpPr>
          <p:spPr>
            <a:xfrm>
              <a:off x="-442842"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0" name="Freeform: Shape 139">
              <a:extLst>
                <a:ext uri="{FF2B5EF4-FFF2-40B4-BE49-F238E27FC236}">
                  <a16:creationId xmlns:a16="http://schemas.microsoft.com/office/drawing/2014/main" id="{4E127831-1C95-84E2-08EF-25AB2590FC54}"/>
                </a:ext>
              </a:extLst>
            </p:cNvPr>
            <p:cNvSpPr/>
            <p:nvPr/>
          </p:nvSpPr>
          <p:spPr>
            <a:xfrm>
              <a:off x="-578237"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1" name="Freeform: Shape 140">
              <a:extLst>
                <a:ext uri="{FF2B5EF4-FFF2-40B4-BE49-F238E27FC236}">
                  <a16:creationId xmlns:a16="http://schemas.microsoft.com/office/drawing/2014/main" id="{E6EB457E-FE46-AFE5-B418-CD4505344A68}"/>
                </a:ext>
              </a:extLst>
            </p:cNvPr>
            <p:cNvSpPr/>
            <p:nvPr/>
          </p:nvSpPr>
          <p:spPr>
            <a:xfrm>
              <a:off x="-713632"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2" name="Freeform: Shape 141">
              <a:extLst>
                <a:ext uri="{FF2B5EF4-FFF2-40B4-BE49-F238E27FC236}">
                  <a16:creationId xmlns:a16="http://schemas.microsoft.com/office/drawing/2014/main" id="{19293951-378A-1815-9BAD-F374BEAE1524}"/>
                </a:ext>
              </a:extLst>
            </p:cNvPr>
            <p:cNvSpPr/>
            <p:nvPr/>
          </p:nvSpPr>
          <p:spPr>
            <a:xfrm>
              <a:off x="-849027"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3" name="Freeform: Shape 142">
              <a:extLst>
                <a:ext uri="{FF2B5EF4-FFF2-40B4-BE49-F238E27FC236}">
                  <a16:creationId xmlns:a16="http://schemas.microsoft.com/office/drawing/2014/main" id="{7F7AC440-AB32-1B22-64D0-269E4D12D764}"/>
                </a:ext>
              </a:extLst>
            </p:cNvPr>
            <p:cNvSpPr/>
            <p:nvPr/>
          </p:nvSpPr>
          <p:spPr>
            <a:xfrm>
              <a:off x="-984446"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4" name="Freeform: Shape 143">
              <a:extLst>
                <a:ext uri="{FF2B5EF4-FFF2-40B4-BE49-F238E27FC236}">
                  <a16:creationId xmlns:a16="http://schemas.microsoft.com/office/drawing/2014/main" id="{A2781DDD-6A45-31C5-56C0-67D817233C9D}"/>
                </a:ext>
              </a:extLst>
            </p:cNvPr>
            <p:cNvSpPr/>
            <p:nvPr/>
          </p:nvSpPr>
          <p:spPr>
            <a:xfrm>
              <a:off x="-1119842"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5" name="Freeform: Shape 144">
              <a:extLst>
                <a:ext uri="{FF2B5EF4-FFF2-40B4-BE49-F238E27FC236}">
                  <a16:creationId xmlns:a16="http://schemas.microsoft.com/office/drawing/2014/main" id="{4CED35EB-11BC-D4CD-C721-E27B03729C29}"/>
                </a:ext>
              </a:extLst>
            </p:cNvPr>
            <p:cNvSpPr/>
            <p:nvPr/>
          </p:nvSpPr>
          <p:spPr>
            <a:xfrm>
              <a:off x="-2744679"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6" name="Freeform: Shape 145">
              <a:extLst>
                <a:ext uri="{FF2B5EF4-FFF2-40B4-BE49-F238E27FC236}">
                  <a16:creationId xmlns:a16="http://schemas.microsoft.com/office/drawing/2014/main" id="{D188B174-964B-3C6F-F17B-A079B542186F}"/>
                </a:ext>
              </a:extLst>
            </p:cNvPr>
            <p:cNvSpPr/>
            <p:nvPr/>
          </p:nvSpPr>
          <p:spPr>
            <a:xfrm>
              <a:off x="-2880074"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7" name="Freeform: Shape 146">
              <a:extLst>
                <a:ext uri="{FF2B5EF4-FFF2-40B4-BE49-F238E27FC236}">
                  <a16:creationId xmlns:a16="http://schemas.microsoft.com/office/drawing/2014/main" id="{72BE889A-7747-2868-8E9D-9ED40A2DE8C8}"/>
                </a:ext>
              </a:extLst>
            </p:cNvPr>
            <p:cNvSpPr/>
            <p:nvPr/>
          </p:nvSpPr>
          <p:spPr>
            <a:xfrm>
              <a:off x="-3015469"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8" name="Freeform: Shape 147">
              <a:extLst>
                <a:ext uri="{FF2B5EF4-FFF2-40B4-BE49-F238E27FC236}">
                  <a16:creationId xmlns:a16="http://schemas.microsoft.com/office/drawing/2014/main" id="{E92CD614-51DE-5399-21C9-FC01B9781ABD}"/>
                </a:ext>
              </a:extLst>
            </p:cNvPr>
            <p:cNvSpPr/>
            <p:nvPr/>
          </p:nvSpPr>
          <p:spPr>
            <a:xfrm>
              <a:off x="-3150888"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49" name="Freeform: Shape 148">
              <a:extLst>
                <a:ext uri="{FF2B5EF4-FFF2-40B4-BE49-F238E27FC236}">
                  <a16:creationId xmlns:a16="http://schemas.microsoft.com/office/drawing/2014/main" id="{1B5648AA-671C-F7FC-1B00-6571596E72F7}"/>
                </a:ext>
              </a:extLst>
            </p:cNvPr>
            <p:cNvSpPr/>
            <p:nvPr/>
          </p:nvSpPr>
          <p:spPr>
            <a:xfrm>
              <a:off x="-3286283"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0" name="Freeform: Shape 149">
              <a:extLst>
                <a:ext uri="{FF2B5EF4-FFF2-40B4-BE49-F238E27FC236}">
                  <a16:creationId xmlns:a16="http://schemas.microsoft.com/office/drawing/2014/main" id="{003AA2FB-F485-A943-10D6-B428666474EE}"/>
                </a:ext>
              </a:extLst>
            </p:cNvPr>
            <p:cNvSpPr/>
            <p:nvPr/>
          </p:nvSpPr>
          <p:spPr>
            <a:xfrm>
              <a:off x="-3421678"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1" name="Freeform: Shape 150">
              <a:extLst>
                <a:ext uri="{FF2B5EF4-FFF2-40B4-BE49-F238E27FC236}">
                  <a16:creationId xmlns:a16="http://schemas.microsoft.com/office/drawing/2014/main" id="{A637CFB6-828D-4C20-D4AA-9372994C19C4}"/>
                </a:ext>
              </a:extLst>
            </p:cNvPr>
            <p:cNvSpPr/>
            <p:nvPr/>
          </p:nvSpPr>
          <p:spPr>
            <a:xfrm>
              <a:off x="-3557097" y="13392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2" name="Freeform: Shape 151">
              <a:extLst>
                <a:ext uri="{FF2B5EF4-FFF2-40B4-BE49-F238E27FC236}">
                  <a16:creationId xmlns:a16="http://schemas.microsoft.com/office/drawing/2014/main" id="{F4680104-1969-6939-51D5-EE358154D85E}"/>
                </a:ext>
              </a:extLst>
            </p:cNvPr>
            <p:cNvSpPr/>
            <p:nvPr/>
          </p:nvSpPr>
          <p:spPr>
            <a:xfrm rot="-553201">
              <a:off x="1588254" y="120488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3"/>
                    <a:pt x="56634" y="72968"/>
                    <a:pt x="36484" y="72968"/>
                  </a:cubicBezTo>
                  <a:cubicBezTo>
                    <a:pt x="16335" y="72968"/>
                    <a:pt x="0" y="56633"/>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3" name="Freeform: Shape 152">
              <a:extLst>
                <a:ext uri="{FF2B5EF4-FFF2-40B4-BE49-F238E27FC236}">
                  <a16:creationId xmlns:a16="http://schemas.microsoft.com/office/drawing/2014/main" id="{D9682EDA-75EC-84EE-AEE4-C373395FE4C4}"/>
                </a:ext>
              </a:extLst>
            </p:cNvPr>
            <p:cNvSpPr/>
            <p:nvPr/>
          </p:nvSpPr>
          <p:spPr>
            <a:xfrm rot="-796800">
              <a:off x="-307485" y="120549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4" name="Freeform: Shape 153">
              <a:extLst>
                <a:ext uri="{FF2B5EF4-FFF2-40B4-BE49-F238E27FC236}">
                  <a16:creationId xmlns:a16="http://schemas.microsoft.com/office/drawing/2014/main" id="{0D216657-7609-AED7-974B-283657AA6076}"/>
                </a:ext>
              </a:extLst>
            </p:cNvPr>
            <p:cNvSpPr/>
            <p:nvPr/>
          </p:nvSpPr>
          <p:spPr>
            <a:xfrm rot="-2700000">
              <a:off x="-442835" y="120523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5" name="Freeform: Shape 154">
              <a:extLst>
                <a:ext uri="{FF2B5EF4-FFF2-40B4-BE49-F238E27FC236}">
                  <a16:creationId xmlns:a16="http://schemas.microsoft.com/office/drawing/2014/main" id="{4882935C-BAA6-1F9E-F4D3-3F5CA6143011}"/>
                </a:ext>
              </a:extLst>
            </p:cNvPr>
            <p:cNvSpPr/>
            <p:nvPr/>
          </p:nvSpPr>
          <p:spPr>
            <a:xfrm rot="-718202">
              <a:off x="-578269" y="12053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6" name="Freeform: Shape 155">
              <a:extLst>
                <a:ext uri="{FF2B5EF4-FFF2-40B4-BE49-F238E27FC236}">
                  <a16:creationId xmlns:a16="http://schemas.microsoft.com/office/drawing/2014/main" id="{C9467336-6F11-DF94-5336-2917B069A095}"/>
                </a:ext>
              </a:extLst>
            </p:cNvPr>
            <p:cNvSpPr/>
            <p:nvPr/>
          </p:nvSpPr>
          <p:spPr>
            <a:xfrm rot="-2700000">
              <a:off x="-713640" y="120522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7" name="Freeform: Shape 156">
              <a:extLst>
                <a:ext uri="{FF2B5EF4-FFF2-40B4-BE49-F238E27FC236}">
                  <a16:creationId xmlns:a16="http://schemas.microsoft.com/office/drawing/2014/main" id="{156D03E9-9F46-54E2-87E4-29002644C178}"/>
                </a:ext>
              </a:extLst>
            </p:cNvPr>
            <p:cNvSpPr/>
            <p:nvPr/>
          </p:nvSpPr>
          <p:spPr>
            <a:xfrm rot="-555601">
              <a:off x="-849081" y="120534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8" name="Freeform: Shape 157">
              <a:extLst>
                <a:ext uri="{FF2B5EF4-FFF2-40B4-BE49-F238E27FC236}">
                  <a16:creationId xmlns:a16="http://schemas.microsoft.com/office/drawing/2014/main" id="{31EDE879-F77E-B749-5EF3-D95ED618CCD6}"/>
                </a:ext>
              </a:extLst>
            </p:cNvPr>
            <p:cNvSpPr/>
            <p:nvPr/>
          </p:nvSpPr>
          <p:spPr>
            <a:xfrm rot="-802202">
              <a:off x="-984468" y="120527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59" name="Freeform: Shape 158">
              <a:extLst>
                <a:ext uri="{FF2B5EF4-FFF2-40B4-BE49-F238E27FC236}">
                  <a16:creationId xmlns:a16="http://schemas.microsoft.com/office/drawing/2014/main" id="{F5CC24AB-214C-3837-36C7-F2D7673DEC09}"/>
                </a:ext>
              </a:extLst>
            </p:cNvPr>
            <p:cNvSpPr/>
            <p:nvPr/>
          </p:nvSpPr>
          <p:spPr>
            <a:xfrm rot="-3057000">
              <a:off x="-1119787" y="120534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0" name="Freeform: Shape 159">
              <a:extLst>
                <a:ext uri="{FF2B5EF4-FFF2-40B4-BE49-F238E27FC236}">
                  <a16:creationId xmlns:a16="http://schemas.microsoft.com/office/drawing/2014/main" id="{DC51637C-6675-799E-E152-2E025BFC0395}"/>
                </a:ext>
              </a:extLst>
            </p:cNvPr>
            <p:cNvSpPr/>
            <p:nvPr/>
          </p:nvSpPr>
          <p:spPr>
            <a:xfrm rot="-2700000">
              <a:off x="-2880065" y="120522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1" name="Freeform: Shape 160">
              <a:extLst>
                <a:ext uri="{FF2B5EF4-FFF2-40B4-BE49-F238E27FC236}">
                  <a16:creationId xmlns:a16="http://schemas.microsoft.com/office/drawing/2014/main" id="{FED699BD-1CB9-178B-AFC1-FC279227185A}"/>
                </a:ext>
              </a:extLst>
            </p:cNvPr>
            <p:cNvSpPr/>
            <p:nvPr/>
          </p:nvSpPr>
          <p:spPr>
            <a:xfrm rot="-871801">
              <a:off x="-3015390" y="120505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2" name="Freeform: Shape 161">
              <a:extLst>
                <a:ext uri="{FF2B5EF4-FFF2-40B4-BE49-F238E27FC236}">
                  <a16:creationId xmlns:a16="http://schemas.microsoft.com/office/drawing/2014/main" id="{9D89508A-A0CA-8FCB-9EEB-34B2AEC58043}"/>
                </a:ext>
              </a:extLst>
            </p:cNvPr>
            <p:cNvSpPr/>
            <p:nvPr/>
          </p:nvSpPr>
          <p:spPr>
            <a:xfrm rot="-2700000">
              <a:off x="-3150886" y="120523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3" name="Freeform: Shape 162">
              <a:extLst>
                <a:ext uri="{FF2B5EF4-FFF2-40B4-BE49-F238E27FC236}">
                  <a16:creationId xmlns:a16="http://schemas.microsoft.com/office/drawing/2014/main" id="{FE3AA116-A4BF-9BE5-6189-EC2301264153}"/>
                </a:ext>
              </a:extLst>
            </p:cNvPr>
            <p:cNvSpPr/>
            <p:nvPr/>
          </p:nvSpPr>
          <p:spPr>
            <a:xfrm rot="-553201">
              <a:off x="-3286188" y="12050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4" name="Freeform: Shape 163">
              <a:extLst>
                <a:ext uri="{FF2B5EF4-FFF2-40B4-BE49-F238E27FC236}">
                  <a16:creationId xmlns:a16="http://schemas.microsoft.com/office/drawing/2014/main" id="{BD8187F5-9E10-DADF-E3C3-A82C71A256F0}"/>
                </a:ext>
              </a:extLst>
            </p:cNvPr>
            <p:cNvSpPr/>
            <p:nvPr/>
          </p:nvSpPr>
          <p:spPr>
            <a:xfrm rot="-796800">
              <a:off x="-3421778" y="120535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3"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5" name="Freeform: Shape 164">
              <a:extLst>
                <a:ext uri="{FF2B5EF4-FFF2-40B4-BE49-F238E27FC236}">
                  <a16:creationId xmlns:a16="http://schemas.microsoft.com/office/drawing/2014/main" id="{22F38BA8-7A32-0028-E986-16F3DBAF2471}"/>
                </a:ext>
              </a:extLst>
            </p:cNvPr>
            <p:cNvSpPr/>
            <p:nvPr/>
          </p:nvSpPr>
          <p:spPr>
            <a:xfrm rot="-2700000">
              <a:off x="-3557098" y="120523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6" name="Freeform: Shape 165">
              <a:extLst>
                <a:ext uri="{FF2B5EF4-FFF2-40B4-BE49-F238E27FC236}">
                  <a16:creationId xmlns:a16="http://schemas.microsoft.com/office/drawing/2014/main" id="{F81DD2FA-12D1-163F-7E1D-7C5BD5BB6569}"/>
                </a:ext>
              </a:extLst>
            </p:cNvPr>
            <p:cNvSpPr/>
            <p:nvPr/>
          </p:nvSpPr>
          <p:spPr>
            <a:xfrm rot="-2700000">
              <a:off x="-172035" y="10711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7" name="Freeform: Shape 166">
              <a:extLst>
                <a:ext uri="{FF2B5EF4-FFF2-40B4-BE49-F238E27FC236}">
                  <a16:creationId xmlns:a16="http://schemas.microsoft.com/office/drawing/2014/main" id="{6A38A569-9FD9-EAF7-A97A-AE44F83346FB}"/>
                </a:ext>
              </a:extLst>
            </p:cNvPr>
            <p:cNvSpPr/>
            <p:nvPr/>
          </p:nvSpPr>
          <p:spPr>
            <a:xfrm rot="-796800">
              <a:off x="-307479" y="10714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8" name="Freeform: Shape 167">
              <a:extLst>
                <a:ext uri="{FF2B5EF4-FFF2-40B4-BE49-F238E27FC236}">
                  <a16:creationId xmlns:a16="http://schemas.microsoft.com/office/drawing/2014/main" id="{61A61519-70DE-0AC1-C174-776EEB2AD2F1}"/>
                </a:ext>
              </a:extLst>
            </p:cNvPr>
            <p:cNvSpPr/>
            <p:nvPr/>
          </p:nvSpPr>
          <p:spPr>
            <a:xfrm rot="-2700000">
              <a:off x="-442833" y="107116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69" name="Freeform: Shape 168">
              <a:extLst>
                <a:ext uri="{FF2B5EF4-FFF2-40B4-BE49-F238E27FC236}">
                  <a16:creationId xmlns:a16="http://schemas.microsoft.com/office/drawing/2014/main" id="{47F89754-6B6E-30CF-CA28-BE0B3A344946}"/>
                </a:ext>
              </a:extLst>
            </p:cNvPr>
            <p:cNvSpPr/>
            <p:nvPr/>
          </p:nvSpPr>
          <p:spPr>
            <a:xfrm rot="-718202">
              <a:off x="-578270" y="107128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0" name="Freeform: Shape 169">
              <a:extLst>
                <a:ext uri="{FF2B5EF4-FFF2-40B4-BE49-F238E27FC236}">
                  <a16:creationId xmlns:a16="http://schemas.microsoft.com/office/drawing/2014/main" id="{671547D6-9331-F6A7-A54E-3C32674CFAE4}"/>
                </a:ext>
              </a:extLst>
            </p:cNvPr>
            <p:cNvSpPr/>
            <p:nvPr/>
          </p:nvSpPr>
          <p:spPr>
            <a:xfrm rot="-2700000">
              <a:off x="-713637" y="107115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1" name="Freeform: Shape 170">
              <a:extLst>
                <a:ext uri="{FF2B5EF4-FFF2-40B4-BE49-F238E27FC236}">
                  <a16:creationId xmlns:a16="http://schemas.microsoft.com/office/drawing/2014/main" id="{DC44EB20-C3F5-0F91-2839-3B7AAA89B790}"/>
                </a:ext>
              </a:extLst>
            </p:cNvPr>
            <p:cNvSpPr/>
            <p:nvPr/>
          </p:nvSpPr>
          <p:spPr>
            <a:xfrm rot="-555601">
              <a:off x="-849064" y="107128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2" name="Freeform: Shape 171">
              <a:extLst>
                <a:ext uri="{FF2B5EF4-FFF2-40B4-BE49-F238E27FC236}">
                  <a16:creationId xmlns:a16="http://schemas.microsoft.com/office/drawing/2014/main" id="{DFCBE31B-7FDA-129A-0BC6-4EC1FB25D240}"/>
                </a:ext>
              </a:extLst>
            </p:cNvPr>
            <p:cNvSpPr/>
            <p:nvPr/>
          </p:nvSpPr>
          <p:spPr>
            <a:xfrm rot="-802202">
              <a:off x="-984449" y="107119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3" name="Freeform: Shape 172">
              <a:extLst>
                <a:ext uri="{FF2B5EF4-FFF2-40B4-BE49-F238E27FC236}">
                  <a16:creationId xmlns:a16="http://schemas.microsoft.com/office/drawing/2014/main" id="{7C0307C5-F711-F913-4605-143F47D54AFE}"/>
                </a:ext>
              </a:extLst>
            </p:cNvPr>
            <p:cNvSpPr/>
            <p:nvPr/>
          </p:nvSpPr>
          <p:spPr>
            <a:xfrm rot="-3057000">
              <a:off x="-1119793" y="107127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4" name="Freeform: Shape 173">
              <a:extLst>
                <a:ext uri="{FF2B5EF4-FFF2-40B4-BE49-F238E27FC236}">
                  <a16:creationId xmlns:a16="http://schemas.microsoft.com/office/drawing/2014/main" id="{FE10C3AF-77FD-A422-BF1B-09A365F74F24}"/>
                </a:ext>
              </a:extLst>
            </p:cNvPr>
            <p:cNvSpPr/>
            <p:nvPr/>
          </p:nvSpPr>
          <p:spPr>
            <a:xfrm rot="-870000">
              <a:off x="-1255322" y="107156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5" name="Freeform: Shape 174">
              <a:extLst>
                <a:ext uri="{FF2B5EF4-FFF2-40B4-BE49-F238E27FC236}">
                  <a16:creationId xmlns:a16="http://schemas.microsoft.com/office/drawing/2014/main" id="{32023B77-82D9-00DF-2CC9-DB7826F1A6E3}"/>
                </a:ext>
              </a:extLst>
            </p:cNvPr>
            <p:cNvSpPr/>
            <p:nvPr/>
          </p:nvSpPr>
          <p:spPr>
            <a:xfrm rot="-2700000">
              <a:off x="-1390647" y="107116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6" name="Freeform: Shape 175">
              <a:extLst>
                <a:ext uri="{FF2B5EF4-FFF2-40B4-BE49-F238E27FC236}">
                  <a16:creationId xmlns:a16="http://schemas.microsoft.com/office/drawing/2014/main" id="{F8865454-0878-423F-611A-DB671165FFBE}"/>
                </a:ext>
              </a:extLst>
            </p:cNvPr>
            <p:cNvSpPr/>
            <p:nvPr/>
          </p:nvSpPr>
          <p:spPr>
            <a:xfrm rot="-802202">
              <a:off x="-1526050" y="107119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7" name="Freeform: Shape 176">
              <a:extLst>
                <a:ext uri="{FF2B5EF4-FFF2-40B4-BE49-F238E27FC236}">
                  <a16:creationId xmlns:a16="http://schemas.microsoft.com/office/drawing/2014/main" id="{E72A4B73-0C13-B8E9-90B3-61B2F455E64C}"/>
                </a:ext>
              </a:extLst>
            </p:cNvPr>
            <p:cNvSpPr/>
            <p:nvPr/>
          </p:nvSpPr>
          <p:spPr>
            <a:xfrm rot="-2700000">
              <a:off x="-1661451" y="107115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8" name="Freeform: Shape 177">
              <a:extLst>
                <a:ext uri="{FF2B5EF4-FFF2-40B4-BE49-F238E27FC236}">
                  <a16:creationId xmlns:a16="http://schemas.microsoft.com/office/drawing/2014/main" id="{57A7F4F9-E783-6E5C-6F95-EB4FB7958C1B}"/>
                </a:ext>
              </a:extLst>
            </p:cNvPr>
            <p:cNvSpPr/>
            <p:nvPr/>
          </p:nvSpPr>
          <p:spPr>
            <a:xfrm rot="-901801">
              <a:off x="-1796922" y="107136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79" name="Freeform: Shape 178">
              <a:extLst>
                <a:ext uri="{FF2B5EF4-FFF2-40B4-BE49-F238E27FC236}">
                  <a16:creationId xmlns:a16="http://schemas.microsoft.com/office/drawing/2014/main" id="{62A17264-26F9-DE7E-635F-38272C78ACBE}"/>
                </a:ext>
              </a:extLst>
            </p:cNvPr>
            <p:cNvSpPr/>
            <p:nvPr/>
          </p:nvSpPr>
          <p:spPr>
            <a:xfrm rot="-2700000">
              <a:off x="-3150884" y="107117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0" name="Freeform: Shape 179">
              <a:extLst>
                <a:ext uri="{FF2B5EF4-FFF2-40B4-BE49-F238E27FC236}">
                  <a16:creationId xmlns:a16="http://schemas.microsoft.com/office/drawing/2014/main" id="{C22A9F98-60E4-1D01-18DD-2FECEEF484AB}"/>
                </a:ext>
              </a:extLst>
            </p:cNvPr>
            <p:cNvSpPr/>
            <p:nvPr/>
          </p:nvSpPr>
          <p:spPr>
            <a:xfrm rot="-553201">
              <a:off x="-3286199" y="107101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1" name="Freeform: Shape 180">
              <a:extLst>
                <a:ext uri="{FF2B5EF4-FFF2-40B4-BE49-F238E27FC236}">
                  <a16:creationId xmlns:a16="http://schemas.microsoft.com/office/drawing/2014/main" id="{8C09614B-9D37-6C49-132B-66186ACC3395}"/>
                </a:ext>
              </a:extLst>
            </p:cNvPr>
            <p:cNvSpPr/>
            <p:nvPr/>
          </p:nvSpPr>
          <p:spPr>
            <a:xfrm rot="-796800">
              <a:off x="-3421747" y="107129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3"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2" name="Freeform: Shape 181">
              <a:extLst>
                <a:ext uri="{FF2B5EF4-FFF2-40B4-BE49-F238E27FC236}">
                  <a16:creationId xmlns:a16="http://schemas.microsoft.com/office/drawing/2014/main" id="{387FB291-9FA7-E0DD-04EE-D7122C9FCCD2}"/>
                </a:ext>
              </a:extLst>
            </p:cNvPr>
            <p:cNvSpPr/>
            <p:nvPr/>
          </p:nvSpPr>
          <p:spPr>
            <a:xfrm rot="-2700000">
              <a:off x="-3557096" y="107117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3" name="Freeform: Shape 182">
              <a:extLst>
                <a:ext uri="{FF2B5EF4-FFF2-40B4-BE49-F238E27FC236}">
                  <a16:creationId xmlns:a16="http://schemas.microsoft.com/office/drawing/2014/main" id="{FFA67E90-871C-B352-DC6E-B57620BE4845}"/>
                </a:ext>
              </a:extLst>
            </p:cNvPr>
            <p:cNvSpPr/>
            <p:nvPr/>
          </p:nvSpPr>
          <p:spPr>
            <a:xfrm rot="-553201">
              <a:off x="640455" y="93679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4" name="Freeform: Shape 183">
              <a:extLst>
                <a:ext uri="{FF2B5EF4-FFF2-40B4-BE49-F238E27FC236}">
                  <a16:creationId xmlns:a16="http://schemas.microsoft.com/office/drawing/2014/main" id="{2E774D7C-FBC7-DBBA-28D0-A0F181E29D7C}"/>
                </a:ext>
              </a:extLst>
            </p:cNvPr>
            <p:cNvSpPr/>
            <p:nvPr/>
          </p:nvSpPr>
          <p:spPr>
            <a:xfrm rot="-2700000">
              <a:off x="-442831" y="93710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5" name="Freeform: Shape 184">
              <a:extLst>
                <a:ext uri="{FF2B5EF4-FFF2-40B4-BE49-F238E27FC236}">
                  <a16:creationId xmlns:a16="http://schemas.microsoft.com/office/drawing/2014/main" id="{A2A919CA-434E-4821-9FA0-A851E9FB4C59}"/>
                </a:ext>
              </a:extLst>
            </p:cNvPr>
            <p:cNvSpPr/>
            <p:nvPr/>
          </p:nvSpPr>
          <p:spPr>
            <a:xfrm rot="-718202">
              <a:off x="-578271" y="93720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6" name="Freeform: Shape 185">
              <a:extLst>
                <a:ext uri="{FF2B5EF4-FFF2-40B4-BE49-F238E27FC236}">
                  <a16:creationId xmlns:a16="http://schemas.microsoft.com/office/drawing/2014/main" id="{D90C4D74-03CF-790D-FD7E-25D44E198A5B}"/>
                </a:ext>
              </a:extLst>
            </p:cNvPr>
            <p:cNvSpPr/>
            <p:nvPr/>
          </p:nvSpPr>
          <p:spPr>
            <a:xfrm rot="-2700000">
              <a:off x="-713635" y="93709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7" name="Freeform: Shape 186">
              <a:extLst>
                <a:ext uri="{FF2B5EF4-FFF2-40B4-BE49-F238E27FC236}">
                  <a16:creationId xmlns:a16="http://schemas.microsoft.com/office/drawing/2014/main" id="{01384897-62C0-2C89-198A-9147065C3608}"/>
                </a:ext>
              </a:extLst>
            </p:cNvPr>
            <p:cNvSpPr/>
            <p:nvPr/>
          </p:nvSpPr>
          <p:spPr>
            <a:xfrm rot="-555601">
              <a:off x="-849070" y="93722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8" name="Freeform: Shape 187">
              <a:extLst>
                <a:ext uri="{FF2B5EF4-FFF2-40B4-BE49-F238E27FC236}">
                  <a16:creationId xmlns:a16="http://schemas.microsoft.com/office/drawing/2014/main" id="{68DE5D94-AC27-5B8B-5242-F5683B425092}"/>
                </a:ext>
              </a:extLst>
            </p:cNvPr>
            <p:cNvSpPr/>
            <p:nvPr/>
          </p:nvSpPr>
          <p:spPr>
            <a:xfrm rot="-802202">
              <a:off x="-984454" y="93713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89" name="Freeform: Shape 188">
              <a:extLst>
                <a:ext uri="{FF2B5EF4-FFF2-40B4-BE49-F238E27FC236}">
                  <a16:creationId xmlns:a16="http://schemas.microsoft.com/office/drawing/2014/main" id="{16794901-0894-DC60-CD0B-AD8F53AEFCEE}"/>
                </a:ext>
              </a:extLst>
            </p:cNvPr>
            <p:cNvSpPr/>
            <p:nvPr/>
          </p:nvSpPr>
          <p:spPr>
            <a:xfrm rot="-3057000">
              <a:off x="-1119774" y="93719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0" name="Freeform: Shape 189">
              <a:extLst>
                <a:ext uri="{FF2B5EF4-FFF2-40B4-BE49-F238E27FC236}">
                  <a16:creationId xmlns:a16="http://schemas.microsoft.com/office/drawing/2014/main" id="{98655771-D227-8527-A4A7-6E39BC7F05BF}"/>
                </a:ext>
              </a:extLst>
            </p:cNvPr>
            <p:cNvSpPr/>
            <p:nvPr/>
          </p:nvSpPr>
          <p:spPr>
            <a:xfrm rot="-870000">
              <a:off x="-1255331" y="93751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1" name="Freeform: Shape 190">
              <a:extLst>
                <a:ext uri="{FF2B5EF4-FFF2-40B4-BE49-F238E27FC236}">
                  <a16:creationId xmlns:a16="http://schemas.microsoft.com/office/drawing/2014/main" id="{9C4EBCAD-52B8-BDDD-BB67-4F4CC72D6458}"/>
                </a:ext>
              </a:extLst>
            </p:cNvPr>
            <p:cNvSpPr/>
            <p:nvPr/>
          </p:nvSpPr>
          <p:spPr>
            <a:xfrm rot="-2700000">
              <a:off x="-1390644" y="93710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2" name="Freeform: Shape 191">
              <a:extLst>
                <a:ext uri="{FF2B5EF4-FFF2-40B4-BE49-F238E27FC236}">
                  <a16:creationId xmlns:a16="http://schemas.microsoft.com/office/drawing/2014/main" id="{A114E119-A7CF-B255-ED5A-C5512AFB503C}"/>
                </a:ext>
              </a:extLst>
            </p:cNvPr>
            <p:cNvSpPr/>
            <p:nvPr/>
          </p:nvSpPr>
          <p:spPr>
            <a:xfrm rot="-802202">
              <a:off x="-1526055" y="93713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3" name="Freeform: Shape 192">
              <a:extLst>
                <a:ext uri="{FF2B5EF4-FFF2-40B4-BE49-F238E27FC236}">
                  <a16:creationId xmlns:a16="http://schemas.microsoft.com/office/drawing/2014/main" id="{42173988-C311-E61F-847F-0D7840B3F673}"/>
                </a:ext>
              </a:extLst>
            </p:cNvPr>
            <p:cNvSpPr/>
            <p:nvPr/>
          </p:nvSpPr>
          <p:spPr>
            <a:xfrm rot="-2700000">
              <a:off x="-1661449" y="93709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4" name="Freeform: Shape 193">
              <a:extLst>
                <a:ext uri="{FF2B5EF4-FFF2-40B4-BE49-F238E27FC236}">
                  <a16:creationId xmlns:a16="http://schemas.microsoft.com/office/drawing/2014/main" id="{DAD25D09-25D6-D817-17AE-F78485187641}"/>
                </a:ext>
              </a:extLst>
            </p:cNvPr>
            <p:cNvSpPr/>
            <p:nvPr/>
          </p:nvSpPr>
          <p:spPr>
            <a:xfrm rot="-901801">
              <a:off x="-1796921" y="93728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5" name="Freeform: Shape 194">
              <a:extLst>
                <a:ext uri="{FF2B5EF4-FFF2-40B4-BE49-F238E27FC236}">
                  <a16:creationId xmlns:a16="http://schemas.microsoft.com/office/drawing/2014/main" id="{5492B441-ABAA-9772-E872-EF2394F4C517}"/>
                </a:ext>
              </a:extLst>
            </p:cNvPr>
            <p:cNvSpPr/>
            <p:nvPr/>
          </p:nvSpPr>
          <p:spPr>
            <a:xfrm rot="-796800">
              <a:off x="-3421741" y="93721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6" name="Freeform: Shape 195">
              <a:extLst>
                <a:ext uri="{FF2B5EF4-FFF2-40B4-BE49-F238E27FC236}">
                  <a16:creationId xmlns:a16="http://schemas.microsoft.com/office/drawing/2014/main" id="{29AA67C1-09AE-F69D-425F-2E0C6F8DDE9B}"/>
                </a:ext>
              </a:extLst>
            </p:cNvPr>
            <p:cNvSpPr/>
            <p:nvPr/>
          </p:nvSpPr>
          <p:spPr>
            <a:xfrm rot="-796800">
              <a:off x="1317363" y="80333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7" name="Freeform: Shape 196">
              <a:extLst>
                <a:ext uri="{FF2B5EF4-FFF2-40B4-BE49-F238E27FC236}">
                  <a16:creationId xmlns:a16="http://schemas.microsoft.com/office/drawing/2014/main" id="{53F8B7FB-FF69-5DAB-94D1-B7AF6F8BF535}"/>
                </a:ext>
              </a:extLst>
            </p:cNvPr>
            <p:cNvSpPr/>
            <p:nvPr/>
          </p:nvSpPr>
          <p:spPr>
            <a:xfrm rot="-2700000">
              <a:off x="1182001" y="80301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8" name="Freeform: Shape 197">
              <a:extLst>
                <a:ext uri="{FF2B5EF4-FFF2-40B4-BE49-F238E27FC236}">
                  <a16:creationId xmlns:a16="http://schemas.microsoft.com/office/drawing/2014/main" id="{B061EA93-DDEE-B304-E6BA-5A44E7460171}"/>
                </a:ext>
              </a:extLst>
            </p:cNvPr>
            <p:cNvSpPr/>
            <p:nvPr/>
          </p:nvSpPr>
          <p:spPr>
            <a:xfrm rot="-4050002">
              <a:off x="640386" y="80299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199" name="Freeform: Shape 198">
              <a:extLst>
                <a:ext uri="{FF2B5EF4-FFF2-40B4-BE49-F238E27FC236}">
                  <a16:creationId xmlns:a16="http://schemas.microsoft.com/office/drawing/2014/main" id="{CA3BC9CE-B801-7B36-1EBB-00F2C4B9BD49}"/>
                </a:ext>
              </a:extLst>
            </p:cNvPr>
            <p:cNvSpPr/>
            <p:nvPr/>
          </p:nvSpPr>
          <p:spPr>
            <a:xfrm rot="-796800">
              <a:off x="-172071" y="8032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0" name="Freeform: Shape 199">
              <a:extLst>
                <a:ext uri="{FF2B5EF4-FFF2-40B4-BE49-F238E27FC236}">
                  <a16:creationId xmlns:a16="http://schemas.microsoft.com/office/drawing/2014/main" id="{4366AD91-9BEF-448B-4928-4A0FB3399FD0}"/>
                </a:ext>
              </a:extLst>
            </p:cNvPr>
            <p:cNvSpPr/>
            <p:nvPr/>
          </p:nvSpPr>
          <p:spPr>
            <a:xfrm rot="-2700000">
              <a:off x="-307438" y="80301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1" name="Freeform: Shape 200">
              <a:extLst>
                <a:ext uri="{FF2B5EF4-FFF2-40B4-BE49-F238E27FC236}">
                  <a16:creationId xmlns:a16="http://schemas.microsoft.com/office/drawing/2014/main" id="{547E832D-FC37-FDFD-B1AE-5C556A3E1A29}"/>
                </a:ext>
              </a:extLst>
            </p:cNvPr>
            <p:cNvSpPr/>
            <p:nvPr/>
          </p:nvSpPr>
          <p:spPr>
            <a:xfrm rot="-3124800">
              <a:off x="-578480" y="80260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2" name="Freeform: Shape 201">
              <a:extLst>
                <a:ext uri="{FF2B5EF4-FFF2-40B4-BE49-F238E27FC236}">
                  <a16:creationId xmlns:a16="http://schemas.microsoft.com/office/drawing/2014/main" id="{5CC68414-0311-E326-D0A9-638F998E8FF0}"/>
                </a:ext>
              </a:extLst>
            </p:cNvPr>
            <p:cNvSpPr/>
            <p:nvPr/>
          </p:nvSpPr>
          <p:spPr>
            <a:xfrm rot="-792000">
              <a:off x="-713554" y="80258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3" name="Freeform: Shape 202">
              <a:extLst>
                <a:ext uri="{FF2B5EF4-FFF2-40B4-BE49-F238E27FC236}">
                  <a16:creationId xmlns:a16="http://schemas.microsoft.com/office/drawing/2014/main" id="{107F38F8-1F97-5F48-57C8-479176881D39}"/>
                </a:ext>
              </a:extLst>
            </p:cNvPr>
            <p:cNvSpPr/>
            <p:nvPr/>
          </p:nvSpPr>
          <p:spPr>
            <a:xfrm rot="-4036800">
              <a:off x="-849049" y="80299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4" name="Freeform: Shape 203">
              <a:extLst>
                <a:ext uri="{FF2B5EF4-FFF2-40B4-BE49-F238E27FC236}">
                  <a16:creationId xmlns:a16="http://schemas.microsoft.com/office/drawing/2014/main" id="{70434785-9FF7-F274-6BEA-633CB60074B5}"/>
                </a:ext>
              </a:extLst>
            </p:cNvPr>
            <p:cNvSpPr/>
            <p:nvPr/>
          </p:nvSpPr>
          <p:spPr>
            <a:xfrm rot="-2700000">
              <a:off x="-984447" y="80299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5" name="Freeform: Shape 204">
              <a:extLst>
                <a:ext uri="{FF2B5EF4-FFF2-40B4-BE49-F238E27FC236}">
                  <a16:creationId xmlns:a16="http://schemas.microsoft.com/office/drawing/2014/main" id="{94628FE4-F791-E8C7-4A7D-396F52186478}"/>
                </a:ext>
              </a:extLst>
            </p:cNvPr>
            <p:cNvSpPr/>
            <p:nvPr/>
          </p:nvSpPr>
          <p:spPr>
            <a:xfrm rot="-730200">
              <a:off x="-1119836" y="80293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6" name="Freeform: Shape 205">
              <a:extLst>
                <a:ext uri="{FF2B5EF4-FFF2-40B4-BE49-F238E27FC236}">
                  <a16:creationId xmlns:a16="http://schemas.microsoft.com/office/drawing/2014/main" id="{A3E37C7A-4761-2090-FAFB-61A641C0DC52}"/>
                </a:ext>
              </a:extLst>
            </p:cNvPr>
            <p:cNvSpPr/>
            <p:nvPr/>
          </p:nvSpPr>
          <p:spPr>
            <a:xfrm rot="-2366401">
              <a:off x="-1255304" y="80281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7" name="Freeform: Shape 206">
              <a:extLst>
                <a:ext uri="{FF2B5EF4-FFF2-40B4-BE49-F238E27FC236}">
                  <a16:creationId xmlns:a16="http://schemas.microsoft.com/office/drawing/2014/main" id="{09314D8E-E0AC-7387-4CE8-EA9C117D4949}"/>
                </a:ext>
              </a:extLst>
            </p:cNvPr>
            <p:cNvSpPr/>
            <p:nvPr/>
          </p:nvSpPr>
          <p:spPr>
            <a:xfrm rot="-792000">
              <a:off x="-1390582" y="8026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8" name="Freeform: Shape 207">
              <a:extLst>
                <a:ext uri="{FF2B5EF4-FFF2-40B4-BE49-F238E27FC236}">
                  <a16:creationId xmlns:a16="http://schemas.microsoft.com/office/drawing/2014/main" id="{13BF697A-0B4F-DD13-51DB-F06E94867C4F}"/>
                </a:ext>
              </a:extLst>
            </p:cNvPr>
            <p:cNvSpPr/>
            <p:nvPr/>
          </p:nvSpPr>
          <p:spPr>
            <a:xfrm rot="-2700000">
              <a:off x="-1526049" y="80299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09" name="Freeform: Shape 208">
              <a:extLst>
                <a:ext uri="{FF2B5EF4-FFF2-40B4-BE49-F238E27FC236}">
                  <a16:creationId xmlns:a16="http://schemas.microsoft.com/office/drawing/2014/main" id="{A77398EC-7BC2-4484-EFD6-B57EA5EE3B7C}"/>
                </a:ext>
              </a:extLst>
            </p:cNvPr>
            <p:cNvSpPr/>
            <p:nvPr/>
          </p:nvSpPr>
          <p:spPr>
            <a:xfrm rot="-792000">
              <a:off x="-1661350" y="80264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0" name="Freeform: Shape 209">
              <a:extLst>
                <a:ext uri="{FF2B5EF4-FFF2-40B4-BE49-F238E27FC236}">
                  <a16:creationId xmlns:a16="http://schemas.microsoft.com/office/drawing/2014/main" id="{5363B13A-254D-25C9-0204-CAE64F1D3505}"/>
                </a:ext>
              </a:extLst>
            </p:cNvPr>
            <p:cNvSpPr/>
            <p:nvPr/>
          </p:nvSpPr>
          <p:spPr>
            <a:xfrm rot="-2242798">
              <a:off x="-1796869" y="80296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1" name="Freeform: Shape 210">
              <a:extLst>
                <a:ext uri="{FF2B5EF4-FFF2-40B4-BE49-F238E27FC236}">
                  <a16:creationId xmlns:a16="http://schemas.microsoft.com/office/drawing/2014/main" id="{D6C44378-EE0B-28BF-7945-ED64D26432FC}"/>
                </a:ext>
              </a:extLst>
            </p:cNvPr>
            <p:cNvSpPr/>
            <p:nvPr/>
          </p:nvSpPr>
          <p:spPr>
            <a:xfrm rot="-720599">
              <a:off x="-1932239" y="80291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2" name="Freeform: Shape 211">
              <a:extLst>
                <a:ext uri="{FF2B5EF4-FFF2-40B4-BE49-F238E27FC236}">
                  <a16:creationId xmlns:a16="http://schemas.microsoft.com/office/drawing/2014/main" id="{5950774D-C64D-B14F-B760-353C326003DD}"/>
                </a:ext>
              </a:extLst>
            </p:cNvPr>
            <p:cNvSpPr/>
            <p:nvPr/>
          </p:nvSpPr>
          <p:spPr>
            <a:xfrm rot="-796800">
              <a:off x="-3827967" y="80311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3" name="Freeform: Shape 212">
              <a:extLst>
                <a:ext uri="{FF2B5EF4-FFF2-40B4-BE49-F238E27FC236}">
                  <a16:creationId xmlns:a16="http://schemas.microsoft.com/office/drawing/2014/main" id="{6405AD03-73C9-1579-5285-CF8E9E76ED5A}"/>
                </a:ext>
              </a:extLst>
            </p:cNvPr>
            <p:cNvSpPr/>
            <p:nvPr/>
          </p:nvSpPr>
          <p:spPr>
            <a:xfrm rot="-2700000">
              <a:off x="-3963303" y="80299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4" name="Freeform: Shape 213">
              <a:extLst>
                <a:ext uri="{FF2B5EF4-FFF2-40B4-BE49-F238E27FC236}">
                  <a16:creationId xmlns:a16="http://schemas.microsoft.com/office/drawing/2014/main" id="{6B03C447-EF16-2A5B-BADA-56690CACCBA1}"/>
                </a:ext>
              </a:extLst>
            </p:cNvPr>
            <p:cNvSpPr/>
            <p:nvPr/>
          </p:nvSpPr>
          <p:spPr>
            <a:xfrm rot="-796800">
              <a:off x="1317369" y="66925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5" name="Freeform: Shape 214">
              <a:extLst>
                <a:ext uri="{FF2B5EF4-FFF2-40B4-BE49-F238E27FC236}">
                  <a16:creationId xmlns:a16="http://schemas.microsoft.com/office/drawing/2014/main" id="{83593A2E-70E8-E191-B0EE-15142B7B57EE}"/>
                </a:ext>
              </a:extLst>
            </p:cNvPr>
            <p:cNvSpPr/>
            <p:nvPr/>
          </p:nvSpPr>
          <p:spPr>
            <a:xfrm rot="-2700000">
              <a:off x="1182003" y="66892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6" name="Freeform: Shape 215">
              <a:extLst>
                <a:ext uri="{FF2B5EF4-FFF2-40B4-BE49-F238E27FC236}">
                  <a16:creationId xmlns:a16="http://schemas.microsoft.com/office/drawing/2014/main" id="{90E6C82A-B6A7-F5D1-68C4-62AC4113E031}"/>
                </a:ext>
              </a:extLst>
            </p:cNvPr>
            <p:cNvSpPr/>
            <p:nvPr/>
          </p:nvSpPr>
          <p:spPr>
            <a:xfrm rot="-796800">
              <a:off x="775765" y="66924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7" name="Freeform: Shape 216">
              <a:extLst>
                <a:ext uri="{FF2B5EF4-FFF2-40B4-BE49-F238E27FC236}">
                  <a16:creationId xmlns:a16="http://schemas.microsoft.com/office/drawing/2014/main" id="{C2D4E2FA-E633-0FD1-04A1-7443C44B727B}"/>
                </a:ext>
              </a:extLst>
            </p:cNvPr>
            <p:cNvSpPr/>
            <p:nvPr/>
          </p:nvSpPr>
          <p:spPr>
            <a:xfrm rot="-4050002">
              <a:off x="640388" y="66893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8" name="Freeform: Shape 217">
              <a:extLst>
                <a:ext uri="{FF2B5EF4-FFF2-40B4-BE49-F238E27FC236}">
                  <a16:creationId xmlns:a16="http://schemas.microsoft.com/office/drawing/2014/main" id="{907A35B6-8A6B-8F7D-4988-777929355F4D}"/>
                </a:ext>
              </a:extLst>
            </p:cNvPr>
            <p:cNvSpPr/>
            <p:nvPr/>
          </p:nvSpPr>
          <p:spPr>
            <a:xfrm rot="-796800">
              <a:off x="504963" y="66921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19" name="Freeform: Shape 218">
              <a:extLst>
                <a:ext uri="{FF2B5EF4-FFF2-40B4-BE49-F238E27FC236}">
                  <a16:creationId xmlns:a16="http://schemas.microsoft.com/office/drawing/2014/main" id="{7308C724-33CE-FC37-31EC-6407CFCD0AA0}"/>
                </a:ext>
              </a:extLst>
            </p:cNvPr>
            <p:cNvSpPr/>
            <p:nvPr/>
          </p:nvSpPr>
          <p:spPr>
            <a:xfrm rot="-2700000">
              <a:off x="-36631" y="6689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0" name="Freeform: Shape 219">
              <a:extLst>
                <a:ext uri="{FF2B5EF4-FFF2-40B4-BE49-F238E27FC236}">
                  <a16:creationId xmlns:a16="http://schemas.microsoft.com/office/drawing/2014/main" id="{197863BB-1A2D-E576-ADC5-ED56B881775B}"/>
                </a:ext>
              </a:extLst>
            </p:cNvPr>
            <p:cNvSpPr/>
            <p:nvPr/>
          </p:nvSpPr>
          <p:spPr>
            <a:xfrm rot="-796800">
              <a:off x="-172064" y="66920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1" name="Freeform: Shape 220">
              <a:extLst>
                <a:ext uri="{FF2B5EF4-FFF2-40B4-BE49-F238E27FC236}">
                  <a16:creationId xmlns:a16="http://schemas.microsoft.com/office/drawing/2014/main" id="{34D8DCBD-37F7-DE83-F7D5-FB4B6098D55B}"/>
                </a:ext>
              </a:extLst>
            </p:cNvPr>
            <p:cNvSpPr/>
            <p:nvPr/>
          </p:nvSpPr>
          <p:spPr>
            <a:xfrm rot="-2700000">
              <a:off x="-307436" y="66892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2" name="Freeform: Shape 221">
              <a:extLst>
                <a:ext uri="{FF2B5EF4-FFF2-40B4-BE49-F238E27FC236}">
                  <a16:creationId xmlns:a16="http://schemas.microsoft.com/office/drawing/2014/main" id="{312A9FA6-F683-07AA-084B-C812CFD71668}"/>
                </a:ext>
              </a:extLst>
            </p:cNvPr>
            <p:cNvSpPr/>
            <p:nvPr/>
          </p:nvSpPr>
          <p:spPr>
            <a:xfrm rot="-3124800">
              <a:off x="-578486" y="66854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3" name="Freeform: Shape 222">
              <a:extLst>
                <a:ext uri="{FF2B5EF4-FFF2-40B4-BE49-F238E27FC236}">
                  <a16:creationId xmlns:a16="http://schemas.microsoft.com/office/drawing/2014/main" id="{F7C39F88-CEBF-F8BF-9D6C-374EF3E83719}"/>
                </a:ext>
              </a:extLst>
            </p:cNvPr>
            <p:cNvSpPr/>
            <p:nvPr/>
          </p:nvSpPr>
          <p:spPr>
            <a:xfrm rot="-792000">
              <a:off x="-713559" y="66852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4" name="Freeform: Shape 223">
              <a:extLst>
                <a:ext uri="{FF2B5EF4-FFF2-40B4-BE49-F238E27FC236}">
                  <a16:creationId xmlns:a16="http://schemas.microsoft.com/office/drawing/2014/main" id="{3BD734A0-1EF6-6870-5648-4AB6D3CAC41F}"/>
                </a:ext>
              </a:extLst>
            </p:cNvPr>
            <p:cNvSpPr/>
            <p:nvPr/>
          </p:nvSpPr>
          <p:spPr>
            <a:xfrm rot="-4036800">
              <a:off x="-849043" y="66891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5" name="Freeform: Shape 224">
              <a:extLst>
                <a:ext uri="{FF2B5EF4-FFF2-40B4-BE49-F238E27FC236}">
                  <a16:creationId xmlns:a16="http://schemas.microsoft.com/office/drawing/2014/main" id="{FA27AB44-F73F-5EFB-BA70-536E08FEC957}"/>
                </a:ext>
              </a:extLst>
            </p:cNvPr>
            <p:cNvSpPr/>
            <p:nvPr/>
          </p:nvSpPr>
          <p:spPr>
            <a:xfrm rot="-2700000">
              <a:off x="-984445" y="6689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6" name="Freeform: Shape 225">
              <a:extLst>
                <a:ext uri="{FF2B5EF4-FFF2-40B4-BE49-F238E27FC236}">
                  <a16:creationId xmlns:a16="http://schemas.microsoft.com/office/drawing/2014/main" id="{D320B7C9-9BB5-8310-F5B1-5641A099767E}"/>
                </a:ext>
              </a:extLst>
            </p:cNvPr>
            <p:cNvSpPr/>
            <p:nvPr/>
          </p:nvSpPr>
          <p:spPr>
            <a:xfrm rot="-730200">
              <a:off x="-1119835" y="66886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7" name="Freeform: Shape 226">
              <a:extLst>
                <a:ext uri="{FF2B5EF4-FFF2-40B4-BE49-F238E27FC236}">
                  <a16:creationId xmlns:a16="http://schemas.microsoft.com/office/drawing/2014/main" id="{4DA78B47-58A5-EF93-6432-D53BB1702C3B}"/>
                </a:ext>
              </a:extLst>
            </p:cNvPr>
            <p:cNvSpPr/>
            <p:nvPr/>
          </p:nvSpPr>
          <p:spPr>
            <a:xfrm rot="-2366401">
              <a:off x="-1255294" y="66873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8" name="Freeform: Shape 227">
              <a:extLst>
                <a:ext uri="{FF2B5EF4-FFF2-40B4-BE49-F238E27FC236}">
                  <a16:creationId xmlns:a16="http://schemas.microsoft.com/office/drawing/2014/main" id="{3927BB87-A5A0-00A0-0E75-3A37BB2D51CE}"/>
                </a:ext>
              </a:extLst>
            </p:cNvPr>
            <p:cNvSpPr/>
            <p:nvPr/>
          </p:nvSpPr>
          <p:spPr>
            <a:xfrm rot="-792000">
              <a:off x="-1390587" y="66855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29" name="Freeform: Shape 228">
              <a:extLst>
                <a:ext uri="{FF2B5EF4-FFF2-40B4-BE49-F238E27FC236}">
                  <a16:creationId xmlns:a16="http://schemas.microsoft.com/office/drawing/2014/main" id="{D9303BDA-8683-B01D-8BBA-7B1682D507F1}"/>
                </a:ext>
              </a:extLst>
            </p:cNvPr>
            <p:cNvSpPr/>
            <p:nvPr/>
          </p:nvSpPr>
          <p:spPr>
            <a:xfrm rot="-2700000">
              <a:off x="-1526047" y="66893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0" name="Freeform: Shape 229">
              <a:extLst>
                <a:ext uri="{FF2B5EF4-FFF2-40B4-BE49-F238E27FC236}">
                  <a16:creationId xmlns:a16="http://schemas.microsoft.com/office/drawing/2014/main" id="{8380FB12-410A-F4DE-2C46-71114817F95F}"/>
                </a:ext>
              </a:extLst>
            </p:cNvPr>
            <p:cNvSpPr/>
            <p:nvPr/>
          </p:nvSpPr>
          <p:spPr>
            <a:xfrm rot="-792000">
              <a:off x="-1661379" y="66859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1" name="Freeform: Shape 230">
              <a:extLst>
                <a:ext uri="{FF2B5EF4-FFF2-40B4-BE49-F238E27FC236}">
                  <a16:creationId xmlns:a16="http://schemas.microsoft.com/office/drawing/2014/main" id="{56F8BEC7-C7CB-CC97-CC2B-572EE12D01D0}"/>
                </a:ext>
              </a:extLst>
            </p:cNvPr>
            <p:cNvSpPr/>
            <p:nvPr/>
          </p:nvSpPr>
          <p:spPr>
            <a:xfrm rot="-2242798">
              <a:off x="-1796877" y="66889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2" name="Freeform: Shape 231">
              <a:extLst>
                <a:ext uri="{FF2B5EF4-FFF2-40B4-BE49-F238E27FC236}">
                  <a16:creationId xmlns:a16="http://schemas.microsoft.com/office/drawing/2014/main" id="{1C3870C5-AF38-1F43-1061-F27A0F758BDD}"/>
                </a:ext>
              </a:extLst>
            </p:cNvPr>
            <p:cNvSpPr/>
            <p:nvPr/>
          </p:nvSpPr>
          <p:spPr>
            <a:xfrm rot="-720599">
              <a:off x="-1932235" y="66883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3" name="Freeform: Shape 232">
              <a:extLst>
                <a:ext uri="{FF2B5EF4-FFF2-40B4-BE49-F238E27FC236}">
                  <a16:creationId xmlns:a16="http://schemas.microsoft.com/office/drawing/2014/main" id="{22CC214F-ED57-985E-F822-B41F8939C20D}"/>
                </a:ext>
              </a:extLst>
            </p:cNvPr>
            <p:cNvSpPr/>
            <p:nvPr/>
          </p:nvSpPr>
          <p:spPr>
            <a:xfrm rot="-2700000">
              <a:off x="-3421675" y="66893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4" name="Freeform: Shape 233">
              <a:extLst>
                <a:ext uri="{FF2B5EF4-FFF2-40B4-BE49-F238E27FC236}">
                  <a16:creationId xmlns:a16="http://schemas.microsoft.com/office/drawing/2014/main" id="{2223123E-14F8-1A07-6CF5-15EC6E631993}"/>
                </a:ext>
              </a:extLst>
            </p:cNvPr>
            <p:cNvSpPr/>
            <p:nvPr/>
          </p:nvSpPr>
          <p:spPr>
            <a:xfrm rot="-796800">
              <a:off x="-4098762" y="66903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5" name="Freeform: Shape 234">
              <a:extLst>
                <a:ext uri="{FF2B5EF4-FFF2-40B4-BE49-F238E27FC236}">
                  <a16:creationId xmlns:a16="http://schemas.microsoft.com/office/drawing/2014/main" id="{BA0CE22B-CFB4-AC2A-A2C4-A7F3AFE38EF5}"/>
                </a:ext>
              </a:extLst>
            </p:cNvPr>
            <p:cNvSpPr/>
            <p:nvPr/>
          </p:nvSpPr>
          <p:spPr>
            <a:xfrm rot="-2700000">
              <a:off x="-4234098" y="66893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6" name="Freeform: Shape 235">
              <a:extLst>
                <a:ext uri="{FF2B5EF4-FFF2-40B4-BE49-F238E27FC236}">
                  <a16:creationId xmlns:a16="http://schemas.microsoft.com/office/drawing/2014/main" id="{D62E3AC3-863B-2A89-3C5F-328F335F25FD}"/>
                </a:ext>
              </a:extLst>
            </p:cNvPr>
            <p:cNvSpPr/>
            <p:nvPr/>
          </p:nvSpPr>
          <p:spPr>
            <a:xfrm rot="-4050002">
              <a:off x="1588202" y="534867"/>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7" name="Freeform: Shape 236">
              <a:extLst>
                <a:ext uri="{FF2B5EF4-FFF2-40B4-BE49-F238E27FC236}">
                  <a16:creationId xmlns:a16="http://schemas.microsoft.com/office/drawing/2014/main" id="{1DFF29CA-FB24-48D5-1B90-A7516D6D2C10}"/>
                </a:ext>
              </a:extLst>
            </p:cNvPr>
            <p:cNvSpPr/>
            <p:nvPr/>
          </p:nvSpPr>
          <p:spPr>
            <a:xfrm rot="-2700000">
              <a:off x="1452803" y="534856"/>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8" name="Freeform: Shape 237">
              <a:extLst>
                <a:ext uri="{FF2B5EF4-FFF2-40B4-BE49-F238E27FC236}">
                  <a16:creationId xmlns:a16="http://schemas.microsoft.com/office/drawing/2014/main" id="{49970922-F7F0-548F-6B37-AE0EDAA5DAF7}"/>
                </a:ext>
              </a:extLst>
            </p:cNvPr>
            <p:cNvSpPr/>
            <p:nvPr/>
          </p:nvSpPr>
          <p:spPr>
            <a:xfrm rot="-796800">
              <a:off x="1317375" y="53519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39" name="Freeform: Shape 238">
              <a:extLst>
                <a:ext uri="{FF2B5EF4-FFF2-40B4-BE49-F238E27FC236}">
                  <a16:creationId xmlns:a16="http://schemas.microsoft.com/office/drawing/2014/main" id="{8B73240C-346A-3051-AB6C-AD2D7C066470}"/>
                </a:ext>
              </a:extLst>
            </p:cNvPr>
            <p:cNvSpPr/>
            <p:nvPr/>
          </p:nvSpPr>
          <p:spPr>
            <a:xfrm rot="-2700000">
              <a:off x="1182005" y="53486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0" name="Freeform: Shape 239">
              <a:extLst>
                <a:ext uri="{FF2B5EF4-FFF2-40B4-BE49-F238E27FC236}">
                  <a16:creationId xmlns:a16="http://schemas.microsoft.com/office/drawing/2014/main" id="{13B61246-7BCE-3E74-C6BA-B57042632E40}"/>
                </a:ext>
              </a:extLst>
            </p:cNvPr>
            <p:cNvSpPr/>
            <p:nvPr/>
          </p:nvSpPr>
          <p:spPr>
            <a:xfrm rot="-796800">
              <a:off x="1046597" y="53519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1" name="Freeform: Shape 240">
              <a:extLst>
                <a:ext uri="{FF2B5EF4-FFF2-40B4-BE49-F238E27FC236}">
                  <a16:creationId xmlns:a16="http://schemas.microsoft.com/office/drawing/2014/main" id="{F4CDA062-4E1D-79BE-F6EA-692F937D0D10}"/>
                </a:ext>
              </a:extLst>
            </p:cNvPr>
            <p:cNvSpPr/>
            <p:nvPr/>
          </p:nvSpPr>
          <p:spPr>
            <a:xfrm rot="-2700000">
              <a:off x="911201" y="53485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2" name="Freeform: Shape 241">
              <a:extLst>
                <a:ext uri="{FF2B5EF4-FFF2-40B4-BE49-F238E27FC236}">
                  <a16:creationId xmlns:a16="http://schemas.microsoft.com/office/drawing/2014/main" id="{19E3622C-4A52-DA5C-A677-9FCD38004ABF}"/>
                </a:ext>
              </a:extLst>
            </p:cNvPr>
            <p:cNvSpPr/>
            <p:nvPr/>
          </p:nvSpPr>
          <p:spPr>
            <a:xfrm rot="-796800">
              <a:off x="775771" y="53516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3" name="Freeform: Shape 242">
              <a:extLst>
                <a:ext uri="{FF2B5EF4-FFF2-40B4-BE49-F238E27FC236}">
                  <a16:creationId xmlns:a16="http://schemas.microsoft.com/office/drawing/2014/main" id="{A8CEA97F-5D43-AF06-C33F-32A8A4E45448}"/>
                </a:ext>
              </a:extLst>
            </p:cNvPr>
            <p:cNvSpPr/>
            <p:nvPr/>
          </p:nvSpPr>
          <p:spPr>
            <a:xfrm rot="-4050002">
              <a:off x="640390" y="53486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4" name="Freeform: Shape 243">
              <a:extLst>
                <a:ext uri="{FF2B5EF4-FFF2-40B4-BE49-F238E27FC236}">
                  <a16:creationId xmlns:a16="http://schemas.microsoft.com/office/drawing/2014/main" id="{EAEB13C9-B606-A934-C686-A600DEB7E1E1}"/>
                </a:ext>
              </a:extLst>
            </p:cNvPr>
            <p:cNvSpPr/>
            <p:nvPr/>
          </p:nvSpPr>
          <p:spPr>
            <a:xfrm rot="-796800">
              <a:off x="504969" y="53515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5" name="Freeform: Shape 244">
              <a:extLst>
                <a:ext uri="{FF2B5EF4-FFF2-40B4-BE49-F238E27FC236}">
                  <a16:creationId xmlns:a16="http://schemas.microsoft.com/office/drawing/2014/main" id="{3D3F4A4C-6A79-C78B-76CA-AC91F80A1276}"/>
                </a:ext>
              </a:extLst>
            </p:cNvPr>
            <p:cNvSpPr/>
            <p:nvPr/>
          </p:nvSpPr>
          <p:spPr>
            <a:xfrm rot="-2700000">
              <a:off x="-36629" y="53487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6" name="Freeform: Shape 245">
              <a:extLst>
                <a:ext uri="{FF2B5EF4-FFF2-40B4-BE49-F238E27FC236}">
                  <a16:creationId xmlns:a16="http://schemas.microsoft.com/office/drawing/2014/main" id="{E25029B9-7A9D-FC79-8C8C-E01B4A457EF6}"/>
                </a:ext>
              </a:extLst>
            </p:cNvPr>
            <p:cNvSpPr/>
            <p:nvPr/>
          </p:nvSpPr>
          <p:spPr>
            <a:xfrm rot="-796800">
              <a:off x="-172058" y="53514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7" name="Freeform: Shape 246">
              <a:extLst>
                <a:ext uri="{FF2B5EF4-FFF2-40B4-BE49-F238E27FC236}">
                  <a16:creationId xmlns:a16="http://schemas.microsoft.com/office/drawing/2014/main" id="{DA04D9FC-29C4-594B-883E-72D97EDAC750}"/>
                </a:ext>
              </a:extLst>
            </p:cNvPr>
            <p:cNvSpPr/>
            <p:nvPr/>
          </p:nvSpPr>
          <p:spPr>
            <a:xfrm rot="-2700000">
              <a:off x="-307410" y="53486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8" name="Freeform: Shape 247">
              <a:extLst>
                <a:ext uri="{FF2B5EF4-FFF2-40B4-BE49-F238E27FC236}">
                  <a16:creationId xmlns:a16="http://schemas.microsoft.com/office/drawing/2014/main" id="{36EFF2B2-BCBA-2F6F-E099-29BB3A9C677D}"/>
                </a:ext>
              </a:extLst>
            </p:cNvPr>
            <p:cNvSpPr/>
            <p:nvPr/>
          </p:nvSpPr>
          <p:spPr>
            <a:xfrm rot="-796800">
              <a:off x="-442860" y="53511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49" name="Freeform: Shape 248">
              <a:extLst>
                <a:ext uri="{FF2B5EF4-FFF2-40B4-BE49-F238E27FC236}">
                  <a16:creationId xmlns:a16="http://schemas.microsoft.com/office/drawing/2014/main" id="{F0BBF4AA-379A-0BBB-681E-C2A49947FAA6}"/>
                </a:ext>
              </a:extLst>
            </p:cNvPr>
            <p:cNvSpPr/>
            <p:nvPr/>
          </p:nvSpPr>
          <p:spPr>
            <a:xfrm rot="-3124800">
              <a:off x="-578469" y="5344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0" name="Freeform: Shape 249">
              <a:extLst>
                <a:ext uri="{FF2B5EF4-FFF2-40B4-BE49-F238E27FC236}">
                  <a16:creationId xmlns:a16="http://schemas.microsoft.com/office/drawing/2014/main" id="{AA583A38-1F6D-0682-AB65-D9812EA6C436}"/>
                </a:ext>
              </a:extLst>
            </p:cNvPr>
            <p:cNvSpPr/>
            <p:nvPr/>
          </p:nvSpPr>
          <p:spPr>
            <a:xfrm rot="-792000">
              <a:off x="-713589" y="53445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1" name="Freeform: Shape 250">
              <a:extLst>
                <a:ext uri="{FF2B5EF4-FFF2-40B4-BE49-F238E27FC236}">
                  <a16:creationId xmlns:a16="http://schemas.microsoft.com/office/drawing/2014/main" id="{DF3E891E-F36C-352B-C3DF-3E4B9DD701FC}"/>
                </a:ext>
              </a:extLst>
            </p:cNvPr>
            <p:cNvSpPr/>
            <p:nvPr/>
          </p:nvSpPr>
          <p:spPr>
            <a:xfrm rot="-4036800">
              <a:off x="-849036" y="53485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2" name="Freeform: Shape 251">
              <a:extLst>
                <a:ext uri="{FF2B5EF4-FFF2-40B4-BE49-F238E27FC236}">
                  <a16:creationId xmlns:a16="http://schemas.microsoft.com/office/drawing/2014/main" id="{25F142AF-DC62-85AB-FBAB-1DDA52B3243F}"/>
                </a:ext>
              </a:extLst>
            </p:cNvPr>
            <p:cNvSpPr/>
            <p:nvPr/>
          </p:nvSpPr>
          <p:spPr>
            <a:xfrm rot="-2700000">
              <a:off x="-984443" y="53487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3" name="Freeform: Shape 252">
              <a:extLst>
                <a:ext uri="{FF2B5EF4-FFF2-40B4-BE49-F238E27FC236}">
                  <a16:creationId xmlns:a16="http://schemas.microsoft.com/office/drawing/2014/main" id="{7314C6FB-DE19-51EE-CD02-BEB344FCBB86}"/>
                </a:ext>
              </a:extLst>
            </p:cNvPr>
            <p:cNvSpPr/>
            <p:nvPr/>
          </p:nvSpPr>
          <p:spPr>
            <a:xfrm rot="-730200">
              <a:off x="-1119834" y="53481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4" name="Freeform: Shape 253">
              <a:extLst>
                <a:ext uri="{FF2B5EF4-FFF2-40B4-BE49-F238E27FC236}">
                  <a16:creationId xmlns:a16="http://schemas.microsoft.com/office/drawing/2014/main" id="{1D03525A-58DE-FCF8-658B-D22D5EBFFAD8}"/>
                </a:ext>
              </a:extLst>
            </p:cNvPr>
            <p:cNvSpPr/>
            <p:nvPr/>
          </p:nvSpPr>
          <p:spPr>
            <a:xfrm rot="-2366401">
              <a:off x="-1255283" y="53468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5" name="Freeform: Shape 254">
              <a:extLst>
                <a:ext uri="{FF2B5EF4-FFF2-40B4-BE49-F238E27FC236}">
                  <a16:creationId xmlns:a16="http://schemas.microsoft.com/office/drawing/2014/main" id="{AE5CF2F9-AA18-B089-C2A0-915C912C2766}"/>
                </a:ext>
              </a:extLst>
            </p:cNvPr>
            <p:cNvSpPr/>
            <p:nvPr/>
          </p:nvSpPr>
          <p:spPr>
            <a:xfrm rot="-792000">
              <a:off x="-1390592" y="53450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6" name="Freeform: Shape 255">
              <a:extLst>
                <a:ext uri="{FF2B5EF4-FFF2-40B4-BE49-F238E27FC236}">
                  <a16:creationId xmlns:a16="http://schemas.microsoft.com/office/drawing/2014/main" id="{D26ECF25-881B-029F-CF2B-CEDD91AFE914}"/>
                </a:ext>
              </a:extLst>
            </p:cNvPr>
            <p:cNvSpPr/>
            <p:nvPr/>
          </p:nvSpPr>
          <p:spPr>
            <a:xfrm rot="-2700000">
              <a:off x="-1526045" y="53486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7" name="Freeform: Shape 256">
              <a:extLst>
                <a:ext uri="{FF2B5EF4-FFF2-40B4-BE49-F238E27FC236}">
                  <a16:creationId xmlns:a16="http://schemas.microsoft.com/office/drawing/2014/main" id="{15BE24B3-7572-4B02-911F-7D3A3431A90D}"/>
                </a:ext>
              </a:extLst>
            </p:cNvPr>
            <p:cNvSpPr/>
            <p:nvPr/>
          </p:nvSpPr>
          <p:spPr>
            <a:xfrm rot="-792000">
              <a:off x="-1661384" y="53451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8" name="Freeform: Shape 257">
              <a:extLst>
                <a:ext uri="{FF2B5EF4-FFF2-40B4-BE49-F238E27FC236}">
                  <a16:creationId xmlns:a16="http://schemas.microsoft.com/office/drawing/2014/main" id="{2B45CDE7-594C-0228-62A2-94900AEB230A}"/>
                </a:ext>
              </a:extLst>
            </p:cNvPr>
            <p:cNvSpPr/>
            <p:nvPr/>
          </p:nvSpPr>
          <p:spPr>
            <a:xfrm rot="-2242798">
              <a:off x="-1796862" y="53485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59" name="Freeform: Shape 258">
              <a:extLst>
                <a:ext uri="{FF2B5EF4-FFF2-40B4-BE49-F238E27FC236}">
                  <a16:creationId xmlns:a16="http://schemas.microsoft.com/office/drawing/2014/main" id="{0B6B946E-EB2E-0557-0D6C-5A3B892B9437}"/>
                </a:ext>
              </a:extLst>
            </p:cNvPr>
            <p:cNvSpPr/>
            <p:nvPr/>
          </p:nvSpPr>
          <p:spPr>
            <a:xfrm rot="-720599">
              <a:off x="-1932230" y="5347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0" name="Freeform: Shape 259">
              <a:extLst>
                <a:ext uri="{FF2B5EF4-FFF2-40B4-BE49-F238E27FC236}">
                  <a16:creationId xmlns:a16="http://schemas.microsoft.com/office/drawing/2014/main" id="{29602B75-BEF4-6710-AC06-3B476723E1C7}"/>
                </a:ext>
              </a:extLst>
            </p:cNvPr>
            <p:cNvSpPr/>
            <p:nvPr/>
          </p:nvSpPr>
          <p:spPr>
            <a:xfrm rot="-2700000">
              <a:off x="-4234096" y="53487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1" name="Freeform: Shape 260">
              <a:extLst>
                <a:ext uri="{FF2B5EF4-FFF2-40B4-BE49-F238E27FC236}">
                  <a16:creationId xmlns:a16="http://schemas.microsoft.com/office/drawing/2014/main" id="{300FD34A-B241-E944-0341-E6ACFFDDEB82}"/>
                </a:ext>
              </a:extLst>
            </p:cNvPr>
            <p:cNvSpPr/>
            <p:nvPr/>
          </p:nvSpPr>
          <p:spPr>
            <a:xfrm rot="-796800">
              <a:off x="1723608" y="40115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2" name="Freeform: Shape 261">
              <a:extLst>
                <a:ext uri="{FF2B5EF4-FFF2-40B4-BE49-F238E27FC236}">
                  <a16:creationId xmlns:a16="http://schemas.microsoft.com/office/drawing/2014/main" id="{D0A818D1-19EB-D24B-67D9-4CEDE7852714}"/>
                </a:ext>
              </a:extLst>
            </p:cNvPr>
            <p:cNvSpPr/>
            <p:nvPr/>
          </p:nvSpPr>
          <p:spPr>
            <a:xfrm rot="-4050002">
              <a:off x="1588205" y="40080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3" name="Freeform: Shape 262">
              <a:extLst>
                <a:ext uri="{FF2B5EF4-FFF2-40B4-BE49-F238E27FC236}">
                  <a16:creationId xmlns:a16="http://schemas.microsoft.com/office/drawing/2014/main" id="{3156AAC7-6CD0-3401-AF6D-A99C47430CDA}"/>
                </a:ext>
              </a:extLst>
            </p:cNvPr>
            <p:cNvSpPr/>
            <p:nvPr/>
          </p:nvSpPr>
          <p:spPr>
            <a:xfrm rot="-2700000">
              <a:off x="1452805" y="400793"/>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4" name="Freeform: Shape 263">
              <a:extLst>
                <a:ext uri="{FF2B5EF4-FFF2-40B4-BE49-F238E27FC236}">
                  <a16:creationId xmlns:a16="http://schemas.microsoft.com/office/drawing/2014/main" id="{885A57BF-FF25-A4ED-7C43-262E9EF73F36}"/>
                </a:ext>
              </a:extLst>
            </p:cNvPr>
            <p:cNvSpPr/>
            <p:nvPr/>
          </p:nvSpPr>
          <p:spPr>
            <a:xfrm rot="-796800">
              <a:off x="1317381" y="40113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5" name="Freeform: Shape 264">
              <a:extLst>
                <a:ext uri="{FF2B5EF4-FFF2-40B4-BE49-F238E27FC236}">
                  <a16:creationId xmlns:a16="http://schemas.microsoft.com/office/drawing/2014/main" id="{902C3430-EE49-7452-5C72-1DFDC6B37275}"/>
                </a:ext>
              </a:extLst>
            </p:cNvPr>
            <p:cNvSpPr/>
            <p:nvPr/>
          </p:nvSpPr>
          <p:spPr>
            <a:xfrm rot="-2700000">
              <a:off x="1182007" y="40080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6" name="Freeform: Shape 265">
              <a:extLst>
                <a:ext uri="{FF2B5EF4-FFF2-40B4-BE49-F238E27FC236}">
                  <a16:creationId xmlns:a16="http://schemas.microsoft.com/office/drawing/2014/main" id="{05661504-0B0C-D2D6-4E77-11964AD9E408}"/>
                </a:ext>
              </a:extLst>
            </p:cNvPr>
            <p:cNvSpPr/>
            <p:nvPr/>
          </p:nvSpPr>
          <p:spPr>
            <a:xfrm rot="-796800">
              <a:off x="1046603" y="40110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7" name="Freeform: Shape 266">
              <a:extLst>
                <a:ext uri="{FF2B5EF4-FFF2-40B4-BE49-F238E27FC236}">
                  <a16:creationId xmlns:a16="http://schemas.microsoft.com/office/drawing/2014/main" id="{9C48CB00-E9F5-ED0A-D34A-BB8F8DE1FD50}"/>
                </a:ext>
              </a:extLst>
            </p:cNvPr>
            <p:cNvSpPr/>
            <p:nvPr/>
          </p:nvSpPr>
          <p:spPr>
            <a:xfrm rot="-2700000">
              <a:off x="911203" y="40079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8" name="Freeform: Shape 267">
              <a:extLst>
                <a:ext uri="{FF2B5EF4-FFF2-40B4-BE49-F238E27FC236}">
                  <a16:creationId xmlns:a16="http://schemas.microsoft.com/office/drawing/2014/main" id="{684CFE93-A9F8-CEAA-9ED4-99D364EADF91}"/>
                </a:ext>
              </a:extLst>
            </p:cNvPr>
            <p:cNvSpPr/>
            <p:nvPr/>
          </p:nvSpPr>
          <p:spPr>
            <a:xfrm rot="-796800">
              <a:off x="775778" y="40110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69" name="Freeform: Shape 268">
              <a:extLst>
                <a:ext uri="{FF2B5EF4-FFF2-40B4-BE49-F238E27FC236}">
                  <a16:creationId xmlns:a16="http://schemas.microsoft.com/office/drawing/2014/main" id="{51711E6B-BC42-C619-2D39-E3FD28F2C740}"/>
                </a:ext>
              </a:extLst>
            </p:cNvPr>
            <p:cNvSpPr/>
            <p:nvPr/>
          </p:nvSpPr>
          <p:spPr>
            <a:xfrm rot="-4050002">
              <a:off x="640392" y="40080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0" name="Freeform: Shape 269">
              <a:extLst>
                <a:ext uri="{FF2B5EF4-FFF2-40B4-BE49-F238E27FC236}">
                  <a16:creationId xmlns:a16="http://schemas.microsoft.com/office/drawing/2014/main" id="{867ABDE6-84C0-DD6F-CEFD-5AAAF335FCA5}"/>
                </a:ext>
              </a:extLst>
            </p:cNvPr>
            <p:cNvSpPr/>
            <p:nvPr/>
          </p:nvSpPr>
          <p:spPr>
            <a:xfrm rot="-796800">
              <a:off x="504975" y="40110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1" name="Freeform: Shape 270">
              <a:extLst>
                <a:ext uri="{FF2B5EF4-FFF2-40B4-BE49-F238E27FC236}">
                  <a16:creationId xmlns:a16="http://schemas.microsoft.com/office/drawing/2014/main" id="{949CDD3C-F2B4-1576-5273-54308EB308DB}"/>
                </a:ext>
              </a:extLst>
            </p:cNvPr>
            <p:cNvSpPr/>
            <p:nvPr/>
          </p:nvSpPr>
          <p:spPr>
            <a:xfrm rot="-4050002">
              <a:off x="369592" y="40081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2" name="Freeform: Shape 271">
              <a:extLst>
                <a:ext uri="{FF2B5EF4-FFF2-40B4-BE49-F238E27FC236}">
                  <a16:creationId xmlns:a16="http://schemas.microsoft.com/office/drawing/2014/main" id="{517BD702-624B-FC57-82CE-497DA7AB6CE5}"/>
                </a:ext>
              </a:extLst>
            </p:cNvPr>
            <p:cNvSpPr/>
            <p:nvPr/>
          </p:nvSpPr>
          <p:spPr>
            <a:xfrm rot="-2700000">
              <a:off x="234194" y="40080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3" name="Freeform: Shape 272">
              <a:extLst>
                <a:ext uri="{FF2B5EF4-FFF2-40B4-BE49-F238E27FC236}">
                  <a16:creationId xmlns:a16="http://schemas.microsoft.com/office/drawing/2014/main" id="{0160ADFC-9528-2C2E-0F2B-FA9095347B56}"/>
                </a:ext>
              </a:extLst>
            </p:cNvPr>
            <p:cNvSpPr/>
            <p:nvPr/>
          </p:nvSpPr>
          <p:spPr>
            <a:xfrm rot="-796800">
              <a:off x="98773" y="40108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4" name="Freeform: Shape 273">
              <a:extLst>
                <a:ext uri="{FF2B5EF4-FFF2-40B4-BE49-F238E27FC236}">
                  <a16:creationId xmlns:a16="http://schemas.microsoft.com/office/drawing/2014/main" id="{083B94A2-07F0-DCB5-70B0-A2C23A24F168}"/>
                </a:ext>
              </a:extLst>
            </p:cNvPr>
            <p:cNvSpPr/>
            <p:nvPr/>
          </p:nvSpPr>
          <p:spPr>
            <a:xfrm rot="-2700000">
              <a:off x="-36627" y="40080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5" name="Freeform: Shape 274">
              <a:extLst>
                <a:ext uri="{FF2B5EF4-FFF2-40B4-BE49-F238E27FC236}">
                  <a16:creationId xmlns:a16="http://schemas.microsoft.com/office/drawing/2014/main" id="{CEEEF3DD-69B7-9C95-A665-25BDF6C013FE}"/>
                </a:ext>
              </a:extLst>
            </p:cNvPr>
            <p:cNvSpPr/>
            <p:nvPr/>
          </p:nvSpPr>
          <p:spPr>
            <a:xfrm rot="-2700000">
              <a:off x="-307407" y="40079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6" name="Freeform: Shape 275">
              <a:extLst>
                <a:ext uri="{FF2B5EF4-FFF2-40B4-BE49-F238E27FC236}">
                  <a16:creationId xmlns:a16="http://schemas.microsoft.com/office/drawing/2014/main" id="{E159F9D3-B031-D84B-868E-090449B5B03B}"/>
                </a:ext>
              </a:extLst>
            </p:cNvPr>
            <p:cNvSpPr/>
            <p:nvPr/>
          </p:nvSpPr>
          <p:spPr>
            <a:xfrm rot="-796800">
              <a:off x="-442853" y="4010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7" name="Freeform: Shape 276">
              <a:extLst>
                <a:ext uri="{FF2B5EF4-FFF2-40B4-BE49-F238E27FC236}">
                  <a16:creationId xmlns:a16="http://schemas.microsoft.com/office/drawing/2014/main" id="{72F34FBC-0BBB-99FD-A1DD-C65AAEC25550}"/>
                </a:ext>
              </a:extLst>
            </p:cNvPr>
            <p:cNvSpPr/>
            <p:nvPr/>
          </p:nvSpPr>
          <p:spPr>
            <a:xfrm rot="-792000">
              <a:off x="-713594" y="40039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8" name="Freeform: Shape 277">
              <a:extLst>
                <a:ext uri="{FF2B5EF4-FFF2-40B4-BE49-F238E27FC236}">
                  <a16:creationId xmlns:a16="http://schemas.microsoft.com/office/drawing/2014/main" id="{E619546A-B12C-0068-B26A-E3963EEA6D13}"/>
                </a:ext>
              </a:extLst>
            </p:cNvPr>
            <p:cNvSpPr/>
            <p:nvPr/>
          </p:nvSpPr>
          <p:spPr>
            <a:xfrm rot="-4036800">
              <a:off x="-849029" y="40077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79" name="Freeform: Shape 278">
              <a:extLst>
                <a:ext uri="{FF2B5EF4-FFF2-40B4-BE49-F238E27FC236}">
                  <a16:creationId xmlns:a16="http://schemas.microsoft.com/office/drawing/2014/main" id="{6AE0719D-535E-58FE-5E24-C4502ABEC329}"/>
                </a:ext>
              </a:extLst>
            </p:cNvPr>
            <p:cNvSpPr/>
            <p:nvPr/>
          </p:nvSpPr>
          <p:spPr>
            <a:xfrm rot="-2700000">
              <a:off x="-984441" y="40080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0" name="Freeform: Shape 279">
              <a:extLst>
                <a:ext uri="{FF2B5EF4-FFF2-40B4-BE49-F238E27FC236}">
                  <a16:creationId xmlns:a16="http://schemas.microsoft.com/office/drawing/2014/main" id="{1310278B-5B6B-4AFC-D0B0-AAFA34A15A9F}"/>
                </a:ext>
              </a:extLst>
            </p:cNvPr>
            <p:cNvSpPr/>
            <p:nvPr/>
          </p:nvSpPr>
          <p:spPr>
            <a:xfrm rot="-730200">
              <a:off x="-1119833" y="40073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1" name="Freeform: Shape 280">
              <a:extLst>
                <a:ext uri="{FF2B5EF4-FFF2-40B4-BE49-F238E27FC236}">
                  <a16:creationId xmlns:a16="http://schemas.microsoft.com/office/drawing/2014/main" id="{F9971B17-9BCF-AF88-B7FE-AB98B8877777}"/>
                </a:ext>
              </a:extLst>
            </p:cNvPr>
            <p:cNvSpPr/>
            <p:nvPr/>
          </p:nvSpPr>
          <p:spPr>
            <a:xfrm rot="-2366401">
              <a:off x="-1255297" y="40061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2" name="Freeform: Shape 281">
              <a:extLst>
                <a:ext uri="{FF2B5EF4-FFF2-40B4-BE49-F238E27FC236}">
                  <a16:creationId xmlns:a16="http://schemas.microsoft.com/office/drawing/2014/main" id="{ED67C21B-37BA-FE08-6DE5-0608A2E7F715}"/>
                </a:ext>
              </a:extLst>
            </p:cNvPr>
            <p:cNvSpPr/>
            <p:nvPr/>
          </p:nvSpPr>
          <p:spPr>
            <a:xfrm rot="-792000">
              <a:off x="-1390597" y="4004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3" name="Freeform: Shape 282">
              <a:extLst>
                <a:ext uri="{FF2B5EF4-FFF2-40B4-BE49-F238E27FC236}">
                  <a16:creationId xmlns:a16="http://schemas.microsoft.com/office/drawing/2014/main" id="{8668E14A-1D37-C793-1EFA-CF6B9399D932}"/>
                </a:ext>
              </a:extLst>
            </p:cNvPr>
            <p:cNvSpPr/>
            <p:nvPr/>
          </p:nvSpPr>
          <p:spPr>
            <a:xfrm rot="-2700000">
              <a:off x="-1526043" y="40080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4" name="Freeform: Shape 283">
              <a:extLst>
                <a:ext uri="{FF2B5EF4-FFF2-40B4-BE49-F238E27FC236}">
                  <a16:creationId xmlns:a16="http://schemas.microsoft.com/office/drawing/2014/main" id="{BC97A71E-419F-6A0D-9524-7EFA7D8FDC5E}"/>
                </a:ext>
              </a:extLst>
            </p:cNvPr>
            <p:cNvSpPr/>
            <p:nvPr/>
          </p:nvSpPr>
          <p:spPr>
            <a:xfrm rot="-792000">
              <a:off x="-1661389" y="40046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5" name="Freeform: Shape 284">
              <a:extLst>
                <a:ext uri="{FF2B5EF4-FFF2-40B4-BE49-F238E27FC236}">
                  <a16:creationId xmlns:a16="http://schemas.microsoft.com/office/drawing/2014/main" id="{60A439F8-28F3-A1DD-26EA-56415CB040D7}"/>
                </a:ext>
              </a:extLst>
            </p:cNvPr>
            <p:cNvSpPr/>
            <p:nvPr/>
          </p:nvSpPr>
          <p:spPr>
            <a:xfrm rot="-2242798">
              <a:off x="-1796870" y="40078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6" name="Freeform: Shape 285">
              <a:extLst>
                <a:ext uri="{FF2B5EF4-FFF2-40B4-BE49-F238E27FC236}">
                  <a16:creationId xmlns:a16="http://schemas.microsoft.com/office/drawing/2014/main" id="{80A04DEF-0B30-7B6F-E962-1882559A9327}"/>
                </a:ext>
              </a:extLst>
            </p:cNvPr>
            <p:cNvSpPr/>
            <p:nvPr/>
          </p:nvSpPr>
          <p:spPr>
            <a:xfrm rot="-2700000">
              <a:off x="-3692492" y="40081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7" name="Freeform: Shape 286">
              <a:extLst>
                <a:ext uri="{FF2B5EF4-FFF2-40B4-BE49-F238E27FC236}">
                  <a16:creationId xmlns:a16="http://schemas.microsoft.com/office/drawing/2014/main" id="{14822C7A-50E4-5018-B222-8AADA5648362}"/>
                </a:ext>
              </a:extLst>
            </p:cNvPr>
            <p:cNvSpPr/>
            <p:nvPr/>
          </p:nvSpPr>
          <p:spPr>
            <a:xfrm rot="-2700000">
              <a:off x="-4234094" y="40081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8" name="Freeform: Shape 287">
              <a:extLst>
                <a:ext uri="{FF2B5EF4-FFF2-40B4-BE49-F238E27FC236}">
                  <a16:creationId xmlns:a16="http://schemas.microsoft.com/office/drawing/2014/main" id="{9F564F2A-3E78-28D6-864E-1E58845BD55C}"/>
                </a:ext>
              </a:extLst>
            </p:cNvPr>
            <p:cNvSpPr/>
            <p:nvPr/>
          </p:nvSpPr>
          <p:spPr>
            <a:xfrm rot="-796800">
              <a:off x="-4369552" y="40088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89" name="Freeform: Shape 288">
              <a:extLst>
                <a:ext uri="{FF2B5EF4-FFF2-40B4-BE49-F238E27FC236}">
                  <a16:creationId xmlns:a16="http://schemas.microsoft.com/office/drawing/2014/main" id="{A491AC07-B944-E23F-1AC0-781F222CCAF1}"/>
                </a:ext>
              </a:extLst>
            </p:cNvPr>
            <p:cNvSpPr/>
            <p:nvPr/>
          </p:nvSpPr>
          <p:spPr>
            <a:xfrm>
              <a:off x="1723598"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0" name="Freeform: Shape 289">
              <a:extLst>
                <a:ext uri="{FF2B5EF4-FFF2-40B4-BE49-F238E27FC236}">
                  <a16:creationId xmlns:a16="http://schemas.microsoft.com/office/drawing/2014/main" id="{F6131B01-334E-C4A4-48FA-DC472240EAAD}"/>
                </a:ext>
              </a:extLst>
            </p:cNvPr>
            <p:cNvSpPr/>
            <p:nvPr/>
          </p:nvSpPr>
          <p:spPr>
            <a:xfrm>
              <a:off x="1588203"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1" name="Freeform: Shape 290">
              <a:extLst>
                <a:ext uri="{FF2B5EF4-FFF2-40B4-BE49-F238E27FC236}">
                  <a16:creationId xmlns:a16="http://schemas.microsoft.com/office/drawing/2014/main" id="{3FAA8A16-A121-B916-B393-CBF4EF5F189E}"/>
                </a:ext>
              </a:extLst>
            </p:cNvPr>
            <p:cNvSpPr/>
            <p:nvPr/>
          </p:nvSpPr>
          <p:spPr>
            <a:xfrm>
              <a:off x="1452808"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2" name="Freeform: Shape 291">
              <a:extLst>
                <a:ext uri="{FF2B5EF4-FFF2-40B4-BE49-F238E27FC236}">
                  <a16:creationId xmlns:a16="http://schemas.microsoft.com/office/drawing/2014/main" id="{E32F62D5-B951-DEB3-6BEB-BA985B04D8DF}"/>
                </a:ext>
              </a:extLst>
            </p:cNvPr>
            <p:cNvSpPr/>
            <p:nvPr/>
          </p:nvSpPr>
          <p:spPr>
            <a:xfrm>
              <a:off x="1317389"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3" name="Freeform: Shape 292">
              <a:extLst>
                <a:ext uri="{FF2B5EF4-FFF2-40B4-BE49-F238E27FC236}">
                  <a16:creationId xmlns:a16="http://schemas.microsoft.com/office/drawing/2014/main" id="{E5FBB50F-5112-BD8F-4268-2E9E07567CFA}"/>
                </a:ext>
              </a:extLst>
            </p:cNvPr>
            <p:cNvSpPr/>
            <p:nvPr/>
          </p:nvSpPr>
          <p:spPr>
            <a:xfrm>
              <a:off x="1181994"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4" name="Freeform: Shape 293">
              <a:extLst>
                <a:ext uri="{FF2B5EF4-FFF2-40B4-BE49-F238E27FC236}">
                  <a16:creationId xmlns:a16="http://schemas.microsoft.com/office/drawing/2014/main" id="{847724C9-0137-9ADB-3FEF-5166E01B76FA}"/>
                </a:ext>
              </a:extLst>
            </p:cNvPr>
            <p:cNvSpPr/>
            <p:nvPr/>
          </p:nvSpPr>
          <p:spPr>
            <a:xfrm>
              <a:off x="1046599"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5" name="Freeform: Shape 294">
              <a:extLst>
                <a:ext uri="{FF2B5EF4-FFF2-40B4-BE49-F238E27FC236}">
                  <a16:creationId xmlns:a16="http://schemas.microsoft.com/office/drawing/2014/main" id="{F651EA2C-F0E8-7029-AE2E-67F0793D8C51}"/>
                </a:ext>
              </a:extLst>
            </p:cNvPr>
            <p:cNvSpPr/>
            <p:nvPr/>
          </p:nvSpPr>
          <p:spPr>
            <a:xfrm>
              <a:off x="911204"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6" name="Freeform: Shape 295">
              <a:extLst>
                <a:ext uri="{FF2B5EF4-FFF2-40B4-BE49-F238E27FC236}">
                  <a16:creationId xmlns:a16="http://schemas.microsoft.com/office/drawing/2014/main" id="{673EA52A-C474-36EC-5B3B-1C72EB6F3788}"/>
                </a:ext>
              </a:extLst>
            </p:cNvPr>
            <p:cNvSpPr/>
            <p:nvPr/>
          </p:nvSpPr>
          <p:spPr>
            <a:xfrm>
              <a:off x="775785"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7" name="Freeform: Shape 296">
              <a:extLst>
                <a:ext uri="{FF2B5EF4-FFF2-40B4-BE49-F238E27FC236}">
                  <a16:creationId xmlns:a16="http://schemas.microsoft.com/office/drawing/2014/main" id="{0F254451-9FB8-390F-A6A0-59AB8EB379D3}"/>
                </a:ext>
              </a:extLst>
            </p:cNvPr>
            <p:cNvSpPr/>
            <p:nvPr/>
          </p:nvSpPr>
          <p:spPr>
            <a:xfrm>
              <a:off x="640390"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8" name="Freeform: Shape 297">
              <a:extLst>
                <a:ext uri="{FF2B5EF4-FFF2-40B4-BE49-F238E27FC236}">
                  <a16:creationId xmlns:a16="http://schemas.microsoft.com/office/drawing/2014/main" id="{CB75CA62-6B5F-E23D-1C8A-B961860465B4}"/>
                </a:ext>
              </a:extLst>
            </p:cNvPr>
            <p:cNvSpPr/>
            <p:nvPr/>
          </p:nvSpPr>
          <p:spPr>
            <a:xfrm>
              <a:off x="504995"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299" name="Freeform: Shape 298">
              <a:extLst>
                <a:ext uri="{FF2B5EF4-FFF2-40B4-BE49-F238E27FC236}">
                  <a16:creationId xmlns:a16="http://schemas.microsoft.com/office/drawing/2014/main" id="{D368E696-24C1-BE7A-1E57-E3DB89986A65}"/>
                </a:ext>
              </a:extLst>
            </p:cNvPr>
            <p:cNvSpPr/>
            <p:nvPr/>
          </p:nvSpPr>
          <p:spPr>
            <a:xfrm>
              <a:off x="369575"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0" name="Freeform: Shape 299">
              <a:extLst>
                <a:ext uri="{FF2B5EF4-FFF2-40B4-BE49-F238E27FC236}">
                  <a16:creationId xmlns:a16="http://schemas.microsoft.com/office/drawing/2014/main" id="{EFDCC935-CFE5-61C2-E2DD-77FDDA0452BC}"/>
                </a:ext>
              </a:extLst>
            </p:cNvPr>
            <p:cNvSpPr/>
            <p:nvPr/>
          </p:nvSpPr>
          <p:spPr>
            <a:xfrm>
              <a:off x="234180"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1" name="Freeform: Shape 300">
              <a:extLst>
                <a:ext uri="{FF2B5EF4-FFF2-40B4-BE49-F238E27FC236}">
                  <a16:creationId xmlns:a16="http://schemas.microsoft.com/office/drawing/2014/main" id="{51C5D199-E012-7B4C-A936-D6030F885467}"/>
                </a:ext>
              </a:extLst>
            </p:cNvPr>
            <p:cNvSpPr/>
            <p:nvPr/>
          </p:nvSpPr>
          <p:spPr>
            <a:xfrm>
              <a:off x="98785"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2" name="Freeform: Shape 301">
              <a:extLst>
                <a:ext uri="{FF2B5EF4-FFF2-40B4-BE49-F238E27FC236}">
                  <a16:creationId xmlns:a16="http://schemas.microsoft.com/office/drawing/2014/main" id="{DCBD314F-E1D6-8997-6B00-619986CFFBA6}"/>
                </a:ext>
              </a:extLst>
            </p:cNvPr>
            <p:cNvSpPr/>
            <p:nvPr/>
          </p:nvSpPr>
          <p:spPr>
            <a:xfrm>
              <a:off x="-36633"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3" name="Freeform: Shape 302">
              <a:extLst>
                <a:ext uri="{FF2B5EF4-FFF2-40B4-BE49-F238E27FC236}">
                  <a16:creationId xmlns:a16="http://schemas.microsoft.com/office/drawing/2014/main" id="{8121BE86-8634-AFA6-164D-21F67FA195D2}"/>
                </a:ext>
              </a:extLst>
            </p:cNvPr>
            <p:cNvSpPr/>
            <p:nvPr/>
          </p:nvSpPr>
          <p:spPr>
            <a:xfrm>
              <a:off x="-172028"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4" name="Freeform: Shape 303">
              <a:extLst>
                <a:ext uri="{FF2B5EF4-FFF2-40B4-BE49-F238E27FC236}">
                  <a16:creationId xmlns:a16="http://schemas.microsoft.com/office/drawing/2014/main" id="{CC213B79-5757-C1B6-A66A-3C2CADC84FDF}"/>
                </a:ext>
              </a:extLst>
            </p:cNvPr>
            <p:cNvSpPr/>
            <p:nvPr/>
          </p:nvSpPr>
          <p:spPr>
            <a:xfrm>
              <a:off x="-307423"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5" name="Freeform: Shape 304">
              <a:extLst>
                <a:ext uri="{FF2B5EF4-FFF2-40B4-BE49-F238E27FC236}">
                  <a16:creationId xmlns:a16="http://schemas.microsoft.com/office/drawing/2014/main" id="{489646B6-F106-839E-FA34-8A442D13A379}"/>
                </a:ext>
              </a:extLst>
            </p:cNvPr>
            <p:cNvSpPr/>
            <p:nvPr/>
          </p:nvSpPr>
          <p:spPr>
            <a:xfrm>
              <a:off x="-442842"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6" name="Freeform: Shape 305">
              <a:extLst>
                <a:ext uri="{FF2B5EF4-FFF2-40B4-BE49-F238E27FC236}">
                  <a16:creationId xmlns:a16="http://schemas.microsoft.com/office/drawing/2014/main" id="{0FD25EB1-545D-0C33-498D-7D806DC39554}"/>
                </a:ext>
              </a:extLst>
            </p:cNvPr>
            <p:cNvSpPr/>
            <p:nvPr/>
          </p:nvSpPr>
          <p:spPr>
            <a:xfrm>
              <a:off x="-1255237"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7" name="Freeform: Shape 306">
              <a:extLst>
                <a:ext uri="{FF2B5EF4-FFF2-40B4-BE49-F238E27FC236}">
                  <a16:creationId xmlns:a16="http://schemas.microsoft.com/office/drawing/2014/main" id="{D8FEE37E-B00E-C5EE-45A2-3809E3E8D4EF}"/>
                </a:ext>
              </a:extLst>
            </p:cNvPr>
            <p:cNvSpPr/>
            <p:nvPr/>
          </p:nvSpPr>
          <p:spPr>
            <a:xfrm>
              <a:off x="-1390656"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8" name="Freeform: Shape 307">
              <a:extLst>
                <a:ext uri="{FF2B5EF4-FFF2-40B4-BE49-F238E27FC236}">
                  <a16:creationId xmlns:a16="http://schemas.microsoft.com/office/drawing/2014/main" id="{CF936505-402E-6C80-A3D1-2D2DA307B097}"/>
                </a:ext>
              </a:extLst>
            </p:cNvPr>
            <p:cNvSpPr/>
            <p:nvPr/>
          </p:nvSpPr>
          <p:spPr>
            <a:xfrm>
              <a:off x="-1526051"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09" name="Freeform: Shape 308">
              <a:extLst>
                <a:ext uri="{FF2B5EF4-FFF2-40B4-BE49-F238E27FC236}">
                  <a16:creationId xmlns:a16="http://schemas.microsoft.com/office/drawing/2014/main" id="{A2F4865D-1C81-E599-F3FF-93BB2BFA6A19}"/>
                </a:ext>
              </a:extLst>
            </p:cNvPr>
            <p:cNvSpPr/>
            <p:nvPr/>
          </p:nvSpPr>
          <p:spPr>
            <a:xfrm>
              <a:off x="-1661446"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0" name="Freeform: Shape 309">
              <a:extLst>
                <a:ext uri="{FF2B5EF4-FFF2-40B4-BE49-F238E27FC236}">
                  <a16:creationId xmlns:a16="http://schemas.microsoft.com/office/drawing/2014/main" id="{1492722E-E3B5-6596-0A73-E4D67BD0FA07}"/>
                </a:ext>
              </a:extLst>
            </p:cNvPr>
            <p:cNvSpPr/>
            <p:nvPr/>
          </p:nvSpPr>
          <p:spPr>
            <a:xfrm>
              <a:off x="-3827887"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1" name="Freeform: Shape 310">
              <a:extLst>
                <a:ext uri="{FF2B5EF4-FFF2-40B4-BE49-F238E27FC236}">
                  <a16:creationId xmlns:a16="http://schemas.microsoft.com/office/drawing/2014/main" id="{370F4020-BB6E-23F1-1AAC-3C5972574856}"/>
                </a:ext>
              </a:extLst>
            </p:cNvPr>
            <p:cNvSpPr/>
            <p:nvPr/>
          </p:nvSpPr>
          <p:spPr>
            <a:xfrm>
              <a:off x="-3963282"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2" name="Freeform: Shape 311">
              <a:extLst>
                <a:ext uri="{FF2B5EF4-FFF2-40B4-BE49-F238E27FC236}">
                  <a16:creationId xmlns:a16="http://schemas.microsoft.com/office/drawing/2014/main" id="{3F5352B5-4AF8-7F59-D216-314F977DBE09}"/>
                </a:ext>
              </a:extLst>
            </p:cNvPr>
            <p:cNvSpPr/>
            <p:nvPr/>
          </p:nvSpPr>
          <p:spPr>
            <a:xfrm>
              <a:off x="-4098701"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3" name="Freeform: Shape 312">
              <a:extLst>
                <a:ext uri="{FF2B5EF4-FFF2-40B4-BE49-F238E27FC236}">
                  <a16:creationId xmlns:a16="http://schemas.microsoft.com/office/drawing/2014/main" id="{DB786014-6C8E-6742-22A3-EF636569F1DB}"/>
                </a:ext>
              </a:extLst>
            </p:cNvPr>
            <p:cNvSpPr/>
            <p:nvPr/>
          </p:nvSpPr>
          <p:spPr>
            <a:xfrm>
              <a:off x="-4234096"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4" name="Freeform: Shape 313">
              <a:extLst>
                <a:ext uri="{FF2B5EF4-FFF2-40B4-BE49-F238E27FC236}">
                  <a16:creationId xmlns:a16="http://schemas.microsoft.com/office/drawing/2014/main" id="{43512127-4B80-6966-1C2F-A5A09C37B303}"/>
                </a:ext>
              </a:extLst>
            </p:cNvPr>
            <p:cNvSpPr/>
            <p:nvPr/>
          </p:nvSpPr>
          <p:spPr>
            <a:xfrm>
              <a:off x="-4369491"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5" name="Freeform: Shape 314">
              <a:extLst>
                <a:ext uri="{FF2B5EF4-FFF2-40B4-BE49-F238E27FC236}">
                  <a16:creationId xmlns:a16="http://schemas.microsoft.com/office/drawing/2014/main" id="{E9C73CE8-0A9C-201E-380A-597A998A181A}"/>
                </a:ext>
              </a:extLst>
            </p:cNvPr>
            <p:cNvSpPr/>
            <p:nvPr/>
          </p:nvSpPr>
          <p:spPr>
            <a:xfrm>
              <a:off x="-4504911"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6" name="Freeform: Shape 315">
              <a:extLst>
                <a:ext uri="{FF2B5EF4-FFF2-40B4-BE49-F238E27FC236}">
                  <a16:creationId xmlns:a16="http://schemas.microsoft.com/office/drawing/2014/main" id="{4A992C76-100B-93A5-CC3C-0FEA6335E7CE}"/>
                </a:ext>
              </a:extLst>
            </p:cNvPr>
            <p:cNvSpPr/>
            <p:nvPr/>
          </p:nvSpPr>
          <p:spPr>
            <a:xfrm>
              <a:off x="-4640306" y="2667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7" name="Freeform: Shape 316">
              <a:extLst>
                <a:ext uri="{FF2B5EF4-FFF2-40B4-BE49-F238E27FC236}">
                  <a16:creationId xmlns:a16="http://schemas.microsoft.com/office/drawing/2014/main" id="{0FC8267F-1964-A9B4-281A-052193E368E2}"/>
                </a:ext>
              </a:extLst>
            </p:cNvPr>
            <p:cNvSpPr/>
            <p:nvPr/>
          </p:nvSpPr>
          <p:spPr>
            <a:xfrm rot="-2700000">
              <a:off x="2265216" y="132645"/>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8" name="Freeform: Shape 317">
              <a:extLst>
                <a:ext uri="{FF2B5EF4-FFF2-40B4-BE49-F238E27FC236}">
                  <a16:creationId xmlns:a16="http://schemas.microsoft.com/office/drawing/2014/main" id="{6A5C528B-6AEC-AC14-B774-CEB01EACE5EA}"/>
                </a:ext>
              </a:extLst>
            </p:cNvPr>
            <p:cNvSpPr/>
            <p:nvPr/>
          </p:nvSpPr>
          <p:spPr>
            <a:xfrm rot="-2700000">
              <a:off x="1994418" y="132653"/>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19" name="Freeform: Shape 318">
              <a:extLst>
                <a:ext uri="{FF2B5EF4-FFF2-40B4-BE49-F238E27FC236}">
                  <a16:creationId xmlns:a16="http://schemas.microsoft.com/office/drawing/2014/main" id="{5F2CCF19-8D25-A9A0-8B87-53E855D911DA}"/>
                </a:ext>
              </a:extLst>
            </p:cNvPr>
            <p:cNvSpPr/>
            <p:nvPr/>
          </p:nvSpPr>
          <p:spPr>
            <a:xfrm rot="-2700000">
              <a:off x="1723597" y="132660"/>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0" name="Freeform: Shape 319">
              <a:extLst>
                <a:ext uri="{FF2B5EF4-FFF2-40B4-BE49-F238E27FC236}">
                  <a16:creationId xmlns:a16="http://schemas.microsoft.com/office/drawing/2014/main" id="{E94769EF-296A-4888-BA3E-D3C3F7410A37}"/>
                </a:ext>
              </a:extLst>
            </p:cNvPr>
            <p:cNvSpPr/>
            <p:nvPr/>
          </p:nvSpPr>
          <p:spPr>
            <a:xfrm rot="-553201">
              <a:off x="1588207" y="13232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1" name="Freeform: Shape 320">
              <a:extLst>
                <a:ext uri="{FF2B5EF4-FFF2-40B4-BE49-F238E27FC236}">
                  <a16:creationId xmlns:a16="http://schemas.microsoft.com/office/drawing/2014/main" id="{D269634C-F4C6-F73F-37E8-495D409CE871}"/>
                </a:ext>
              </a:extLst>
            </p:cNvPr>
            <p:cNvSpPr/>
            <p:nvPr/>
          </p:nvSpPr>
          <p:spPr>
            <a:xfrm rot="-796800">
              <a:off x="1452813" y="13298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2" name="Freeform: Shape 321">
              <a:extLst>
                <a:ext uri="{FF2B5EF4-FFF2-40B4-BE49-F238E27FC236}">
                  <a16:creationId xmlns:a16="http://schemas.microsoft.com/office/drawing/2014/main" id="{D70F5122-1BB2-A72C-F3E6-BF627779B7AD}"/>
                </a:ext>
              </a:extLst>
            </p:cNvPr>
            <p:cNvSpPr/>
            <p:nvPr/>
          </p:nvSpPr>
          <p:spPr>
            <a:xfrm rot="-2700000">
              <a:off x="1317385" y="13266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3" name="Freeform: Shape 322">
              <a:extLst>
                <a:ext uri="{FF2B5EF4-FFF2-40B4-BE49-F238E27FC236}">
                  <a16:creationId xmlns:a16="http://schemas.microsoft.com/office/drawing/2014/main" id="{B4EBB329-928F-FEC3-C679-35AA663303F5}"/>
                </a:ext>
              </a:extLst>
            </p:cNvPr>
            <p:cNvSpPr/>
            <p:nvPr/>
          </p:nvSpPr>
          <p:spPr>
            <a:xfrm rot="-796800">
              <a:off x="1182011" y="13298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4" name="Freeform: Shape 323">
              <a:extLst>
                <a:ext uri="{FF2B5EF4-FFF2-40B4-BE49-F238E27FC236}">
                  <a16:creationId xmlns:a16="http://schemas.microsoft.com/office/drawing/2014/main" id="{6FFC8237-D8DC-B4AC-AB09-47021D001B02}"/>
                </a:ext>
              </a:extLst>
            </p:cNvPr>
            <p:cNvSpPr/>
            <p:nvPr/>
          </p:nvSpPr>
          <p:spPr>
            <a:xfrm rot="-2700000">
              <a:off x="1046604" y="13265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5" name="Freeform: Shape 324">
              <a:extLst>
                <a:ext uri="{FF2B5EF4-FFF2-40B4-BE49-F238E27FC236}">
                  <a16:creationId xmlns:a16="http://schemas.microsoft.com/office/drawing/2014/main" id="{B0288FA9-8058-781B-A328-2151E548FA46}"/>
                </a:ext>
              </a:extLst>
            </p:cNvPr>
            <p:cNvSpPr/>
            <p:nvPr/>
          </p:nvSpPr>
          <p:spPr>
            <a:xfrm rot="-796800">
              <a:off x="911209" y="13295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6" name="Freeform: Shape 325">
              <a:extLst>
                <a:ext uri="{FF2B5EF4-FFF2-40B4-BE49-F238E27FC236}">
                  <a16:creationId xmlns:a16="http://schemas.microsoft.com/office/drawing/2014/main" id="{5DF45F59-4E43-C304-7E49-750BDCA79CB3}"/>
                </a:ext>
              </a:extLst>
            </p:cNvPr>
            <p:cNvSpPr/>
            <p:nvPr/>
          </p:nvSpPr>
          <p:spPr>
            <a:xfrm rot="-2700000">
              <a:off x="775783" y="1326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7" name="Freeform: Shape 326">
              <a:extLst>
                <a:ext uri="{FF2B5EF4-FFF2-40B4-BE49-F238E27FC236}">
                  <a16:creationId xmlns:a16="http://schemas.microsoft.com/office/drawing/2014/main" id="{55F4494F-89D3-67D3-7E33-7AE6AAC8AF40}"/>
                </a:ext>
              </a:extLst>
            </p:cNvPr>
            <p:cNvSpPr/>
            <p:nvPr/>
          </p:nvSpPr>
          <p:spPr>
            <a:xfrm rot="-553201">
              <a:off x="640406" y="13234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8" name="Freeform: Shape 327">
              <a:extLst>
                <a:ext uri="{FF2B5EF4-FFF2-40B4-BE49-F238E27FC236}">
                  <a16:creationId xmlns:a16="http://schemas.microsoft.com/office/drawing/2014/main" id="{7357D068-A361-6BB9-6E19-E46326EDEF62}"/>
                </a:ext>
              </a:extLst>
            </p:cNvPr>
            <p:cNvSpPr/>
            <p:nvPr/>
          </p:nvSpPr>
          <p:spPr>
            <a:xfrm rot="-2700000">
              <a:off x="505003" y="13265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29" name="Freeform: Shape 328">
              <a:extLst>
                <a:ext uri="{FF2B5EF4-FFF2-40B4-BE49-F238E27FC236}">
                  <a16:creationId xmlns:a16="http://schemas.microsoft.com/office/drawing/2014/main" id="{2999CC61-5609-FB94-CEAA-4A05E7F5CE84}"/>
                </a:ext>
              </a:extLst>
            </p:cNvPr>
            <p:cNvSpPr/>
            <p:nvPr/>
          </p:nvSpPr>
          <p:spPr>
            <a:xfrm rot="-553201">
              <a:off x="369584" y="13236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0" name="Freeform: Shape 329">
              <a:extLst>
                <a:ext uri="{FF2B5EF4-FFF2-40B4-BE49-F238E27FC236}">
                  <a16:creationId xmlns:a16="http://schemas.microsoft.com/office/drawing/2014/main" id="{A7A824BA-7A0D-13E4-5914-42E6F869254B}"/>
                </a:ext>
              </a:extLst>
            </p:cNvPr>
            <p:cNvSpPr/>
            <p:nvPr/>
          </p:nvSpPr>
          <p:spPr>
            <a:xfrm rot="-796800">
              <a:off x="234181" y="13293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1" name="Freeform: Shape 330">
              <a:extLst>
                <a:ext uri="{FF2B5EF4-FFF2-40B4-BE49-F238E27FC236}">
                  <a16:creationId xmlns:a16="http://schemas.microsoft.com/office/drawing/2014/main" id="{2C4CCD37-D8A3-A6C5-C1FC-BCD6B2D32EA1}"/>
                </a:ext>
              </a:extLst>
            </p:cNvPr>
            <p:cNvSpPr/>
            <p:nvPr/>
          </p:nvSpPr>
          <p:spPr>
            <a:xfrm rot="-2700000">
              <a:off x="98791" y="13265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2" name="Freeform: Shape 331">
              <a:extLst>
                <a:ext uri="{FF2B5EF4-FFF2-40B4-BE49-F238E27FC236}">
                  <a16:creationId xmlns:a16="http://schemas.microsoft.com/office/drawing/2014/main" id="{5E522889-1E5D-6599-D3FA-6CE1A7722741}"/>
                </a:ext>
              </a:extLst>
            </p:cNvPr>
            <p:cNvSpPr/>
            <p:nvPr/>
          </p:nvSpPr>
          <p:spPr>
            <a:xfrm rot="-2700000">
              <a:off x="-172030" y="1326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3" name="Freeform: Shape 332">
              <a:extLst>
                <a:ext uri="{FF2B5EF4-FFF2-40B4-BE49-F238E27FC236}">
                  <a16:creationId xmlns:a16="http://schemas.microsoft.com/office/drawing/2014/main" id="{6BE15F72-0547-9EED-19AE-1FDC42599CD9}"/>
                </a:ext>
              </a:extLst>
            </p:cNvPr>
            <p:cNvSpPr/>
            <p:nvPr/>
          </p:nvSpPr>
          <p:spPr>
            <a:xfrm rot="-796800">
              <a:off x="-307422" y="13290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4" name="Freeform: Shape 333">
              <a:extLst>
                <a:ext uri="{FF2B5EF4-FFF2-40B4-BE49-F238E27FC236}">
                  <a16:creationId xmlns:a16="http://schemas.microsoft.com/office/drawing/2014/main" id="{120A1EA4-5404-C9F7-91F4-B18394A2AD35}"/>
                </a:ext>
              </a:extLst>
            </p:cNvPr>
            <p:cNvSpPr/>
            <p:nvPr/>
          </p:nvSpPr>
          <p:spPr>
            <a:xfrm rot="-2700000">
              <a:off x="-442827" y="13266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5" name="Freeform: Shape 334">
              <a:extLst>
                <a:ext uri="{FF2B5EF4-FFF2-40B4-BE49-F238E27FC236}">
                  <a16:creationId xmlns:a16="http://schemas.microsoft.com/office/drawing/2014/main" id="{69771A78-0D9D-0B99-296A-ABCEE85D03CC}"/>
                </a:ext>
              </a:extLst>
            </p:cNvPr>
            <p:cNvSpPr/>
            <p:nvPr/>
          </p:nvSpPr>
          <p:spPr>
            <a:xfrm rot="-870000">
              <a:off x="-1255249" y="133041"/>
              <a:ext cx="72968" cy="72968"/>
            </a:xfrm>
            <a:custGeom>
              <a:avLst/>
              <a:gdLst>
                <a:gd name="connsiteX0" fmla="*/ 72968 w 72968"/>
                <a:gd name="connsiteY0" fmla="*/ 36484 h 72968"/>
                <a:gd name="connsiteX1" fmla="*/ 36484 w 72968"/>
                <a:gd name="connsiteY1" fmla="*/ 72969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9"/>
                    <a:pt x="36484" y="72969"/>
                  </a:cubicBezTo>
                  <a:cubicBezTo>
                    <a:pt x="16335" y="72969"/>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6" name="Freeform: Shape 335">
              <a:extLst>
                <a:ext uri="{FF2B5EF4-FFF2-40B4-BE49-F238E27FC236}">
                  <a16:creationId xmlns:a16="http://schemas.microsoft.com/office/drawing/2014/main" id="{45DB5BD1-B519-5E2C-3DA1-423245179A57}"/>
                </a:ext>
              </a:extLst>
            </p:cNvPr>
            <p:cNvSpPr/>
            <p:nvPr/>
          </p:nvSpPr>
          <p:spPr>
            <a:xfrm rot="-2700000">
              <a:off x="-3557090" y="1326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7" name="Freeform: Shape 336">
              <a:extLst>
                <a:ext uri="{FF2B5EF4-FFF2-40B4-BE49-F238E27FC236}">
                  <a16:creationId xmlns:a16="http://schemas.microsoft.com/office/drawing/2014/main" id="{47A36CF0-4FDF-42E7-4C0F-075ABABA69B3}"/>
                </a:ext>
              </a:extLst>
            </p:cNvPr>
            <p:cNvSpPr/>
            <p:nvPr/>
          </p:nvSpPr>
          <p:spPr>
            <a:xfrm rot="-796800">
              <a:off x="-3692540" y="13276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8" name="Freeform: Shape 337">
              <a:extLst>
                <a:ext uri="{FF2B5EF4-FFF2-40B4-BE49-F238E27FC236}">
                  <a16:creationId xmlns:a16="http://schemas.microsoft.com/office/drawing/2014/main" id="{FCFD445E-7B9D-7A24-FC99-A68E49FDA988}"/>
                </a:ext>
              </a:extLst>
            </p:cNvPr>
            <p:cNvSpPr/>
            <p:nvPr/>
          </p:nvSpPr>
          <p:spPr>
            <a:xfrm rot="-2700000">
              <a:off x="-3827895" y="13264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39" name="Freeform: Shape 338">
              <a:extLst>
                <a:ext uri="{FF2B5EF4-FFF2-40B4-BE49-F238E27FC236}">
                  <a16:creationId xmlns:a16="http://schemas.microsoft.com/office/drawing/2014/main" id="{D12A712F-D964-CDD9-745B-4A85F4F9CA09}"/>
                </a:ext>
              </a:extLst>
            </p:cNvPr>
            <p:cNvSpPr/>
            <p:nvPr/>
          </p:nvSpPr>
          <p:spPr>
            <a:xfrm rot="-796800">
              <a:off x="-3963318" y="1327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0" name="Freeform: Shape 339">
              <a:extLst>
                <a:ext uri="{FF2B5EF4-FFF2-40B4-BE49-F238E27FC236}">
                  <a16:creationId xmlns:a16="http://schemas.microsoft.com/office/drawing/2014/main" id="{5A999CF3-96C3-DEBC-1B9A-F453B399EBBE}"/>
                </a:ext>
              </a:extLst>
            </p:cNvPr>
            <p:cNvSpPr/>
            <p:nvPr/>
          </p:nvSpPr>
          <p:spPr>
            <a:xfrm rot="-2700000">
              <a:off x="-4098692" y="13264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1" name="Freeform: Shape 340">
              <a:extLst>
                <a:ext uri="{FF2B5EF4-FFF2-40B4-BE49-F238E27FC236}">
                  <a16:creationId xmlns:a16="http://schemas.microsoft.com/office/drawing/2014/main" id="{19D890C2-7B5A-79D2-136E-F52D48EC1028}"/>
                </a:ext>
              </a:extLst>
            </p:cNvPr>
            <p:cNvSpPr/>
            <p:nvPr/>
          </p:nvSpPr>
          <p:spPr>
            <a:xfrm rot="-796800">
              <a:off x="-4234144" y="1327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2" name="Freeform: Shape 341">
              <a:extLst>
                <a:ext uri="{FF2B5EF4-FFF2-40B4-BE49-F238E27FC236}">
                  <a16:creationId xmlns:a16="http://schemas.microsoft.com/office/drawing/2014/main" id="{9FB5EE50-5556-1FDB-2C5D-1F5D9DB87340}"/>
                </a:ext>
              </a:extLst>
            </p:cNvPr>
            <p:cNvSpPr/>
            <p:nvPr/>
          </p:nvSpPr>
          <p:spPr>
            <a:xfrm rot="-2700000">
              <a:off x="-4369497" y="13264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3" name="Freeform: Shape 342">
              <a:extLst>
                <a:ext uri="{FF2B5EF4-FFF2-40B4-BE49-F238E27FC236}">
                  <a16:creationId xmlns:a16="http://schemas.microsoft.com/office/drawing/2014/main" id="{1909A778-FA44-547E-E063-552DD1937A87}"/>
                </a:ext>
              </a:extLst>
            </p:cNvPr>
            <p:cNvSpPr/>
            <p:nvPr/>
          </p:nvSpPr>
          <p:spPr>
            <a:xfrm rot="-553201">
              <a:off x="-4504858" y="13259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4" name="Freeform: Shape 343">
              <a:extLst>
                <a:ext uri="{FF2B5EF4-FFF2-40B4-BE49-F238E27FC236}">
                  <a16:creationId xmlns:a16="http://schemas.microsoft.com/office/drawing/2014/main" id="{A2C7011A-A6A2-A2CF-3EF8-551EDF154090}"/>
                </a:ext>
              </a:extLst>
            </p:cNvPr>
            <p:cNvSpPr/>
            <p:nvPr/>
          </p:nvSpPr>
          <p:spPr>
            <a:xfrm rot="-796800">
              <a:off x="-4640371" y="13271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5" name="Freeform: Shape 344">
              <a:extLst>
                <a:ext uri="{FF2B5EF4-FFF2-40B4-BE49-F238E27FC236}">
                  <a16:creationId xmlns:a16="http://schemas.microsoft.com/office/drawing/2014/main" id="{8C9F2899-7E40-1078-28AE-7C100B005DD4}"/>
                </a:ext>
              </a:extLst>
            </p:cNvPr>
            <p:cNvSpPr/>
            <p:nvPr/>
          </p:nvSpPr>
          <p:spPr>
            <a:xfrm rot="-4223400">
              <a:off x="1723755" y="-1316"/>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6" name="Freeform: Shape 345">
              <a:extLst>
                <a:ext uri="{FF2B5EF4-FFF2-40B4-BE49-F238E27FC236}">
                  <a16:creationId xmlns:a16="http://schemas.microsoft.com/office/drawing/2014/main" id="{46220713-FA8F-2DB0-EF30-293D7784C979}"/>
                </a:ext>
              </a:extLst>
            </p:cNvPr>
            <p:cNvSpPr/>
            <p:nvPr/>
          </p:nvSpPr>
          <p:spPr>
            <a:xfrm rot="-553201">
              <a:off x="1588196" y="-17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7" name="Freeform: Shape 346">
              <a:extLst>
                <a:ext uri="{FF2B5EF4-FFF2-40B4-BE49-F238E27FC236}">
                  <a16:creationId xmlns:a16="http://schemas.microsoft.com/office/drawing/2014/main" id="{2BD526D0-CD8A-2408-7592-8C5E35155ED6}"/>
                </a:ext>
              </a:extLst>
            </p:cNvPr>
            <p:cNvSpPr/>
            <p:nvPr/>
          </p:nvSpPr>
          <p:spPr>
            <a:xfrm rot="-964202">
              <a:off x="1452821" y="-129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8" name="Freeform: Shape 347">
              <a:extLst>
                <a:ext uri="{FF2B5EF4-FFF2-40B4-BE49-F238E27FC236}">
                  <a16:creationId xmlns:a16="http://schemas.microsoft.com/office/drawing/2014/main" id="{3BA167A2-67B6-4C5F-9A0E-2DA9F67C1CB4}"/>
                </a:ext>
              </a:extLst>
            </p:cNvPr>
            <p:cNvSpPr/>
            <p:nvPr/>
          </p:nvSpPr>
          <p:spPr>
            <a:xfrm rot="-4223400">
              <a:off x="1317529" y="-1328"/>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49" name="Freeform: Shape 348">
              <a:extLst>
                <a:ext uri="{FF2B5EF4-FFF2-40B4-BE49-F238E27FC236}">
                  <a16:creationId xmlns:a16="http://schemas.microsoft.com/office/drawing/2014/main" id="{EB41048B-0494-CD4A-2C7F-463D17DE7E57}"/>
                </a:ext>
              </a:extLst>
            </p:cNvPr>
            <p:cNvSpPr/>
            <p:nvPr/>
          </p:nvSpPr>
          <p:spPr>
            <a:xfrm rot="-964202">
              <a:off x="1182000" y="-128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0" name="Freeform: Shape 349">
              <a:extLst>
                <a:ext uri="{FF2B5EF4-FFF2-40B4-BE49-F238E27FC236}">
                  <a16:creationId xmlns:a16="http://schemas.microsoft.com/office/drawing/2014/main" id="{FFDA2084-3BFD-3F0C-B00B-C16D8C2B3C74}"/>
                </a:ext>
              </a:extLst>
            </p:cNvPr>
            <p:cNvSpPr/>
            <p:nvPr/>
          </p:nvSpPr>
          <p:spPr>
            <a:xfrm rot="-4223400">
              <a:off x="1046741" y="-134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1" name="Freeform: Shape 350">
              <a:extLst>
                <a:ext uri="{FF2B5EF4-FFF2-40B4-BE49-F238E27FC236}">
                  <a16:creationId xmlns:a16="http://schemas.microsoft.com/office/drawing/2014/main" id="{584D5008-03B9-2A09-CBE9-A250C062FCAB}"/>
                </a:ext>
              </a:extLst>
            </p:cNvPr>
            <p:cNvSpPr/>
            <p:nvPr/>
          </p:nvSpPr>
          <p:spPr>
            <a:xfrm rot="-964202">
              <a:off x="911201" y="-130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2" name="Freeform: Shape 351">
              <a:extLst>
                <a:ext uri="{FF2B5EF4-FFF2-40B4-BE49-F238E27FC236}">
                  <a16:creationId xmlns:a16="http://schemas.microsoft.com/office/drawing/2014/main" id="{807D6DC2-9076-8D53-9FB8-23ADC5908652}"/>
                </a:ext>
              </a:extLst>
            </p:cNvPr>
            <p:cNvSpPr/>
            <p:nvPr/>
          </p:nvSpPr>
          <p:spPr>
            <a:xfrm rot="-4223400">
              <a:off x="775921" y="-1334"/>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3" name="Freeform: Shape 352">
              <a:extLst>
                <a:ext uri="{FF2B5EF4-FFF2-40B4-BE49-F238E27FC236}">
                  <a16:creationId xmlns:a16="http://schemas.microsoft.com/office/drawing/2014/main" id="{186751F9-66AC-2A8C-5D92-E14D9D0CF8B1}"/>
                </a:ext>
              </a:extLst>
            </p:cNvPr>
            <p:cNvSpPr/>
            <p:nvPr/>
          </p:nvSpPr>
          <p:spPr>
            <a:xfrm rot="-553201">
              <a:off x="640395" y="-170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4" name="Freeform: Shape 353">
              <a:extLst>
                <a:ext uri="{FF2B5EF4-FFF2-40B4-BE49-F238E27FC236}">
                  <a16:creationId xmlns:a16="http://schemas.microsoft.com/office/drawing/2014/main" id="{2AA24D3B-5ED2-9FBC-74DA-E1EB43B7611A}"/>
                </a:ext>
              </a:extLst>
            </p:cNvPr>
            <p:cNvSpPr/>
            <p:nvPr/>
          </p:nvSpPr>
          <p:spPr>
            <a:xfrm rot="-4223400">
              <a:off x="505110" y="-134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5" name="Freeform: Shape 354">
              <a:extLst>
                <a:ext uri="{FF2B5EF4-FFF2-40B4-BE49-F238E27FC236}">
                  <a16:creationId xmlns:a16="http://schemas.microsoft.com/office/drawing/2014/main" id="{CD76DE81-3589-0B8B-C5EF-85974C8CA775}"/>
                </a:ext>
              </a:extLst>
            </p:cNvPr>
            <p:cNvSpPr/>
            <p:nvPr/>
          </p:nvSpPr>
          <p:spPr>
            <a:xfrm rot="-553201">
              <a:off x="369598" y="-168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6" name="Freeform: Shape 355">
              <a:extLst>
                <a:ext uri="{FF2B5EF4-FFF2-40B4-BE49-F238E27FC236}">
                  <a16:creationId xmlns:a16="http://schemas.microsoft.com/office/drawing/2014/main" id="{CD73458A-32A4-2CDF-257F-598EACA36D66}"/>
                </a:ext>
              </a:extLst>
            </p:cNvPr>
            <p:cNvSpPr/>
            <p:nvPr/>
          </p:nvSpPr>
          <p:spPr>
            <a:xfrm rot="-964202">
              <a:off x="234183" y="-13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7" name="Freeform: Shape 356">
              <a:extLst>
                <a:ext uri="{FF2B5EF4-FFF2-40B4-BE49-F238E27FC236}">
                  <a16:creationId xmlns:a16="http://schemas.microsoft.com/office/drawing/2014/main" id="{A952F4B3-EEBD-9FB4-7A30-07BF7BDA7623}"/>
                </a:ext>
              </a:extLst>
            </p:cNvPr>
            <p:cNvSpPr/>
            <p:nvPr/>
          </p:nvSpPr>
          <p:spPr>
            <a:xfrm rot="-4223400">
              <a:off x="98908" y="-136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8" name="Freeform: Shape 357">
              <a:extLst>
                <a:ext uri="{FF2B5EF4-FFF2-40B4-BE49-F238E27FC236}">
                  <a16:creationId xmlns:a16="http://schemas.microsoft.com/office/drawing/2014/main" id="{367769B4-BE68-504F-8E9E-1B8669C7E5AF}"/>
                </a:ext>
              </a:extLst>
            </p:cNvPr>
            <p:cNvSpPr/>
            <p:nvPr/>
          </p:nvSpPr>
          <p:spPr>
            <a:xfrm rot="-964202">
              <a:off x="-36638" y="-130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59" name="Freeform: Shape 358">
              <a:extLst>
                <a:ext uri="{FF2B5EF4-FFF2-40B4-BE49-F238E27FC236}">
                  <a16:creationId xmlns:a16="http://schemas.microsoft.com/office/drawing/2014/main" id="{CA6574CA-A3AB-DCEE-75AA-976263AEEE07}"/>
                </a:ext>
              </a:extLst>
            </p:cNvPr>
            <p:cNvSpPr/>
            <p:nvPr/>
          </p:nvSpPr>
          <p:spPr>
            <a:xfrm rot="-964202">
              <a:off x="-307412" y="-132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0" name="Freeform: Shape 359">
              <a:extLst>
                <a:ext uri="{FF2B5EF4-FFF2-40B4-BE49-F238E27FC236}">
                  <a16:creationId xmlns:a16="http://schemas.microsoft.com/office/drawing/2014/main" id="{07ACA29F-B003-65D2-EF54-6D76700C2DB9}"/>
                </a:ext>
              </a:extLst>
            </p:cNvPr>
            <p:cNvSpPr/>
            <p:nvPr/>
          </p:nvSpPr>
          <p:spPr>
            <a:xfrm rot="-4223400">
              <a:off x="-442731" y="-134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1" name="Freeform: Shape 360">
              <a:extLst>
                <a:ext uri="{FF2B5EF4-FFF2-40B4-BE49-F238E27FC236}">
                  <a16:creationId xmlns:a16="http://schemas.microsoft.com/office/drawing/2014/main" id="{A96AF188-2724-3260-0A38-9C2C21986E80}"/>
                </a:ext>
              </a:extLst>
            </p:cNvPr>
            <p:cNvSpPr/>
            <p:nvPr/>
          </p:nvSpPr>
          <p:spPr>
            <a:xfrm rot="-815398">
              <a:off x="-578234" y="-93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2" name="Freeform: Shape 361">
              <a:extLst>
                <a:ext uri="{FF2B5EF4-FFF2-40B4-BE49-F238E27FC236}">
                  <a16:creationId xmlns:a16="http://schemas.microsoft.com/office/drawing/2014/main" id="{3ED4F10F-B9F0-A3E4-FD67-D0AD8CEBF0A8}"/>
                </a:ext>
              </a:extLst>
            </p:cNvPr>
            <p:cNvSpPr/>
            <p:nvPr/>
          </p:nvSpPr>
          <p:spPr>
            <a:xfrm rot="-4237800">
              <a:off x="-713271" y="-11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3" name="Freeform: Shape 362">
              <a:extLst>
                <a:ext uri="{FF2B5EF4-FFF2-40B4-BE49-F238E27FC236}">
                  <a16:creationId xmlns:a16="http://schemas.microsoft.com/office/drawing/2014/main" id="{5D54A678-36FC-F651-6958-CABE4AABA502}"/>
                </a:ext>
              </a:extLst>
            </p:cNvPr>
            <p:cNvSpPr/>
            <p:nvPr/>
          </p:nvSpPr>
          <p:spPr>
            <a:xfrm rot="-4237800">
              <a:off x="-1661158" y="-119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4" name="Freeform: Shape 363">
              <a:extLst>
                <a:ext uri="{FF2B5EF4-FFF2-40B4-BE49-F238E27FC236}">
                  <a16:creationId xmlns:a16="http://schemas.microsoft.com/office/drawing/2014/main" id="{FB17F7E8-59FE-05EE-2678-219E61DEE832}"/>
                </a:ext>
              </a:extLst>
            </p:cNvPr>
            <p:cNvSpPr/>
            <p:nvPr/>
          </p:nvSpPr>
          <p:spPr>
            <a:xfrm rot="-4223400">
              <a:off x="-3557051" y="-136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5" name="Freeform: Shape 364">
              <a:extLst>
                <a:ext uri="{FF2B5EF4-FFF2-40B4-BE49-F238E27FC236}">
                  <a16:creationId xmlns:a16="http://schemas.microsoft.com/office/drawing/2014/main" id="{EE1E6625-5A26-A112-13A2-273AD62EE8E7}"/>
                </a:ext>
              </a:extLst>
            </p:cNvPr>
            <p:cNvSpPr/>
            <p:nvPr/>
          </p:nvSpPr>
          <p:spPr>
            <a:xfrm rot="-964202">
              <a:off x="-3692507" y="-137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6" name="Freeform: Shape 365">
              <a:extLst>
                <a:ext uri="{FF2B5EF4-FFF2-40B4-BE49-F238E27FC236}">
                  <a16:creationId xmlns:a16="http://schemas.microsoft.com/office/drawing/2014/main" id="{5A19B696-E48C-FADB-0A01-33DB88C1A677}"/>
                </a:ext>
              </a:extLst>
            </p:cNvPr>
            <p:cNvSpPr/>
            <p:nvPr/>
          </p:nvSpPr>
          <p:spPr>
            <a:xfrm rot="-4223400">
              <a:off x="-3827863" y="-138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7" name="Freeform: Shape 366">
              <a:extLst>
                <a:ext uri="{FF2B5EF4-FFF2-40B4-BE49-F238E27FC236}">
                  <a16:creationId xmlns:a16="http://schemas.microsoft.com/office/drawing/2014/main" id="{8BB03C75-2352-3C9A-7B35-F133AEF683F9}"/>
                </a:ext>
              </a:extLst>
            </p:cNvPr>
            <p:cNvSpPr/>
            <p:nvPr/>
          </p:nvSpPr>
          <p:spPr>
            <a:xfrm rot="-964202">
              <a:off x="-3963305" y="-13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8" name="Freeform: Shape 367">
              <a:extLst>
                <a:ext uri="{FF2B5EF4-FFF2-40B4-BE49-F238E27FC236}">
                  <a16:creationId xmlns:a16="http://schemas.microsoft.com/office/drawing/2014/main" id="{4351FB50-32FE-CC25-F702-01E5B1531572}"/>
                </a:ext>
              </a:extLst>
            </p:cNvPr>
            <p:cNvSpPr/>
            <p:nvPr/>
          </p:nvSpPr>
          <p:spPr>
            <a:xfrm rot="-4223400">
              <a:off x="-4098658" y="-13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69" name="Freeform: Shape 368">
              <a:extLst>
                <a:ext uri="{FF2B5EF4-FFF2-40B4-BE49-F238E27FC236}">
                  <a16:creationId xmlns:a16="http://schemas.microsoft.com/office/drawing/2014/main" id="{353AA478-664B-7E95-6F4F-88C073F60577}"/>
                </a:ext>
              </a:extLst>
            </p:cNvPr>
            <p:cNvSpPr/>
            <p:nvPr/>
          </p:nvSpPr>
          <p:spPr>
            <a:xfrm rot="-964202">
              <a:off x="-4234103" y="-13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0" name="Freeform: Shape 369">
              <a:extLst>
                <a:ext uri="{FF2B5EF4-FFF2-40B4-BE49-F238E27FC236}">
                  <a16:creationId xmlns:a16="http://schemas.microsoft.com/office/drawing/2014/main" id="{9FBAE61D-4A0E-A72E-B729-0BAE04B7E67D}"/>
                </a:ext>
              </a:extLst>
            </p:cNvPr>
            <p:cNvSpPr/>
            <p:nvPr/>
          </p:nvSpPr>
          <p:spPr>
            <a:xfrm rot="-4223400">
              <a:off x="-4369470" y="-138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1" name="Freeform: Shape 370">
              <a:extLst>
                <a:ext uri="{FF2B5EF4-FFF2-40B4-BE49-F238E27FC236}">
                  <a16:creationId xmlns:a16="http://schemas.microsoft.com/office/drawing/2014/main" id="{D84812B7-15F7-1D0A-04F7-A71CDB350FAA}"/>
                </a:ext>
              </a:extLst>
            </p:cNvPr>
            <p:cNvSpPr/>
            <p:nvPr/>
          </p:nvSpPr>
          <p:spPr>
            <a:xfrm rot="-553201">
              <a:off x="-4504869" y="-148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2" name="Freeform: Shape 371">
              <a:extLst>
                <a:ext uri="{FF2B5EF4-FFF2-40B4-BE49-F238E27FC236}">
                  <a16:creationId xmlns:a16="http://schemas.microsoft.com/office/drawing/2014/main" id="{3DA72221-9D0D-0CFC-82C4-F4F941694656}"/>
                </a:ext>
              </a:extLst>
            </p:cNvPr>
            <p:cNvSpPr/>
            <p:nvPr/>
          </p:nvSpPr>
          <p:spPr>
            <a:xfrm rot="-964202">
              <a:off x="-4640324" y="-13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3" name="Freeform: Shape 372">
              <a:extLst>
                <a:ext uri="{FF2B5EF4-FFF2-40B4-BE49-F238E27FC236}">
                  <a16:creationId xmlns:a16="http://schemas.microsoft.com/office/drawing/2014/main" id="{5888B97E-BEC5-A5CD-7D3F-13ECE46FC865}"/>
                </a:ext>
              </a:extLst>
            </p:cNvPr>
            <p:cNvSpPr/>
            <p:nvPr/>
          </p:nvSpPr>
          <p:spPr>
            <a:xfrm rot="-4223400">
              <a:off x="-4775696" y="-137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4" name="Freeform: Shape 373">
              <a:extLst>
                <a:ext uri="{FF2B5EF4-FFF2-40B4-BE49-F238E27FC236}">
                  <a16:creationId xmlns:a16="http://schemas.microsoft.com/office/drawing/2014/main" id="{50979AC4-F153-7265-EE8E-5A3F4A8B0AA7}"/>
                </a:ext>
              </a:extLst>
            </p:cNvPr>
            <p:cNvSpPr/>
            <p:nvPr/>
          </p:nvSpPr>
          <p:spPr>
            <a:xfrm rot="-796800">
              <a:off x="2129830" y="-13511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5" name="Freeform: Shape 374">
              <a:extLst>
                <a:ext uri="{FF2B5EF4-FFF2-40B4-BE49-F238E27FC236}">
                  <a16:creationId xmlns:a16="http://schemas.microsoft.com/office/drawing/2014/main" id="{609C58F6-E8C5-1E35-5447-A6320917E16C}"/>
                </a:ext>
              </a:extLst>
            </p:cNvPr>
            <p:cNvSpPr/>
            <p:nvPr/>
          </p:nvSpPr>
          <p:spPr>
            <a:xfrm rot="-2700000">
              <a:off x="1994423" y="-13547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6" name="Freeform: Shape 375">
              <a:extLst>
                <a:ext uri="{FF2B5EF4-FFF2-40B4-BE49-F238E27FC236}">
                  <a16:creationId xmlns:a16="http://schemas.microsoft.com/office/drawing/2014/main" id="{7DF9E172-AD90-C275-28CB-C067D1EF0A19}"/>
                </a:ext>
              </a:extLst>
            </p:cNvPr>
            <p:cNvSpPr/>
            <p:nvPr/>
          </p:nvSpPr>
          <p:spPr>
            <a:xfrm rot="-553201">
              <a:off x="1859006" y="-13581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7" name="Freeform: Shape 376">
              <a:extLst>
                <a:ext uri="{FF2B5EF4-FFF2-40B4-BE49-F238E27FC236}">
                  <a16:creationId xmlns:a16="http://schemas.microsoft.com/office/drawing/2014/main" id="{376B0353-D8DE-6E21-0495-FF4F838DDAC0}"/>
                </a:ext>
              </a:extLst>
            </p:cNvPr>
            <p:cNvSpPr/>
            <p:nvPr/>
          </p:nvSpPr>
          <p:spPr>
            <a:xfrm rot="-2700000">
              <a:off x="1723601" y="-135465"/>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8" name="Freeform: Shape 377">
              <a:extLst>
                <a:ext uri="{FF2B5EF4-FFF2-40B4-BE49-F238E27FC236}">
                  <a16:creationId xmlns:a16="http://schemas.microsoft.com/office/drawing/2014/main" id="{605B7CD9-05B2-2923-0549-EEDF3A965F30}"/>
                </a:ext>
              </a:extLst>
            </p:cNvPr>
            <p:cNvSpPr/>
            <p:nvPr/>
          </p:nvSpPr>
          <p:spPr>
            <a:xfrm rot="-553201">
              <a:off x="1588210" y="-13580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79" name="Freeform: Shape 378">
              <a:extLst>
                <a:ext uri="{FF2B5EF4-FFF2-40B4-BE49-F238E27FC236}">
                  <a16:creationId xmlns:a16="http://schemas.microsoft.com/office/drawing/2014/main" id="{7461ED88-2B55-C153-34CC-678223E246A5}"/>
                </a:ext>
              </a:extLst>
            </p:cNvPr>
            <p:cNvSpPr/>
            <p:nvPr/>
          </p:nvSpPr>
          <p:spPr>
            <a:xfrm rot="-796800">
              <a:off x="1452825" y="-13515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0" name="Freeform: Shape 379">
              <a:extLst>
                <a:ext uri="{FF2B5EF4-FFF2-40B4-BE49-F238E27FC236}">
                  <a16:creationId xmlns:a16="http://schemas.microsoft.com/office/drawing/2014/main" id="{395A5568-80E5-116F-CE80-D81D28AE2183}"/>
                </a:ext>
              </a:extLst>
            </p:cNvPr>
            <p:cNvSpPr/>
            <p:nvPr/>
          </p:nvSpPr>
          <p:spPr>
            <a:xfrm rot="-2700000">
              <a:off x="1317389" y="-13548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1" name="Freeform: Shape 380">
              <a:extLst>
                <a:ext uri="{FF2B5EF4-FFF2-40B4-BE49-F238E27FC236}">
                  <a16:creationId xmlns:a16="http://schemas.microsoft.com/office/drawing/2014/main" id="{2B90082D-A4CE-41B6-7C98-B7E8C0351C0C}"/>
                </a:ext>
              </a:extLst>
            </p:cNvPr>
            <p:cNvSpPr/>
            <p:nvPr/>
          </p:nvSpPr>
          <p:spPr>
            <a:xfrm rot="-796800">
              <a:off x="1182024" y="-13515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2" name="Freeform: Shape 381">
              <a:extLst>
                <a:ext uri="{FF2B5EF4-FFF2-40B4-BE49-F238E27FC236}">
                  <a16:creationId xmlns:a16="http://schemas.microsoft.com/office/drawing/2014/main" id="{1F97D42F-D66F-017E-DFC9-85950630EECB}"/>
                </a:ext>
              </a:extLst>
            </p:cNvPr>
            <p:cNvSpPr/>
            <p:nvPr/>
          </p:nvSpPr>
          <p:spPr>
            <a:xfrm rot="-2700000">
              <a:off x="1046609" y="-13549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3" name="Freeform: Shape 382">
              <a:extLst>
                <a:ext uri="{FF2B5EF4-FFF2-40B4-BE49-F238E27FC236}">
                  <a16:creationId xmlns:a16="http://schemas.microsoft.com/office/drawing/2014/main" id="{F73BEB21-3BD6-1FE0-C8AE-C62C1825550F}"/>
                </a:ext>
              </a:extLst>
            </p:cNvPr>
            <p:cNvSpPr/>
            <p:nvPr/>
          </p:nvSpPr>
          <p:spPr>
            <a:xfrm rot="-796800">
              <a:off x="911222" y="-13516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4" name="Freeform: Shape 383">
              <a:extLst>
                <a:ext uri="{FF2B5EF4-FFF2-40B4-BE49-F238E27FC236}">
                  <a16:creationId xmlns:a16="http://schemas.microsoft.com/office/drawing/2014/main" id="{BC63A02A-9592-1EEB-B2B7-5F62A65F73D9}"/>
                </a:ext>
              </a:extLst>
            </p:cNvPr>
            <p:cNvSpPr/>
            <p:nvPr/>
          </p:nvSpPr>
          <p:spPr>
            <a:xfrm rot="-2700000">
              <a:off x="775787" y="-13548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5" name="Freeform: Shape 384">
              <a:extLst>
                <a:ext uri="{FF2B5EF4-FFF2-40B4-BE49-F238E27FC236}">
                  <a16:creationId xmlns:a16="http://schemas.microsoft.com/office/drawing/2014/main" id="{97595A85-CD66-32B2-227A-3055B44E32C8}"/>
                </a:ext>
              </a:extLst>
            </p:cNvPr>
            <p:cNvSpPr/>
            <p:nvPr/>
          </p:nvSpPr>
          <p:spPr>
            <a:xfrm rot="-553201">
              <a:off x="640408" y="-1357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6" name="Freeform: Shape 385">
              <a:extLst>
                <a:ext uri="{FF2B5EF4-FFF2-40B4-BE49-F238E27FC236}">
                  <a16:creationId xmlns:a16="http://schemas.microsoft.com/office/drawing/2014/main" id="{5B3FBD50-4B97-812D-9F34-8AB7804ED373}"/>
                </a:ext>
              </a:extLst>
            </p:cNvPr>
            <p:cNvSpPr/>
            <p:nvPr/>
          </p:nvSpPr>
          <p:spPr>
            <a:xfrm rot="-2700000">
              <a:off x="505007" y="-13549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7" name="Freeform: Shape 386">
              <a:extLst>
                <a:ext uri="{FF2B5EF4-FFF2-40B4-BE49-F238E27FC236}">
                  <a16:creationId xmlns:a16="http://schemas.microsoft.com/office/drawing/2014/main" id="{75932E43-0060-37EE-0525-D96DE81317C3}"/>
                </a:ext>
              </a:extLst>
            </p:cNvPr>
            <p:cNvSpPr/>
            <p:nvPr/>
          </p:nvSpPr>
          <p:spPr>
            <a:xfrm rot="-553201">
              <a:off x="369587" y="-13575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8" name="Freeform: Shape 387">
              <a:extLst>
                <a:ext uri="{FF2B5EF4-FFF2-40B4-BE49-F238E27FC236}">
                  <a16:creationId xmlns:a16="http://schemas.microsoft.com/office/drawing/2014/main" id="{B8B3CF33-30CE-E11D-261B-1E70A23FD285}"/>
                </a:ext>
              </a:extLst>
            </p:cNvPr>
            <p:cNvSpPr/>
            <p:nvPr/>
          </p:nvSpPr>
          <p:spPr>
            <a:xfrm rot="-796800">
              <a:off x="234193" y="-13520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89" name="Freeform: Shape 388">
              <a:extLst>
                <a:ext uri="{FF2B5EF4-FFF2-40B4-BE49-F238E27FC236}">
                  <a16:creationId xmlns:a16="http://schemas.microsoft.com/office/drawing/2014/main" id="{1F5444CD-0340-8763-20BE-15EEB1422763}"/>
                </a:ext>
              </a:extLst>
            </p:cNvPr>
            <p:cNvSpPr/>
            <p:nvPr/>
          </p:nvSpPr>
          <p:spPr>
            <a:xfrm rot="-2700000">
              <a:off x="98795" y="-13549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0" name="Freeform: Shape 389">
              <a:extLst>
                <a:ext uri="{FF2B5EF4-FFF2-40B4-BE49-F238E27FC236}">
                  <a16:creationId xmlns:a16="http://schemas.microsoft.com/office/drawing/2014/main" id="{20B62F8E-441F-C6E2-8A55-5AD55EAB5A72}"/>
                </a:ext>
              </a:extLst>
            </p:cNvPr>
            <p:cNvSpPr/>
            <p:nvPr/>
          </p:nvSpPr>
          <p:spPr>
            <a:xfrm rot="-796800">
              <a:off x="-36631" y="-13520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1" name="Freeform: Shape 390">
              <a:extLst>
                <a:ext uri="{FF2B5EF4-FFF2-40B4-BE49-F238E27FC236}">
                  <a16:creationId xmlns:a16="http://schemas.microsoft.com/office/drawing/2014/main" id="{5F1498B7-016E-9FD0-C7F4-DF1BFDA932A3}"/>
                </a:ext>
              </a:extLst>
            </p:cNvPr>
            <p:cNvSpPr/>
            <p:nvPr/>
          </p:nvSpPr>
          <p:spPr>
            <a:xfrm rot="-796800">
              <a:off x="-307409" y="-13521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2" name="Freeform: Shape 391">
              <a:extLst>
                <a:ext uri="{FF2B5EF4-FFF2-40B4-BE49-F238E27FC236}">
                  <a16:creationId xmlns:a16="http://schemas.microsoft.com/office/drawing/2014/main" id="{D83F9481-7A44-246B-97D3-330AFC1FADF8}"/>
                </a:ext>
              </a:extLst>
            </p:cNvPr>
            <p:cNvSpPr/>
            <p:nvPr/>
          </p:nvSpPr>
          <p:spPr>
            <a:xfrm rot="-555601">
              <a:off x="-849034" y="-13536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3" name="Freeform: Shape 392">
              <a:extLst>
                <a:ext uri="{FF2B5EF4-FFF2-40B4-BE49-F238E27FC236}">
                  <a16:creationId xmlns:a16="http://schemas.microsoft.com/office/drawing/2014/main" id="{1F183480-9EB0-595D-556D-1C76696A9100}"/>
                </a:ext>
              </a:extLst>
            </p:cNvPr>
            <p:cNvSpPr/>
            <p:nvPr/>
          </p:nvSpPr>
          <p:spPr>
            <a:xfrm rot="-802202">
              <a:off x="-984436" y="-13542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4" name="Freeform: Shape 393">
              <a:extLst>
                <a:ext uri="{FF2B5EF4-FFF2-40B4-BE49-F238E27FC236}">
                  <a16:creationId xmlns:a16="http://schemas.microsoft.com/office/drawing/2014/main" id="{37553AA9-5FEE-DCCA-ABF2-946433726D20}"/>
                </a:ext>
              </a:extLst>
            </p:cNvPr>
            <p:cNvSpPr/>
            <p:nvPr/>
          </p:nvSpPr>
          <p:spPr>
            <a:xfrm rot="-2700000">
              <a:off x="-1390637" y="-1354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5" name="Freeform: Shape 394">
              <a:extLst>
                <a:ext uri="{FF2B5EF4-FFF2-40B4-BE49-F238E27FC236}">
                  <a16:creationId xmlns:a16="http://schemas.microsoft.com/office/drawing/2014/main" id="{D6F634F4-4431-20A9-2870-D882DEA7A8F9}"/>
                </a:ext>
              </a:extLst>
            </p:cNvPr>
            <p:cNvSpPr/>
            <p:nvPr/>
          </p:nvSpPr>
          <p:spPr>
            <a:xfrm rot="-802202">
              <a:off x="-1526061" y="-13545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6" name="Freeform: Shape 395">
              <a:extLst>
                <a:ext uri="{FF2B5EF4-FFF2-40B4-BE49-F238E27FC236}">
                  <a16:creationId xmlns:a16="http://schemas.microsoft.com/office/drawing/2014/main" id="{5B51AAF2-6711-E89B-49EF-A9756928F3EE}"/>
                </a:ext>
              </a:extLst>
            </p:cNvPr>
            <p:cNvSpPr/>
            <p:nvPr/>
          </p:nvSpPr>
          <p:spPr>
            <a:xfrm rot="-796800">
              <a:off x="-3421702" y="-13535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7" name="Freeform: Shape 396">
              <a:extLst>
                <a:ext uri="{FF2B5EF4-FFF2-40B4-BE49-F238E27FC236}">
                  <a16:creationId xmlns:a16="http://schemas.microsoft.com/office/drawing/2014/main" id="{FE4DDE40-B7DD-3338-B4BA-43D0FEA84322}"/>
                </a:ext>
              </a:extLst>
            </p:cNvPr>
            <p:cNvSpPr/>
            <p:nvPr/>
          </p:nvSpPr>
          <p:spPr>
            <a:xfrm rot="-2700000">
              <a:off x="-3557086" y="-13547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8" name="Freeform: Shape 397">
              <a:extLst>
                <a:ext uri="{FF2B5EF4-FFF2-40B4-BE49-F238E27FC236}">
                  <a16:creationId xmlns:a16="http://schemas.microsoft.com/office/drawing/2014/main" id="{3843EC71-AB27-912C-EADF-4537BF5CCC1F}"/>
                </a:ext>
              </a:extLst>
            </p:cNvPr>
            <p:cNvSpPr/>
            <p:nvPr/>
          </p:nvSpPr>
          <p:spPr>
            <a:xfrm rot="-796800">
              <a:off x="-3692528" y="-13537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399" name="Freeform: Shape 398">
              <a:extLst>
                <a:ext uri="{FF2B5EF4-FFF2-40B4-BE49-F238E27FC236}">
                  <a16:creationId xmlns:a16="http://schemas.microsoft.com/office/drawing/2014/main" id="{4DA74105-CE87-08EA-EED3-77FE59C9456D}"/>
                </a:ext>
              </a:extLst>
            </p:cNvPr>
            <p:cNvSpPr/>
            <p:nvPr/>
          </p:nvSpPr>
          <p:spPr>
            <a:xfrm rot="-2700000">
              <a:off x="-3827890" y="-13548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0" name="Freeform: Shape 399">
              <a:extLst>
                <a:ext uri="{FF2B5EF4-FFF2-40B4-BE49-F238E27FC236}">
                  <a16:creationId xmlns:a16="http://schemas.microsoft.com/office/drawing/2014/main" id="{A461CD48-9686-DC0D-FBAD-3BEF443AA81D}"/>
                </a:ext>
              </a:extLst>
            </p:cNvPr>
            <p:cNvSpPr/>
            <p:nvPr/>
          </p:nvSpPr>
          <p:spPr>
            <a:xfrm rot="-796800">
              <a:off x="-3963306" y="-1353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1" name="Freeform: Shape 400">
              <a:extLst>
                <a:ext uri="{FF2B5EF4-FFF2-40B4-BE49-F238E27FC236}">
                  <a16:creationId xmlns:a16="http://schemas.microsoft.com/office/drawing/2014/main" id="{9E23A17F-601D-4963-696F-F03D1BA8D8F5}"/>
                </a:ext>
              </a:extLst>
            </p:cNvPr>
            <p:cNvSpPr/>
            <p:nvPr/>
          </p:nvSpPr>
          <p:spPr>
            <a:xfrm rot="-2700000">
              <a:off x="-4098688" y="-13547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2" name="Freeform: Shape 401">
              <a:extLst>
                <a:ext uri="{FF2B5EF4-FFF2-40B4-BE49-F238E27FC236}">
                  <a16:creationId xmlns:a16="http://schemas.microsoft.com/office/drawing/2014/main" id="{62FBCB83-48D7-EC79-D3AA-49A493CEC796}"/>
                </a:ext>
              </a:extLst>
            </p:cNvPr>
            <p:cNvSpPr/>
            <p:nvPr/>
          </p:nvSpPr>
          <p:spPr>
            <a:xfrm rot="-796800">
              <a:off x="-4234132" y="-13540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3" name="Freeform: Shape 402">
              <a:extLst>
                <a:ext uri="{FF2B5EF4-FFF2-40B4-BE49-F238E27FC236}">
                  <a16:creationId xmlns:a16="http://schemas.microsoft.com/office/drawing/2014/main" id="{6DD886BD-04E4-3AB8-3622-3A7220A3A14A}"/>
                </a:ext>
              </a:extLst>
            </p:cNvPr>
            <p:cNvSpPr/>
            <p:nvPr/>
          </p:nvSpPr>
          <p:spPr>
            <a:xfrm rot="-2700000">
              <a:off x="-4369492" y="-13548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4" name="Freeform: Shape 403">
              <a:extLst>
                <a:ext uri="{FF2B5EF4-FFF2-40B4-BE49-F238E27FC236}">
                  <a16:creationId xmlns:a16="http://schemas.microsoft.com/office/drawing/2014/main" id="{41F28E20-8A6E-C39E-D588-C60C4C8CE3AF}"/>
                </a:ext>
              </a:extLst>
            </p:cNvPr>
            <p:cNvSpPr/>
            <p:nvPr/>
          </p:nvSpPr>
          <p:spPr>
            <a:xfrm rot="-553201">
              <a:off x="-4504855" y="-13555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5" name="Freeform: Shape 404">
              <a:extLst>
                <a:ext uri="{FF2B5EF4-FFF2-40B4-BE49-F238E27FC236}">
                  <a16:creationId xmlns:a16="http://schemas.microsoft.com/office/drawing/2014/main" id="{2418E293-BECD-84E3-55E1-BAF25B72DE1F}"/>
                </a:ext>
              </a:extLst>
            </p:cNvPr>
            <p:cNvSpPr/>
            <p:nvPr/>
          </p:nvSpPr>
          <p:spPr>
            <a:xfrm rot="-796800">
              <a:off x="-4640334" y="-13542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6" name="Freeform: Shape 405">
              <a:extLst>
                <a:ext uri="{FF2B5EF4-FFF2-40B4-BE49-F238E27FC236}">
                  <a16:creationId xmlns:a16="http://schemas.microsoft.com/office/drawing/2014/main" id="{04EA6C49-A66F-E6C9-265D-EFE532BDD5CE}"/>
                </a:ext>
              </a:extLst>
            </p:cNvPr>
            <p:cNvSpPr/>
            <p:nvPr/>
          </p:nvSpPr>
          <p:spPr>
            <a:xfrm rot="-2700000">
              <a:off x="-4775704" y="-13548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7" name="Freeform: Shape 406">
              <a:extLst>
                <a:ext uri="{FF2B5EF4-FFF2-40B4-BE49-F238E27FC236}">
                  <a16:creationId xmlns:a16="http://schemas.microsoft.com/office/drawing/2014/main" id="{41200F1B-2FC7-1557-33D7-7CE901475356}"/>
                </a:ext>
              </a:extLst>
            </p:cNvPr>
            <p:cNvSpPr/>
            <p:nvPr/>
          </p:nvSpPr>
          <p:spPr>
            <a:xfrm rot="-765601">
              <a:off x="2265247" y="-269421"/>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8" name="Freeform: Shape 407">
              <a:extLst>
                <a:ext uri="{FF2B5EF4-FFF2-40B4-BE49-F238E27FC236}">
                  <a16:creationId xmlns:a16="http://schemas.microsoft.com/office/drawing/2014/main" id="{30C06C26-8071-337C-5B2A-120FEB6F5950}"/>
                </a:ext>
              </a:extLst>
            </p:cNvPr>
            <p:cNvSpPr/>
            <p:nvPr/>
          </p:nvSpPr>
          <p:spPr>
            <a:xfrm rot="-2700000">
              <a:off x="2129798" y="-26957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09" name="Freeform: Shape 408">
              <a:extLst>
                <a:ext uri="{FF2B5EF4-FFF2-40B4-BE49-F238E27FC236}">
                  <a16:creationId xmlns:a16="http://schemas.microsoft.com/office/drawing/2014/main" id="{27B8829D-5BAC-5645-7537-22405B42F97B}"/>
                </a:ext>
              </a:extLst>
            </p:cNvPr>
            <p:cNvSpPr/>
            <p:nvPr/>
          </p:nvSpPr>
          <p:spPr>
            <a:xfrm rot="-765601">
              <a:off x="1994424" y="-269423"/>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0" name="Freeform: Shape 409">
              <a:extLst>
                <a:ext uri="{FF2B5EF4-FFF2-40B4-BE49-F238E27FC236}">
                  <a16:creationId xmlns:a16="http://schemas.microsoft.com/office/drawing/2014/main" id="{95C63C08-2629-DEFF-1C9F-2D5EF8D345D9}"/>
                </a:ext>
              </a:extLst>
            </p:cNvPr>
            <p:cNvSpPr/>
            <p:nvPr/>
          </p:nvSpPr>
          <p:spPr>
            <a:xfrm rot="-4063200">
              <a:off x="1859563" y="-26925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1" name="Freeform: Shape 410">
              <a:extLst>
                <a:ext uri="{FF2B5EF4-FFF2-40B4-BE49-F238E27FC236}">
                  <a16:creationId xmlns:a16="http://schemas.microsoft.com/office/drawing/2014/main" id="{1E8A78AF-C32F-71E3-58AA-E4FFD29B3A4E}"/>
                </a:ext>
              </a:extLst>
            </p:cNvPr>
            <p:cNvSpPr/>
            <p:nvPr/>
          </p:nvSpPr>
          <p:spPr>
            <a:xfrm rot="-765601">
              <a:off x="1723600" y="-269424"/>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2" name="Freeform: Shape 411">
              <a:extLst>
                <a:ext uri="{FF2B5EF4-FFF2-40B4-BE49-F238E27FC236}">
                  <a16:creationId xmlns:a16="http://schemas.microsoft.com/office/drawing/2014/main" id="{E095E919-AA2C-06A5-627C-BBD751B5B7A1}"/>
                </a:ext>
              </a:extLst>
            </p:cNvPr>
            <p:cNvSpPr/>
            <p:nvPr/>
          </p:nvSpPr>
          <p:spPr>
            <a:xfrm rot="-4063200">
              <a:off x="1588732" y="-269233"/>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3" name="Freeform: Shape 412">
              <a:extLst>
                <a:ext uri="{FF2B5EF4-FFF2-40B4-BE49-F238E27FC236}">
                  <a16:creationId xmlns:a16="http://schemas.microsoft.com/office/drawing/2014/main" id="{FCCDA91D-6C9D-4AAF-D6EF-183C5D9BC88B}"/>
                </a:ext>
              </a:extLst>
            </p:cNvPr>
            <p:cNvSpPr/>
            <p:nvPr/>
          </p:nvSpPr>
          <p:spPr>
            <a:xfrm rot="-2700000">
              <a:off x="1452806" y="-269579"/>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4" name="Freeform: Shape 413">
              <a:extLst>
                <a:ext uri="{FF2B5EF4-FFF2-40B4-BE49-F238E27FC236}">
                  <a16:creationId xmlns:a16="http://schemas.microsoft.com/office/drawing/2014/main" id="{FFF5F6F1-080D-5350-E0AD-57AF2B489C38}"/>
                </a:ext>
              </a:extLst>
            </p:cNvPr>
            <p:cNvSpPr/>
            <p:nvPr/>
          </p:nvSpPr>
          <p:spPr>
            <a:xfrm rot="-765601">
              <a:off x="1317389" y="-26942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5" name="Freeform: Shape 414">
              <a:extLst>
                <a:ext uri="{FF2B5EF4-FFF2-40B4-BE49-F238E27FC236}">
                  <a16:creationId xmlns:a16="http://schemas.microsoft.com/office/drawing/2014/main" id="{60A7B9DC-8B97-47AF-E64F-3ECAFE456C50}"/>
                </a:ext>
              </a:extLst>
            </p:cNvPr>
            <p:cNvSpPr/>
            <p:nvPr/>
          </p:nvSpPr>
          <p:spPr>
            <a:xfrm rot="-2700000">
              <a:off x="1181984" y="-26957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6" name="Freeform: Shape 415">
              <a:extLst>
                <a:ext uri="{FF2B5EF4-FFF2-40B4-BE49-F238E27FC236}">
                  <a16:creationId xmlns:a16="http://schemas.microsoft.com/office/drawing/2014/main" id="{BCBD4C40-2988-3871-DA3A-C087350D65C0}"/>
                </a:ext>
              </a:extLst>
            </p:cNvPr>
            <p:cNvSpPr/>
            <p:nvPr/>
          </p:nvSpPr>
          <p:spPr>
            <a:xfrm rot="-765601">
              <a:off x="1046613" y="-2694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7" name="Freeform: Shape 416">
              <a:extLst>
                <a:ext uri="{FF2B5EF4-FFF2-40B4-BE49-F238E27FC236}">
                  <a16:creationId xmlns:a16="http://schemas.microsoft.com/office/drawing/2014/main" id="{9416FA99-74B7-ECE5-0AF7-9E9AE3CFC7A0}"/>
                </a:ext>
              </a:extLst>
            </p:cNvPr>
            <p:cNvSpPr/>
            <p:nvPr/>
          </p:nvSpPr>
          <p:spPr>
            <a:xfrm rot="-2700000">
              <a:off x="911204" y="-2695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8" name="Freeform: Shape 417">
              <a:extLst>
                <a:ext uri="{FF2B5EF4-FFF2-40B4-BE49-F238E27FC236}">
                  <a16:creationId xmlns:a16="http://schemas.microsoft.com/office/drawing/2014/main" id="{975685B6-21FE-8BFE-2832-327E694C37A2}"/>
                </a:ext>
              </a:extLst>
            </p:cNvPr>
            <p:cNvSpPr/>
            <p:nvPr/>
          </p:nvSpPr>
          <p:spPr>
            <a:xfrm rot="-765601">
              <a:off x="775790" y="-26946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19" name="Freeform: Shape 418">
              <a:extLst>
                <a:ext uri="{FF2B5EF4-FFF2-40B4-BE49-F238E27FC236}">
                  <a16:creationId xmlns:a16="http://schemas.microsoft.com/office/drawing/2014/main" id="{100EA732-DF1B-5B6F-A40E-64B3C8C60ADC}"/>
                </a:ext>
              </a:extLst>
            </p:cNvPr>
            <p:cNvSpPr/>
            <p:nvPr/>
          </p:nvSpPr>
          <p:spPr>
            <a:xfrm rot="-4063200">
              <a:off x="640852" y="-269276"/>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0" name="Freeform: Shape 419">
              <a:extLst>
                <a:ext uri="{FF2B5EF4-FFF2-40B4-BE49-F238E27FC236}">
                  <a16:creationId xmlns:a16="http://schemas.microsoft.com/office/drawing/2014/main" id="{CCFCB8E4-B682-5BA7-D6A1-69CEDAD45441}"/>
                </a:ext>
              </a:extLst>
            </p:cNvPr>
            <p:cNvSpPr/>
            <p:nvPr/>
          </p:nvSpPr>
          <p:spPr>
            <a:xfrm rot="-765601">
              <a:off x="504990" y="-26946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1" name="Freeform: Shape 420">
              <a:extLst>
                <a:ext uri="{FF2B5EF4-FFF2-40B4-BE49-F238E27FC236}">
                  <a16:creationId xmlns:a16="http://schemas.microsoft.com/office/drawing/2014/main" id="{0906CCBB-4137-A538-AA7D-B8A4FBB4A075}"/>
                </a:ext>
              </a:extLst>
            </p:cNvPr>
            <p:cNvSpPr/>
            <p:nvPr/>
          </p:nvSpPr>
          <p:spPr>
            <a:xfrm rot="-4063200">
              <a:off x="370021" y="-269281"/>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2" name="Freeform: Shape 421">
              <a:extLst>
                <a:ext uri="{FF2B5EF4-FFF2-40B4-BE49-F238E27FC236}">
                  <a16:creationId xmlns:a16="http://schemas.microsoft.com/office/drawing/2014/main" id="{46D5EC83-0214-2B15-E4D7-234DDB56EBAF}"/>
                </a:ext>
              </a:extLst>
            </p:cNvPr>
            <p:cNvSpPr/>
            <p:nvPr/>
          </p:nvSpPr>
          <p:spPr>
            <a:xfrm rot="-2700000">
              <a:off x="234170" y="-26957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3" name="Freeform: Shape 422">
              <a:extLst>
                <a:ext uri="{FF2B5EF4-FFF2-40B4-BE49-F238E27FC236}">
                  <a16:creationId xmlns:a16="http://schemas.microsoft.com/office/drawing/2014/main" id="{932A94BB-9F67-BCA5-FF0A-B421021B5B04}"/>
                </a:ext>
              </a:extLst>
            </p:cNvPr>
            <p:cNvSpPr/>
            <p:nvPr/>
          </p:nvSpPr>
          <p:spPr>
            <a:xfrm rot="-765601">
              <a:off x="98779" y="-26947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4" name="Freeform: Shape 423">
              <a:extLst>
                <a:ext uri="{FF2B5EF4-FFF2-40B4-BE49-F238E27FC236}">
                  <a16:creationId xmlns:a16="http://schemas.microsoft.com/office/drawing/2014/main" id="{5DA84D8F-B0D0-8C50-A145-567B73CD312A}"/>
                </a:ext>
              </a:extLst>
            </p:cNvPr>
            <p:cNvSpPr/>
            <p:nvPr/>
          </p:nvSpPr>
          <p:spPr>
            <a:xfrm rot="-2700000">
              <a:off x="-36626" y="-26956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5" name="Freeform: Shape 424">
              <a:extLst>
                <a:ext uri="{FF2B5EF4-FFF2-40B4-BE49-F238E27FC236}">
                  <a16:creationId xmlns:a16="http://schemas.microsoft.com/office/drawing/2014/main" id="{01A983AA-EFCD-88AD-5183-20755087DC67}"/>
                </a:ext>
              </a:extLst>
            </p:cNvPr>
            <p:cNvSpPr/>
            <p:nvPr/>
          </p:nvSpPr>
          <p:spPr>
            <a:xfrm rot="-765601">
              <a:off x="-172020" y="-2694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6" name="Freeform: Shape 425">
              <a:extLst>
                <a:ext uri="{FF2B5EF4-FFF2-40B4-BE49-F238E27FC236}">
                  <a16:creationId xmlns:a16="http://schemas.microsoft.com/office/drawing/2014/main" id="{5322475E-5CCA-3CAA-F7CE-619B6C4AD694}"/>
                </a:ext>
              </a:extLst>
            </p:cNvPr>
            <p:cNvSpPr/>
            <p:nvPr/>
          </p:nvSpPr>
          <p:spPr>
            <a:xfrm rot="-2700000">
              <a:off x="-307431" y="-2695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7" name="Freeform: Shape 426">
              <a:extLst>
                <a:ext uri="{FF2B5EF4-FFF2-40B4-BE49-F238E27FC236}">
                  <a16:creationId xmlns:a16="http://schemas.microsoft.com/office/drawing/2014/main" id="{2B996FAB-DBF7-DD02-9A44-F3B3BCBBF318}"/>
                </a:ext>
              </a:extLst>
            </p:cNvPr>
            <p:cNvSpPr/>
            <p:nvPr/>
          </p:nvSpPr>
          <p:spPr>
            <a:xfrm rot="-765601">
              <a:off x="-442843" y="-26947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8" name="Freeform: Shape 427">
              <a:extLst>
                <a:ext uri="{FF2B5EF4-FFF2-40B4-BE49-F238E27FC236}">
                  <a16:creationId xmlns:a16="http://schemas.microsoft.com/office/drawing/2014/main" id="{3259C493-C8AE-B2FE-C361-A387FEF42B1A}"/>
                </a:ext>
              </a:extLst>
            </p:cNvPr>
            <p:cNvSpPr/>
            <p:nvPr/>
          </p:nvSpPr>
          <p:spPr>
            <a:xfrm rot="-3105600">
              <a:off x="-578240" y="-2695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29" name="Freeform: Shape 428">
              <a:extLst>
                <a:ext uri="{FF2B5EF4-FFF2-40B4-BE49-F238E27FC236}">
                  <a16:creationId xmlns:a16="http://schemas.microsoft.com/office/drawing/2014/main" id="{70C50F0D-4C5B-A1B8-069D-BC8045C276B3}"/>
                </a:ext>
              </a:extLst>
            </p:cNvPr>
            <p:cNvSpPr/>
            <p:nvPr/>
          </p:nvSpPr>
          <p:spPr>
            <a:xfrm rot="-760801">
              <a:off x="-713635" y="-26979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0" name="Freeform: Shape 429">
              <a:extLst>
                <a:ext uri="{FF2B5EF4-FFF2-40B4-BE49-F238E27FC236}">
                  <a16:creationId xmlns:a16="http://schemas.microsoft.com/office/drawing/2014/main" id="{A202D5FF-A3D0-234A-DFE9-AA72C997BE83}"/>
                </a:ext>
              </a:extLst>
            </p:cNvPr>
            <p:cNvSpPr/>
            <p:nvPr/>
          </p:nvSpPr>
          <p:spPr>
            <a:xfrm rot="-4050002">
              <a:off x="-849045" y="-26957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1" name="Freeform: Shape 430">
              <a:extLst>
                <a:ext uri="{FF2B5EF4-FFF2-40B4-BE49-F238E27FC236}">
                  <a16:creationId xmlns:a16="http://schemas.microsoft.com/office/drawing/2014/main" id="{60C41E7A-4E21-04B0-549D-12B212F416D9}"/>
                </a:ext>
              </a:extLst>
            </p:cNvPr>
            <p:cNvSpPr/>
            <p:nvPr/>
          </p:nvSpPr>
          <p:spPr>
            <a:xfrm rot="-2636999">
              <a:off x="-984561" y="-26975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2" name="Freeform: Shape 431">
              <a:extLst>
                <a:ext uri="{FF2B5EF4-FFF2-40B4-BE49-F238E27FC236}">
                  <a16:creationId xmlns:a16="http://schemas.microsoft.com/office/drawing/2014/main" id="{5831DAC4-FE43-0532-2722-5290505720BA}"/>
                </a:ext>
              </a:extLst>
            </p:cNvPr>
            <p:cNvSpPr/>
            <p:nvPr/>
          </p:nvSpPr>
          <p:spPr>
            <a:xfrm rot="-701399">
              <a:off x="-1119836" y="-26954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3" name="Freeform: Shape 432">
              <a:extLst>
                <a:ext uri="{FF2B5EF4-FFF2-40B4-BE49-F238E27FC236}">
                  <a16:creationId xmlns:a16="http://schemas.microsoft.com/office/drawing/2014/main" id="{E0125326-D895-BF13-CE90-21A50DEA830A}"/>
                </a:ext>
              </a:extLst>
            </p:cNvPr>
            <p:cNvSpPr/>
            <p:nvPr/>
          </p:nvSpPr>
          <p:spPr>
            <a:xfrm rot="-2319600">
              <a:off x="-1255055" y="-26920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4" name="Freeform: Shape 433">
              <a:extLst>
                <a:ext uri="{FF2B5EF4-FFF2-40B4-BE49-F238E27FC236}">
                  <a16:creationId xmlns:a16="http://schemas.microsoft.com/office/drawing/2014/main" id="{B62D9B28-678F-FEA4-09A1-6B350AEBED11}"/>
                </a:ext>
              </a:extLst>
            </p:cNvPr>
            <p:cNvSpPr/>
            <p:nvPr/>
          </p:nvSpPr>
          <p:spPr>
            <a:xfrm rot="-760801">
              <a:off x="-1390660" y="-26978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5" name="Freeform: Shape 434">
              <a:extLst>
                <a:ext uri="{FF2B5EF4-FFF2-40B4-BE49-F238E27FC236}">
                  <a16:creationId xmlns:a16="http://schemas.microsoft.com/office/drawing/2014/main" id="{869B952C-BA2C-3E63-F855-F8EC90CECDF1}"/>
                </a:ext>
              </a:extLst>
            </p:cNvPr>
            <p:cNvSpPr/>
            <p:nvPr/>
          </p:nvSpPr>
          <p:spPr>
            <a:xfrm rot="-2636999">
              <a:off x="-1526153" y="-26973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6" name="Freeform: Shape 435">
              <a:extLst>
                <a:ext uri="{FF2B5EF4-FFF2-40B4-BE49-F238E27FC236}">
                  <a16:creationId xmlns:a16="http://schemas.microsoft.com/office/drawing/2014/main" id="{2367B894-FC57-9855-95AC-E977DDF8413A}"/>
                </a:ext>
              </a:extLst>
            </p:cNvPr>
            <p:cNvSpPr/>
            <p:nvPr/>
          </p:nvSpPr>
          <p:spPr>
            <a:xfrm rot="-2314199">
              <a:off x="-3015476" y="-26957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7" name="Freeform: Shape 436">
              <a:extLst>
                <a:ext uri="{FF2B5EF4-FFF2-40B4-BE49-F238E27FC236}">
                  <a16:creationId xmlns:a16="http://schemas.microsoft.com/office/drawing/2014/main" id="{12223E5E-239C-E042-73A2-16E201FC375A}"/>
                </a:ext>
              </a:extLst>
            </p:cNvPr>
            <p:cNvSpPr/>
            <p:nvPr/>
          </p:nvSpPr>
          <p:spPr>
            <a:xfrm rot="-4063200">
              <a:off x="-3286126" y="-26940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8" name="Freeform: Shape 437">
              <a:extLst>
                <a:ext uri="{FF2B5EF4-FFF2-40B4-BE49-F238E27FC236}">
                  <a16:creationId xmlns:a16="http://schemas.microsoft.com/office/drawing/2014/main" id="{AF561FB4-74AD-E0FC-27E7-43AAB9055C2C}"/>
                </a:ext>
              </a:extLst>
            </p:cNvPr>
            <p:cNvSpPr/>
            <p:nvPr/>
          </p:nvSpPr>
          <p:spPr>
            <a:xfrm rot="-2700000">
              <a:off x="-3421693" y="-26956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39" name="Freeform: Shape 438">
              <a:extLst>
                <a:ext uri="{FF2B5EF4-FFF2-40B4-BE49-F238E27FC236}">
                  <a16:creationId xmlns:a16="http://schemas.microsoft.com/office/drawing/2014/main" id="{130EFD62-185F-E267-1A0C-32B075753F5F}"/>
                </a:ext>
              </a:extLst>
            </p:cNvPr>
            <p:cNvSpPr/>
            <p:nvPr/>
          </p:nvSpPr>
          <p:spPr>
            <a:xfrm rot="-765601">
              <a:off x="-3557097" y="-26951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0" name="Freeform: Shape 439">
              <a:extLst>
                <a:ext uri="{FF2B5EF4-FFF2-40B4-BE49-F238E27FC236}">
                  <a16:creationId xmlns:a16="http://schemas.microsoft.com/office/drawing/2014/main" id="{6E81392C-5B41-48A3-CFD7-D21B21F6796C}"/>
                </a:ext>
              </a:extLst>
            </p:cNvPr>
            <p:cNvSpPr/>
            <p:nvPr/>
          </p:nvSpPr>
          <p:spPr>
            <a:xfrm rot="-2700000">
              <a:off x="-3692491" y="-26955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1" name="Freeform: Shape 440">
              <a:extLst>
                <a:ext uri="{FF2B5EF4-FFF2-40B4-BE49-F238E27FC236}">
                  <a16:creationId xmlns:a16="http://schemas.microsoft.com/office/drawing/2014/main" id="{9EFDBAAE-CAD5-9441-70E7-BD1E9EF73275}"/>
                </a:ext>
              </a:extLst>
            </p:cNvPr>
            <p:cNvSpPr/>
            <p:nvPr/>
          </p:nvSpPr>
          <p:spPr>
            <a:xfrm rot="-765601">
              <a:off x="-3827897" y="-26952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2" name="Freeform: Shape 441">
              <a:extLst>
                <a:ext uri="{FF2B5EF4-FFF2-40B4-BE49-F238E27FC236}">
                  <a16:creationId xmlns:a16="http://schemas.microsoft.com/office/drawing/2014/main" id="{63931A39-FC4B-79CF-7749-21986C6BB61C}"/>
                </a:ext>
              </a:extLst>
            </p:cNvPr>
            <p:cNvSpPr/>
            <p:nvPr/>
          </p:nvSpPr>
          <p:spPr>
            <a:xfrm rot="-2700000">
              <a:off x="-3963295" y="-26956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3" name="Freeform: Shape 442">
              <a:extLst>
                <a:ext uri="{FF2B5EF4-FFF2-40B4-BE49-F238E27FC236}">
                  <a16:creationId xmlns:a16="http://schemas.microsoft.com/office/drawing/2014/main" id="{0D396E02-16E4-0D1D-095E-4B655225C44F}"/>
                </a:ext>
              </a:extLst>
            </p:cNvPr>
            <p:cNvSpPr/>
            <p:nvPr/>
          </p:nvSpPr>
          <p:spPr>
            <a:xfrm rot="-765601">
              <a:off x="-4098721" y="-26952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4" name="Freeform: Shape 443">
              <a:extLst>
                <a:ext uri="{FF2B5EF4-FFF2-40B4-BE49-F238E27FC236}">
                  <a16:creationId xmlns:a16="http://schemas.microsoft.com/office/drawing/2014/main" id="{3EFE4D96-B224-3FF1-841B-8BAAFF06F93E}"/>
                </a:ext>
              </a:extLst>
            </p:cNvPr>
            <p:cNvSpPr/>
            <p:nvPr/>
          </p:nvSpPr>
          <p:spPr>
            <a:xfrm rot="-2700000">
              <a:off x="-4234093" y="-26956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5" name="Freeform: Shape 444">
              <a:extLst>
                <a:ext uri="{FF2B5EF4-FFF2-40B4-BE49-F238E27FC236}">
                  <a16:creationId xmlns:a16="http://schemas.microsoft.com/office/drawing/2014/main" id="{6C352052-E0E1-8C2A-AA48-5106BBC08A53}"/>
                </a:ext>
              </a:extLst>
            </p:cNvPr>
            <p:cNvSpPr/>
            <p:nvPr/>
          </p:nvSpPr>
          <p:spPr>
            <a:xfrm rot="-765601">
              <a:off x="-4369496" y="-26953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6" name="Freeform: Shape 445">
              <a:extLst>
                <a:ext uri="{FF2B5EF4-FFF2-40B4-BE49-F238E27FC236}">
                  <a16:creationId xmlns:a16="http://schemas.microsoft.com/office/drawing/2014/main" id="{064BB68B-CC0E-243A-050B-2E0FF966C5B2}"/>
                </a:ext>
              </a:extLst>
            </p:cNvPr>
            <p:cNvSpPr/>
            <p:nvPr/>
          </p:nvSpPr>
          <p:spPr>
            <a:xfrm rot="-4063200">
              <a:off x="-4504837" y="-26942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7" name="Freeform: Shape 446">
              <a:extLst>
                <a:ext uri="{FF2B5EF4-FFF2-40B4-BE49-F238E27FC236}">
                  <a16:creationId xmlns:a16="http://schemas.microsoft.com/office/drawing/2014/main" id="{EFFA57B9-2D74-1689-4454-F4C8AB79B42D}"/>
                </a:ext>
              </a:extLst>
            </p:cNvPr>
            <p:cNvSpPr/>
            <p:nvPr/>
          </p:nvSpPr>
          <p:spPr>
            <a:xfrm rot="-2700000">
              <a:off x="-4640305" y="-26955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8" name="Freeform: Shape 447">
              <a:extLst>
                <a:ext uri="{FF2B5EF4-FFF2-40B4-BE49-F238E27FC236}">
                  <a16:creationId xmlns:a16="http://schemas.microsoft.com/office/drawing/2014/main" id="{A0D816EB-9ADB-C1CC-921F-505E7F2DE233}"/>
                </a:ext>
              </a:extLst>
            </p:cNvPr>
            <p:cNvSpPr/>
            <p:nvPr/>
          </p:nvSpPr>
          <p:spPr>
            <a:xfrm rot="-765601">
              <a:off x="-4775708" y="-2695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49" name="Freeform: Shape 448">
              <a:extLst>
                <a:ext uri="{FF2B5EF4-FFF2-40B4-BE49-F238E27FC236}">
                  <a16:creationId xmlns:a16="http://schemas.microsoft.com/office/drawing/2014/main" id="{47A575B6-70F4-1407-AEC9-C6612A3E3537}"/>
                </a:ext>
              </a:extLst>
            </p:cNvPr>
            <p:cNvSpPr/>
            <p:nvPr/>
          </p:nvSpPr>
          <p:spPr>
            <a:xfrm rot="-4063200">
              <a:off x="2806403" y="-403862"/>
              <a:ext cx="72968" cy="72968"/>
            </a:xfrm>
            <a:custGeom>
              <a:avLst/>
              <a:gdLst>
                <a:gd name="connsiteX0" fmla="*/ 72968 w 72968"/>
                <a:gd name="connsiteY0" fmla="*/ 36484 h 72968"/>
                <a:gd name="connsiteX1" fmla="*/ 36483 w 72968"/>
                <a:gd name="connsiteY1" fmla="*/ 72968 h 72968"/>
                <a:gd name="connsiteX2" fmla="*/ -1 w 72968"/>
                <a:gd name="connsiteY2" fmla="*/ 36484 h 72968"/>
                <a:gd name="connsiteX3" fmla="*/ 36483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3" y="72968"/>
                    <a:pt x="36483" y="72968"/>
                  </a:cubicBezTo>
                  <a:cubicBezTo>
                    <a:pt x="16334" y="72968"/>
                    <a:pt x="-1" y="56634"/>
                    <a:pt x="-1" y="36484"/>
                  </a:cubicBezTo>
                  <a:cubicBezTo>
                    <a:pt x="-1" y="16334"/>
                    <a:pt x="16334" y="0"/>
                    <a:pt x="36483" y="0"/>
                  </a:cubicBezTo>
                  <a:cubicBezTo>
                    <a:pt x="56633"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0" name="Freeform: Shape 449">
              <a:extLst>
                <a:ext uri="{FF2B5EF4-FFF2-40B4-BE49-F238E27FC236}">
                  <a16:creationId xmlns:a16="http://schemas.microsoft.com/office/drawing/2014/main" id="{05428E6D-FF4F-A093-68F8-0EF0241CD090}"/>
                </a:ext>
              </a:extLst>
            </p:cNvPr>
            <p:cNvSpPr/>
            <p:nvPr/>
          </p:nvSpPr>
          <p:spPr>
            <a:xfrm rot="-802202">
              <a:off x="2265225" y="-403574"/>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1" name="Freeform: Shape 450">
              <a:extLst>
                <a:ext uri="{FF2B5EF4-FFF2-40B4-BE49-F238E27FC236}">
                  <a16:creationId xmlns:a16="http://schemas.microsoft.com/office/drawing/2014/main" id="{FF2596FF-0478-7C54-745A-0F3D37C224F0}"/>
                </a:ext>
              </a:extLst>
            </p:cNvPr>
            <p:cNvSpPr/>
            <p:nvPr/>
          </p:nvSpPr>
          <p:spPr>
            <a:xfrm rot="-2700000">
              <a:off x="2129800" y="-403635"/>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2" name="Freeform: Shape 451">
              <a:extLst>
                <a:ext uri="{FF2B5EF4-FFF2-40B4-BE49-F238E27FC236}">
                  <a16:creationId xmlns:a16="http://schemas.microsoft.com/office/drawing/2014/main" id="{C6066A31-7072-DE82-45E0-2DCE30EA5B4F}"/>
                </a:ext>
              </a:extLst>
            </p:cNvPr>
            <p:cNvSpPr/>
            <p:nvPr/>
          </p:nvSpPr>
          <p:spPr>
            <a:xfrm rot="-802202">
              <a:off x="1994425" y="-40357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3" name="Freeform: Shape 452">
              <a:extLst>
                <a:ext uri="{FF2B5EF4-FFF2-40B4-BE49-F238E27FC236}">
                  <a16:creationId xmlns:a16="http://schemas.microsoft.com/office/drawing/2014/main" id="{88377869-E61A-8550-C249-C73CA7AD918A}"/>
                </a:ext>
              </a:extLst>
            </p:cNvPr>
            <p:cNvSpPr/>
            <p:nvPr/>
          </p:nvSpPr>
          <p:spPr>
            <a:xfrm rot="-4063200">
              <a:off x="1858619" y="-40385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4" name="Freeform: Shape 453">
              <a:extLst>
                <a:ext uri="{FF2B5EF4-FFF2-40B4-BE49-F238E27FC236}">
                  <a16:creationId xmlns:a16="http://schemas.microsoft.com/office/drawing/2014/main" id="{A00A5844-E630-8C6B-17A6-52D24DDDF88C}"/>
                </a:ext>
              </a:extLst>
            </p:cNvPr>
            <p:cNvSpPr/>
            <p:nvPr/>
          </p:nvSpPr>
          <p:spPr>
            <a:xfrm rot="-802202">
              <a:off x="1723600" y="-40356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5" name="Freeform: Shape 454">
              <a:extLst>
                <a:ext uri="{FF2B5EF4-FFF2-40B4-BE49-F238E27FC236}">
                  <a16:creationId xmlns:a16="http://schemas.microsoft.com/office/drawing/2014/main" id="{1ACCC6A1-4D85-5F8E-45D4-519010C12FD9}"/>
                </a:ext>
              </a:extLst>
            </p:cNvPr>
            <p:cNvSpPr/>
            <p:nvPr/>
          </p:nvSpPr>
          <p:spPr>
            <a:xfrm rot="-4063200">
              <a:off x="1587837" y="-40383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6" name="Freeform: Shape 455">
              <a:extLst>
                <a:ext uri="{FF2B5EF4-FFF2-40B4-BE49-F238E27FC236}">
                  <a16:creationId xmlns:a16="http://schemas.microsoft.com/office/drawing/2014/main" id="{74D68C1B-EC8E-733F-3AD5-AFEC2954DA3D}"/>
                </a:ext>
              </a:extLst>
            </p:cNvPr>
            <p:cNvSpPr/>
            <p:nvPr/>
          </p:nvSpPr>
          <p:spPr>
            <a:xfrm rot="-2700000">
              <a:off x="1452808" y="-40364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7" name="Freeform: Shape 456">
              <a:extLst>
                <a:ext uri="{FF2B5EF4-FFF2-40B4-BE49-F238E27FC236}">
                  <a16:creationId xmlns:a16="http://schemas.microsoft.com/office/drawing/2014/main" id="{D8E9CA9D-ADAB-E787-77EA-06670E351AC9}"/>
                </a:ext>
              </a:extLst>
            </p:cNvPr>
            <p:cNvSpPr/>
            <p:nvPr/>
          </p:nvSpPr>
          <p:spPr>
            <a:xfrm rot="-802202">
              <a:off x="1317400" y="-40359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8" name="Freeform: Shape 457">
              <a:extLst>
                <a:ext uri="{FF2B5EF4-FFF2-40B4-BE49-F238E27FC236}">
                  <a16:creationId xmlns:a16="http://schemas.microsoft.com/office/drawing/2014/main" id="{41E68502-BFD5-B545-FA42-195F697A8CD6}"/>
                </a:ext>
              </a:extLst>
            </p:cNvPr>
            <p:cNvSpPr/>
            <p:nvPr/>
          </p:nvSpPr>
          <p:spPr>
            <a:xfrm rot="-2700000">
              <a:off x="1181986" y="-4036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59" name="Freeform: Shape 458">
              <a:extLst>
                <a:ext uri="{FF2B5EF4-FFF2-40B4-BE49-F238E27FC236}">
                  <a16:creationId xmlns:a16="http://schemas.microsoft.com/office/drawing/2014/main" id="{393092B3-F34F-5CC8-51EB-15CC20422630}"/>
                </a:ext>
              </a:extLst>
            </p:cNvPr>
            <p:cNvSpPr/>
            <p:nvPr/>
          </p:nvSpPr>
          <p:spPr>
            <a:xfrm rot="-802202">
              <a:off x="1046599" y="-40359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0" name="Freeform: Shape 459">
              <a:extLst>
                <a:ext uri="{FF2B5EF4-FFF2-40B4-BE49-F238E27FC236}">
                  <a16:creationId xmlns:a16="http://schemas.microsoft.com/office/drawing/2014/main" id="{A3A7185C-12EA-F033-2D95-8125C612B25C}"/>
                </a:ext>
              </a:extLst>
            </p:cNvPr>
            <p:cNvSpPr/>
            <p:nvPr/>
          </p:nvSpPr>
          <p:spPr>
            <a:xfrm rot="-2700000">
              <a:off x="911206" y="-40364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1" name="Freeform: Shape 460">
              <a:extLst>
                <a:ext uri="{FF2B5EF4-FFF2-40B4-BE49-F238E27FC236}">
                  <a16:creationId xmlns:a16="http://schemas.microsoft.com/office/drawing/2014/main" id="{6079F27F-CE84-8ED2-ADB3-B600E8290F48}"/>
                </a:ext>
              </a:extLst>
            </p:cNvPr>
            <p:cNvSpPr/>
            <p:nvPr/>
          </p:nvSpPr>
          <p:spPr>
            <a:xfrm rot="-802202">
              <a:off x="775799" y="-40359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2" name="Freeform: Shape 461">
              <a:extLst>
                <a:ext uri="{FF2B5EF4-FFF2-40B4-BE49-F238E27FC236}">
                  <a16:creationId xmlns:a16="http://schemas.microsoft.com/office/drawing/2014/main" id="{E9C4FCE9-F743-886F-41BC-725150F0EF3F}"/>
                </a:ext>
              </a:extLst>
            </p:cNvPr>
            <p:cNvSpPr/>
            <p:nvPr/>
          </p:nvSpPr>
          <p:spPr>
            <a:xfrm rot="-4063200">
              <a:off x="640077" y="-40383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3" name="Freeform: Shape 462">
              <a:extLst>
                <a:ext uri="{FF2B5EF4-FFF2-40B4-BE49-F238E27FC236}">
                  <a16:creationId xmlns:a16="http://schemas.microsoft.com/office/drawing/2014/main" id="{4B48409D-C765-1D40-CBC5-117498E5ED8D}"/>
                </a:ext>
              </a:extLst>
            </p:cNvPr>
            <p:cNvSpPr/>
            <p:nvPr/>
          </p:nvSpPr>
          <p:spPr>
            <a:xfrm rot="-802202">
              <a:off x="504998" y="-40359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4" name="Freeform: Shape 463">
              <a:extLst>
                <a:ext uri="{FF2B5EF4-FFF2-40B4-BE49-F238E27FC236}">
                  <a16:creationId xmlns:a16="http://schemas.microsoft.com/office/drawing/2014/main" id="{ECE7E558-F694-F497-E335-1559AA08679D}"/>
                </a:ext>
              </a:extLst>
            </p:cNvPr>
            <p:cNvSpPr/>
            <p:nvPr/>
          </p:nvSpPr>
          <p:spPr>
            <a:xfrm rot="-4063200">
              <a:off x="369271" y="-40381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5" name="Freeform: Shape 464">
              <a:extLst>
                <a:ext uri="{FF2B5EF4-FFF2-40B4-BE49-F238E27FC236}">
                  <a16:creationId xmlns:a16="http://schemas.microsoft.com/office/drawing/2014/main" id="{9B32592D-5ADF-5F39-02B5-598C933B09F3}"/>
                </a:ext>
              </a:extLst>
            </p:cNvPr>
            <p:cNvSpPr/>
            <p:nvPr/>
          </p:nvSpPr>
          <p:spPr>
            <a:xfrm rot="-2700000">
              <a:off x="234173" y="-4036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6" name="Freeform: Shape 465">
              <a:extLst>
                <a:ext uri="{FF2B5EF4-FFF2-40B4-BE49-F238E27FC236}">
                  <a16:creationId xmlns:a16="http://schemas.microsoft.com/office/drawing/2014/main" id="{CB6C4F76-8099-E406-F9B9-57397E101C7A}"/>
                </a:ext>
              </a:extLst>
            </p:cNvPr>
            <p:cNvSpPr/>
            <p:nvPr/>
          </p:nvSpPr>
          <p:spPr>
            <a:xfrm rot="-802202">
              <a:off x="98797" y="-40359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7" name="Freeform: Shape 466">
              <a:extLst>
                <a:ext uri="{FF2B5EF4-FFF2-40B4-BE49-F238E27FC236}">
                  <a16:creationId xmlns:a16="http://schemas.microsoft.com/office/drawing/2014/main" id="{F07945D3-DC1E-AC5E-873E-834AFC2BF2B3}"/>
                </a:ext>
              </a:extLst>
            </p:cNvPr>
            <p:cNvSpPr/>
            <p:nvPr/>
          </p:nvSpPr>
          <p:spPr>
            <a:xfrm rot="-2700000">
              <a:off x="-36624" y="-40362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8" name="Freeform: Shape 467">
              <a:extLst>
                <a:ext uri="{FF2B5EF4-FFF2-40B4-BE49-F238E27FC236}">
                  <a16:creationId xmlns:a16="http://schemas.microsoft.com/office/drawing/2014/main" id="{D1666C1F-525E-33AD-8272-814C05AE8A70}"/>
                </a:ext>
              </a:extLst>
            </p:cNvPr>
            <p:cNvSpPr/>
            <p:nvPr/>
          </p:nvSpPr>
          <p:spPr>
            <a:xfrm rot="-802202">
              <a:off x="-172026" y="-40359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69" name="Freeform: Shape 468">
              <a:extLst>
                <a:ext uri="{FF2B5EF4-FFF2-40B4-BE49-F238E27FC236}">
                  <a16:creationId xmlns:a16="http://schemas.microsoft.com/office/drawing/2014/main" id="{7377AEDE-B6CA-AF76-5B02-2EB7497D30FA}"/>
                </a:ext>
              </a:extLst>
            </p:cNvPr>
            <p:cNvSpPr/>
            <p:nvPr/>
          </p:nvSpPr>
          <p:spPr>
            <a:xfrm rot="-2700000">
              <a:off x="-307428" y="-40363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0" name="Freeform: Shape 469">
              <a:extLst>
                <a:ext uri="{FF2B5EF4-FFF2-40B4-BE49-F238E27FC236}">
                  <a16:creationId xmlns:a16="http://schemas.microsoft.com/office/drawing/2014/main" id="{76136EA4-B493-0307-009E-88B19780FFD6}"/>
                </a:ext>
              </a:extLst>
            </p:cNvPr>
            <p:cNvSpPr/>
            <p:nvPr/>
          </p:nvSpPr>
          <p:spPr>
            <a:xfrm rot="-802202">
              <a:off x="-442851" y="-40358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1" name="Freeform: Shape 470">
              <a:extLst>
                <a:ext uri="{FF2B5EF4-FFF2-40B4-BE49-F238E27FC236}">
                  <a16:creationId xmlns:a16="http://schemas.microsoft.com/office/drawing/2014/main" id="{317BEC8F-71D1-5BFB-66FC-BB7D5E7BC527}"/>
                </a:ext>
              </a:extLst>
            </p:cNvPr>
            <p:cNvSpPr/>
            <p:nvPr/>
          </p:nvSpPr>
          <p:spPr>
            <a:xfrm rot="-3148801">
              <a:off x="-577936" y="-40330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2" name="Freeform: Shape 471">
              <a:extLst>
                <a:ext uri="{FF2B5EF4-FFF2-40B4-BE49-F238E27FC236}">
                  <a16:creationId xmlns:a16="http://schemas.microsoft.com/office/drawing/2014/main" id="{906DDE09-0B19-5B2B-17B2-1FA27DE76B19}"/>
                </a:ext>
              </a:extLst>
            </p:cNvPr>
            <p:cNvSpPr/>
            <p:nvPr/>
          </p:nvSpPr>
          <p:spPr>
            <a:xfrm rot="-796800">
              <a:off x="-713629" y="-40341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3" name="Freeform: Shape 472">
              <a:extLst>
                <a:ext uri="{FF2B5EF4-FFF2-40B4-BE49-F238E27FC236}">
                  <a16:creationId xmlns:a16="http://schemas.microsoft.com/office/drawing/2014/main" id="{685564B6-97C0-AC56-93D8-BB99E1255548}"/>
                </a:ext>
              </a:extLst>
            </p:cNvPr>
            <p:cNvSpPr/>
            <p:nvPr/>
          </p:nvSpPr>
          <p:spPr>
            <a:xfrm rot="-4050002">
              <a:off x="-849043" y="-4036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4" name="Freeform: Shape 473">
              <a:extLst>
                <a:ext uri="{FF2B5EF4-FFF2-40B4-BE49-F238E27FC236}">
                  <a16:creationId xmlns:a16="http://schemas.microsoft.com/office/drawing/2014/main" id="{3E3A318E-D100-8250-8CE7-961DF1D0EAD0}"/>
                </a:ext>
              </a:extLst>
            </p:cNvPr>
            <p:cNvSpPr/>
            <p:nvPr/>
          </p:nvSpPr>
          <p:spPr>
            <a:xfrm rot="-2700000">
              <a:off x="-984438" y="-40362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5" name="Freeform: Shape 474">
              <a:extLst>
                <a:ext uri="{FF2B5EF4-FFF2-40B4-BE49-F238E27FC236}">
                  <a16:creationId xmlns:a16="http://schemas.microsoft.com/office/drawing/2014/main" id="{2778D313-4882-C3BD-2E26-6AC2B136AEB7}"/>
                </a:ext>
              </a:extLst>
            </p:cNvPr>
            <p:cNvSpPr/>
            <p:nvPr/>
          </p:nvSpPr>
          <p:spPr>
            <a:xfrm rot="-734400">
              <a:off x="-1119833" y="-40330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6" name="Freeform: Shape 475">
              <a:extLst>
                <a:ext uri="{FF2B5EF4-FFF2-40B4-BE49-F238E27FC236}">
                  <a16:creationId xmlns:a16="http://schemas.microsoft.com/office/drawing/2014/main" id="{6362A2FD-C1CF-4C11-3AFE-9BF851B38D8F}"/>
                </a:ext>
              </a:extLst>
            </p:cNvPr>
            <p:cNvSpPr/>
            <p:nvPr/>
          </p:nvSpPr>
          <p:spPr>
            <a:xfrm rot="-2391600">
              <a:off x="-1255242" y="-40366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7" name="Freeform: Shape 476">
              <a:extLst>
                <a:ext uri="{FF2B5EF4-FFF2-40B4-BE49-F238E27FC236}">
                  <a16:creationId xmlns:a16="http://schemas.microsoft.com/office/drawing/2014/main" id="{479AE199-A916-D28E-14EF-8D2A9229129A}"/>
                </a:ext>
              </a:extLst>
            </p:cNvPr>
            <p:cNvSpPr/>
            <p:nvPr/>
          </p:nvSpPr>
          <p:spPr>
            <a:xfrm rot="-2386198">
              <a:off x="-3015550" y="-40382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8" name="Freeform: Shape 477">
              <a:extLst>
                <a:ext uri="{FF2B5EF4-FFF2-40B4-BE49-F238E27FC236}">
                  <a16:creationId xmlns:a16="http://schemas.microsoft.com/office/drawing/2014/main" id="{50A85015-49B4-18BB-3C71-6743CE4B069A}"/>
                </a:ext>
              </a:extLst>
            </p:cNvPr>
            <p:cNvSpPr/>
            <p:nvPr/>
          </p:nvSpPr>
          <p:spPr>
            <a:xfrm rot="-802202">
              <a:off x="-3150879" y="-40360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79" name="Freeform: Shape 478">
              <a:extLst>
                <a:ext uri="{FF2B5EF4-FFF2-40B4-BE49-F238E27FC236}">
                  <a16:creationId xmlns:a16="http://schemas.microsoft.com/office/drawing/2014/main" id="{EB073A67-139D-1B35-7C0A-56E058D567E5}"/>
                </a:ext>
              </a:extLst>
            </p:cNvPr>
            <p:cNvSpPr/>
            <p:nvPr/>
          </p:nvSpPr>
          <p:spPr>
            <a:xfrm rot="-4063200">
              <a:off x="-3286392" y="-40373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0" name="Freeform: Shape 479">
              <a:extLst>
                <a:ext uri="{FF2B5EF4-FFF2-40B4-BE49-F238E27FC236}">
                  <a16:creationId xmlns:a16="http://schemas.microsoft.com/office/drawing/2014/main" id="{D7EA597A-04A0-A21F-6228-7E4895E5DBF8}"/>
                </a:ext>
              </a:extLst>
            </p:cNvPr>
            <p:cNvSpPr/>
            <p:nvPr/>
          </p:nvSpPr>
          <p:spPr>
            <a:xfrm rot="-2700000">
              <a:off x="-3421691" y="-40362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1" name="Freeform: Shape 480">
              <a:extLst>
                <a:ext uri="{FF2B5EF4-FFF2-40B4-BE49-F238E27FC236}">
                  <a16:creationId xmlns:a16="http://schemas.microsoft.com/office/drawing/2014/main" id="{BC85A37C-8B49-44D5-FB85-9CE98E16D9F8}"/>
                </a:ext>
              </a:extLst>
            </p:cNvPr>
            <p:cNvSpPr/>
            <p:nvPr/>
          </p:nvSpPr>
          <p:spPr>
            <a:xfrm rot="-802202">
              <a:off x="-3557104" y="-40360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2" name="Freeform: Shape 481">
              <a:extLst>
                <a:ext uri="{FF2B5EF4-FFF2-40B4-BE49-F238E27FC236}">
                  <a16:creationId xmlns:a16="http://schemas.microsoft.com/office/drawing/2014/main" id="{4D7AF979-0F05-1AFF-606C-1B55ADCDD8ED}"/>
                </a:ext>
              </a:extLst>
            </p:cNvPr>
            <p:cNvSpPr/>
            <p:nvPr/>
          </p:nvSpPr>
          <p:spPr>
            <a:xfrm rot="-802202">
              <a:off x="-3827881" y="-40361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3" name="Freeform: Shape 482">
              <a:extLst>
                <a:ext uri="{FF2B5EF4-FFF2-40B4-BE49-F238E27FC236}">
                  <a16:creationId xmlns:a16="http://schemas.microsoft.com/office/drawing/2014/main" id="{21963471-3A11-DA7C-4592-F9CA0F9FBC70}"/>
                </a:ext>
              </a:extLst>
            </p:cNvPr>
            <p:cNvSpPr/>
            <p:nvPr/>
          </p:nvSpPr>
          <p:spPr>
            <a:xfrm rot="-2700000">
              <a:off x="-3963293" y="-40363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4" name="Freeform: Shape 483">
              <a:extLst>
                <a:ext uri="{FF2B5EF4-FFF2-40B4-BE49-F238E27FC236}">
                  <a16:creationId xmlns:a16="http://schemas.microsoft.com/office/drawing/2014/main" id="{D3376484-A9CF-61AC-A691-C97E671032A3}"/>
                </a:ext>
              </a:extLst>
            </p:cNvPr>
            <p:cNvSpPr/>
            <p:nvPr/>
          </p:nvSpPr>
          <p:spPr>
            <a:xfrm rot="-802202">
              <a:off x="-4098705" y="-40360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5" name="Freeform: Shape 484">
              <a:extLst>
                <a:ext uri="{FF2B5EF4-FFF2-40B4-BE49-F238E27FC236}">
                  <a16:creationId xmlns:a16="http://schemas.microsoft.com/office/drawing/2014/main" id="{21932018-6D70-BE31-AEA8-39668657790E}"/>
                </a:ext>
              </a:extLst>
            </p:cNvPr>
            <p:cNvSpPr/>
            <p:nvPr/>
          </p:nvSpPr>
          <p:spPr>
            <a:xfrm rot="-2700000">
              <a:off x="-4234091" y="-40362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6" name="Freeform: Shape 485">
              <a:extLst>
                <a:ext uri="{FF2B5EF4-FFF2-40B4-BE49-F238E27FC236}">
                  <a16:creationId xmlns:a16="http://schemas.microsoft.com/office/drawing/2014/main" id="{D4CBB27D-7DC1-25E2-E80D-F8A964126BA7}"/>
                </a:ext>
              </a:extLst>
            </p:cNvPr>
            <p:cNvSpPr/>
            <p:nvPr/>
          </p:nvSpPr>
          <p:spPr>
            <a:xfrm rot="-802202">
              <a:off x="-4369506" y="-40361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7" name="Freeform: Shape 486">
              <a:extLst>
                <a:ext uri="{FF2B5EF4-FFF2-40B4-BE49-F238E27FC236}">
                  <a16:creationId xmlns:a16="http://schemas.microsoft.com/office/drawing/2014/main" id="{B9B8B104-2835-34AA-6D39-FA6E08BE4432}"/>
                </a:ext>
              </a:extLst>
            </p:cNvPr>
            <p:cNvSpPr/>
            <p:nvPr/>
          </p:nvSpPr>
          <p:spPr>
            <a:xfrm rot="-4063200">
              <a:off x="-4504958" y="-40371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8" name="Freeform: Shape 487">
              <a:extLst>
                <a:ext uri="{FF2B5EF4-FFF2-40B4-BE49-F238E27FC236}">
                  <a16:creationId xmlns:a16="http://schemas.microsoft.com/office/drawing/2014/main" id="{72AFEAEE-C64E-D27B-9E13-5CF2EC4C4BDE}"/>
                </a:ext>
              </a:extLst>
            </p:cNvPr>
            <p:cNvSpPr/>
            <p:nvPr/>
          </p:nvSpPr>
          <p:spPr>
            <a:xfrm rot="-2700000">
              <a:off x="-4640302" y="-40362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89" name="Freeform: Shape 488">
              <a:extLst>
                <a:ext uri="{FF2B5EF4-FFF2-40B4-BE49-F238E27FC236}">
                  <a16:creationId xmlns:a16="http://schemas.microsoft.com/office/drawing/2014/main" id="{290DA0BD-93CA-FD20-848D-6B4B9C2A7AC8}"/>
                </a:ext>
              </a:extLst>
            </p:cNvPr>
            <p:cNvSpPr/>
            <p:nvPr/>
          </p:nvSpPr>
          <p:spPr>
            <a:xfrm rot="-802202">
              <a:off x="-4775707" y="-4036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0" name="Freeform: Shape 489">
              <a:extLst>
                <a:ext uri="{FF2B5EF4-FFF2-40B4-BE49-F238E27FC236}">
                  <a16:creationId xmlns:a16="http://schemas.microsoft.com/office/drawing/2014/main" id="{925661EC-D1B5-9C31-3F2F-827F41BCDC0A}"/>
                </a:ext>
              </a:extLst>
            </p:cNvPr>
            <p:cNvSpPr/>
            <p:nvPr/>
          </p:nvSpPr>
          <p:spPr>
            <a:xfrm rot="-2700000">
              <a:off x="-4911124" y="-40361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1" name="Freeform: Shape 490">
              <a:extLst>
                <a:ext uri="{FF2B5EF4-FFF2-40B4-BE49-F238E27FC236}">
                  <a16:creationId xmlns:a16="http://schemas.microsoft.com/office/drawing/2014/main" id="{B2F46DFC-5D13-8EB5-E1B7-66F352A4DBB4}"/>
                </a:ext>
              </a:extLst>
            </p:cNvPr>
            <p:cNvSpPr/>
            <p:nvPr/>
          </p:nvSpPr>
          <p:spPr>
            <a:xfrm rot="-840600">
              <a:off x="2265147" y="-5382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3"/>
                    <a:pt x="56634" y="72968"/>
                    <a:pt x="36484" y="72968"/>
                  </a:cubicBezTo>
                  <a:cubicBezTo>
                    <a:pt x="16335" y="72968"/>
                    <a:pt x="0" y="56633"/>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2" name="Freeform: Shape 491">
              <a:extLst>
                <a:ext uri="{FF2B5EF4-FFF2-40B4-BE49-F238E27FC236}">
                  <a16:creationId xmlns:a16="http://schemas.microsoft.com/office/drawing/2014/main" id="{E204AF48-8D78-9DF9-5052-AAD1732894F3}"/>
                </a:ext>
              </a:extLst>
            </p:cNvPr>
            <p:cNvSpPr/>
            <p:nvPr/>
          </p:nvSpPr>
          <p:spPr>
            <a:xfrm rot="-2540401">
              <a:off x="2130158" y="-537231"/>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3" name="Freeform: Shape 492">
              <a:extLst>
                <a:ext uri="{FF2B5EF4-FFF2-40B4-BE49-F238E27FC236}">
                  <a16:creationId xmlns:a16="http://schemas.microsoft.com/office/drawing/2014/main" id="{49A634B0-57B6-5A7D-B2D3-E2D60BB5068F}"/>
                </a:ext>
              </a:extLst>
            </p:cNvPr>
            <p:cNvSpPr/>
            <p:nvPr/>
          </p:nvSpPr>
          <p:spPr>
            <a:xfrm rot="-840600">
              <a:off x="1994338" y="-53824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4" name="Freeform: Shape 493">
              <a:extLst>
                <a:ext uri="{FF2B5EF4-FFF2-40B4-BE49-F238E27FC236}">
                  <a16:creationId xmlns:a16="http://schemas.microsoft.com/office/drawing/2014/main" id="{D8FDA2E6-FCEB-CB67-83F4-D1A44796808C}"/>
                </a:ext>
              </a:extLst>
            </p:cNvPr>
            <p:cNvSpPr/>
            <p:nvPr/>
          </p:nvSpPr>
          <p:spPr>
            <a:xfrm rot="-3860400">
              <a:off x="1858711" y="-53790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5" name="Freeform: Shape 494">
              <a:extLst>
                <a:ext uri="{FF2B5EF4-FFF2-40B4-BE49-F238E27FC236}">
                  <a16:creationId xmlns:a16="http://schemas.microsoft.com/office/drawing/2014/main" id="{BAD5DD99-0746-438B-68EF-CA83EF001352}"/>
                </a:ext>
              </a:extLst>
            </p:cNvPr>
            <p:cNvSpPr/>
            <p:nvPr/>
          </p:nvSpPr>
          <p:spPr>
            <a:xfrm rot="-840600">
              <a:off x="1723528" y="-53822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6" name="Freeform: Shape 495">
              <a:extLst>
                <a:ext uri="{FF2B5EF4-FFF2-40B4-BE49-F238E27FC236}">
                  <a16:creationId xmlns:a16="http://schemas.microsoft.com/office/drawing/2014/main" id="{9C831FE2-F347-6E3D-3573-EAB210DE7858}"/>
                </a:ext>
              </a:extLst>
            </p:cNvPr>
            <p:cNvSpPr/>
            <p:nvPr/>
          </p:nvSpPr>
          <p:spPr>
            <a:xfrm rot="-3860400">
              <a:off x="1587912" y="-53789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7" name="Freeform: Shape 496">
              <a:extLst>
                <a:ext uri="{FF2B5EF4-FFF2-40B4-BE49-F238E27FC236}">
                  <a16:creationId xmlns:a16="http://schemas.microsoft.com/office/drawing/2014/main" id="{662F1D53-D842-3EBD-F810-5C3E0BED1980}"/>
                </a:ext>
              </a:extLst>
            </p:cNvPr>
            <p:cNvSpPr/>
            <p:nvPr/>
          </p:nvSpPr>
          <p:spPr>
            <a:xfrm rot="-2540401">
              <a:off x="1453129" y="-537268"/>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8" name="Freeform: Shape 497">
              <a:extLst>
                <a:ext uri="{FF2B5EF4-FFF2-40B4-BE49-F238E27FC236}">
                  <a16:creationId xmlns:a16="http://schemas.microsoft.com/office/drawing/2014/main" id="{6167C500-47C9-29F6-0C7F-E888A281317A}"/>
                </a:ext>
              </a:extLst>
            </p:cNvPr>
            <p:cNvSpPr/>
            <p:nvPr/>
          </p:nvSpPr>
          <p:spPr>
            <a:xfrm rot="-840600">
              <a:off x="1317314" y="-53819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499" name="Freeform: Shape 498">
              <a:extLst>
                <a:ext uri="{FF2B5EF4-FFF2-40B4-BE49-F238E27FC236}">
                  <a16:creationId xmlns:a16="http://schemas.microsoft.com/office/drawing/2014/main" id="{850EC110-5904-F4E0-CB94-7DB125DA0AE4}"/>
                </a:ext>
              </a:extLst>
            </p:cNvPr>
            <p:cNvSpPr/>
            <p:nvPr/>
          </p:nvSpPr>
          <p:spPr>
            <a:xfrm rot="-2540401">
              <a:off x="1182306" y="-537287"/>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0" name="Freeform: Shape 499">
              <a:extLst>
                <a:ext uri="{FF2B5EF4-FFF2-40B4-BE49-F238E27FC236}">
                  <a16:creationId xmlns:a16="http://schemas.microsoft.com/office/drawing/2014/main" id="{6A562F27-57DA-43AE-2B9C-7C86E688C136}"/>
                </a:ext>
              </a:extLst>
            </p:cNvPr>
            <p:cNvSpPr/>
            <p:nvPr/>
          </p:nvSpPr>
          <p:spPr>
            <a:xfrm rot="-840600">
              <a:off x="1046528" y="-5381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1" name="Freeform: Shape 500">
              <a:extLst>
                <a:ext uri="{FF2B5EF4-FFF2-40B4-BE49-F238E27FC236}">
                  <a16:creationId xmlns:a16="http://schemas.microsoft.com/office/drawing/2014/main" id="{1CC526B9-316A-2C1A-4155-929B35B1CED1}"/>
                </a:ext>
              </a:extLst>
            </p:cNvPr>
            <p:cNvSpPr/>
            <p:nvPr/>
          </p:nvSpPr>
          <p:spPr>
            <a:xfrm rot="-2540401">
              <a:off x="911477" y="-537299"/>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2" name="Freeform: Shape 501">
              <a:extLst>
                <a:ext uri="{FF2B5EF4-FFF2-40B4-BE49-F238E27FC236}">
                  <a16:creationId xmlns:a16="http://schemas.microsoft.com/office/drawing/2014/main" id="{BE5CE6DC-D4E0-8132-8255-12AF3A25A95D}"/>
                </a:ext>
              </a:extLst>
            </p:cNvPr>
            <p:cNvSpPr/>
            <p:nvPr/>
          </p:nvSpPr>
          <p:spPr>
            <a:xfrm rot="-840600">
              <a:off x="775718" y="-53816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3" name="Freeform: Shape 502">
              <a:extLst>
                <a:ext uri="{FF2B5EF4-FFF2-40B4-BE49-F238E27FC236}">
                  <a16:creationId xmlns:a16="http://schemas.microsoft.com/office/drawing/2014/main" id="{0FBC557B-AD78-3D1F-D9CD-F198F9945EAE}"/>
                </a:ext>
              </a:extLst>
            </p:cNvPr>
            <p:cNvSpPr/>
            <p:nvPr/>
          </p:nvSpPr>
          <p:spPr>
            <a:xfrm rot="-3860400">
              <a:off x="640131" y="-53787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4" name="Freeform: Shape 503">
              <a:extLst>
                <a:ext uri="{FF2B5EF4-FFF2-40B4-BE49-F238E27FC236}">
                  <a16:creationId xmlns:a16="http://schemas.microsoft.com/office/drawing/2014/main" id="{317EE1BB-2DFC-2FB0-F8B6-C9C46B8166AD}"/>
                </a:ext>
              </a:extLst>
            </p:cNvPr>
            <p:cNvSpPr/>
            <p:nvPr/>
          </p:nvSpPr>
          <p:spPr>
            <a:xfrm rot="-840600">
              <a:off x="504932" y="-53815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5" name="Freeform: Shape 504">
              <a:extLst>
                <a:ext uri="{FF2B5EF4-FFF2-40B4-BE49-F238E27FC236}">
                  <a16:creationId xmlns:a16="http://schemas.microsoft.com/office/drawing/2014/main" id="{DAC4D9FE-81A0-0E5E-0750-B23B00AE4A0A}"/>
                </a:ext>
              </a:extLst>
            </p:cNvPr>
            <p:cNvSpPr/>
            <p:nvPr/>
          </p:nvSpPr>
          <p:spPr>
            <a:xfrm rot="-3860400">
              <a:off x="369332" y="-53786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6" name="Freeform: Shape 505">
              <a:extLst>
                <a:ext uri="{FF2B5EF4-FFF2-40B4-BE49-F238E27FC236}">
                  <a16:creationId xmlns:a16="http://schemas.microsoft.com/office/drawing/2014/main" id="{8CD22B0E-1CC5-9781-B177-45477F19CCBD}"/>
                </a:ext>
              </a:extLst>
            </p:cNvPr>
            <p:cNvSpPr/>
            <p:nvPr/>
          </p:nvSpPr>
          <p:spPr>
            <a:xfrm rot="-2540401">
              <a:off x="234430" y="-537343"/>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7" name="Freeform: Shape 506">
              <a:extLst>
                <a:ext uri="{FF2B5EF4-FFF2-40B4-BE49-F238E27FC236}">
                  <a16:creationId xmlns:a16="http://schemas.microsoft.com/office/drawing/2014/main" id="{3845F5C4-BA08-7075-DFF0-364B166E3E8E}"/>
                </a:ext>
              </a:extLst>
            </p:cNvPr>
            <p:cNvSpPr/>
            <p:nvPr/>
          </p:nvSpPr>
          <p:spPr>
            <a:xfrm rot="-840600">
              <a:off x="98742" y="-53812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8" name="Freeform: Shape 507">
              <a:extLst>
                <a:ext uri="{FF2B5EF4-FFF2-40B4-BE49-F238E27FC236}">
                  <a16:creationId xmlns:a16="http://schemas.microsoft.com/office/drawing/2014/main" id="{0FA30C1D-4655-5940-73E7-6A0F4CE379F1}"/>
                </a:ext>
              </a:extLst>
            </p:cNvPr>
            <p:cNvSpPr/>
            <p:nvPr/>
          </p:nvSpPr>
          <p:spPr>
            <a:xfrm rot="-2540401">
              <a:off x="-36392" y="-537338"/>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09" name="Freeform: Shape 508">
              <a:extLst>
                <a:ext uri="{FF2B5EF4-FFF2-40B4-BE49-F238E27FC236}">
                  <a16:creationId xmlns:a16="http://schemas.microsoft.com/office/drawing/2014/main" id="{7EC9FA5C-C1CF-268E-16DA-0503C9CA4B26}"/>
                </a:ext>
              </a:extLst>
            </p:cNvPr>
            <p:cNvSpPr/>
            <p:nvPr/>
          </p:nvSpPr>
          <p:spPr>
            <a:xfrm rot="-840600">
              <a:off x="-172067" y="-53810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0" name="Freeform: Shape 509">
              <a:extLst>
                <a:ext uri="{FF2B5EF4-FFF2-40B4-BE49-F238E27FC236}">
                  <a16:creationId xmlns:a16="http://schemas.microsoft.com/office/drawing/2014/main" id="{B3DC4F25-E6C4-9832-691F-F7AABD4C5DBB}"/>
                </a:ext>
              </a:extLst>
            </p:cNvPr>
            <p:cNvSpPr/>
            <p:nvPr/>
          </p:nvSpPr>
          <p:spPr>
            <a:xfrm rot="-2540401">
              <a:off x="-307196" y="-5373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1" name="Freeform: Shape 510">
              <a:extLst>
                <a:ext uri="{FF2B5EF4-FFF2-40B4-BE49-F238E27FC236}">
                  <a16:creationId xmlns:a16="http://schemas.microsoft.com/office/drawing/2014/main" id="{4C66D4B4-1BA8-8104-A9DD-F20F44F549AE}"/>
                </a:ext>
              </a:extLst>
            </p:cNvPr>
            <p:cNvSpPr/>
            <p:nvPr/>
          </p:nvSpPr>
          <p:spPr>
            <a:xfrm rot="-840600">
              <a:off x="-442876" y="-53809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2" name="Freeform: Shape 511">
              <a:extLst>
                <a:ext uri="{FF2B5EF4-FFF2-40B4-BE49-F238E27FC236}">
                  <a16:creationId xmlns:a16="http://schemas.microsoft.com/office/drawing/2014/main" id="{B3C92032-F7F5-B487-0696-6E74D93F39D4}"/>
                </a:ext>
              </a:extLst>
            </p:cNvPr>
            <p:cNvSpPr/>
            <p:nvPr/>
          </p:nvSpPr>
          <p:spPr>
            <a:xfrm rot="-2926201">
              <a:off x="-578384" y="-53787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3" name="Freeform: Shape 512">
              <a:extLst>
                <a:ext uri="{FF2B5EF4-FFF2-40B4-BE49-F238E27FC236}">
                  <a16:creationId xmlns:a16="http://schemas.microsoft.com/office/drawing/2014/main" id="{71378866-30FA-0373-C221-CB59F91548D3}"/>
                </a:ext>
              </a:extLst>
            </p:cNvPr>
            <p:cNvSpPr/>
            <p:nvPr/>
          </p:nvSpPr>
          <p:spPr>
            <a:xfrm rot="-835200">
              <a:off x="-713628" y="-53767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4" name="Freeform: Shape 513">
              <a:extLst>
                <a:ext uri="{FF2B5EF4-FFF2-40B4-BE49-F238E27FC236}">
                  <a16:creationId xmlns:a16="http://schemas.microsoft.com/office/drawing/2014/main" id="{ADBC2227-2339-13AE-8F91-0516CC1FC932}"/>
                </a:ext>
              </a:extLst>
            </p:cNvPr>
            <p:cNvSpPr/>
            <p:nvPr/>
          </p:nvSpPr>
          <p:spPr>
            <a:xfrm rot="-774000">
              <a:off x="-1119826" y="-5374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5" name="Freeform: Shape 514">
              <a:extLst>
                <a:ext uri="{FF2B5EF4-FFF2-40B4-BE49-F238E27FC236}">
                  <a16:creationId xmlns:a16="http://schemas.microsoft.com/office/drawing/2014/main" id="{4117DA49-CBFD-3E96-7342-66FC5A6AF3A3}"/>
                </a:ext>
              </a:extLst>
            </p:cNvPr>
            <p:cNvSpPr/>
            <p:nvPr/>
          </p:nvSpPr>
          <p:spPr>
            <a:xfrm rot="-840600">
              <a:off x="-3150877" y="-53790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6" name="Freeform: Shape 515">
              <a:extLst>
                <a:ext uri="{FF2B5EF4-FFF2-40B4-BE49-F238E27FC236}">
                  <a16:creationId xmlns:a16="http://schemas.microsoft.com/office/drawing/2014/main" id="{8ABA12EE-DFF7-6118-F9C6-70F216EA146B}"/>
                </a:ext>
              </a:extLst>
            </p:cNvPr>
            <p:cNvSpPr/>
            <p:nvPr/>
          </p:nvSpPr>
          <p:spPr>
            <a:xfrm rot="-3860400">
              <a:off x="-3286372" y="-53779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7" name="Freeform: Shape 516">
              <a:extLst>
                <a:ext uri="{FF2B5EF4-FFF2-40B4-BE49-F238E27FC236}">
                  <a16:creationId xmlns:a16="http://schemas.microsoft.com/office/drawing/2014/main" id="{C29CABA3-23A0-90BE-2251-5A88E3D99856}"/>
                </a:ext>
              </a:extLst>
            </p:cNvPr>
            <p:cNvSpPr/>
            <p:nvPr/>
          </p:nvSpPr>
          <p:spPr>
            <a:xfrm rot="-2540401">
              <a:off x="-3421599" y="-53753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8" name="Freeform: Shape 517">
              <a:extLst>
                <a:ext uri="{FF2B5EF4-FFF2-40B4-BE49-F238E27FC236}">
                  <a16:creationId xmlns:a16="http://schemas.microsoft.com/office/drawing/2014/main" id="{040A501E-CECB-20F4-C021-E74E062B7811}"/>
                </a:ext>
              </a:extLst>
            </p:cNvPr>
            <p:cNvSpPr/>
            <p:nvPr/>
          </p:nvSpPr>
          <p:spPr>
            <a:xfrm rot="-840600">
              <a:off x="-4098663" y="-53782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19" name="Freeform: Shape 518">
              <a:extLst>
                <a:ext uri="{FF2B5EF4-FFF2-40B4-BE49-F238E27FC236}">
                  <a16:creationId xmlns:a16="http://schemas.microsoft.com/office/drawing/2014/main" id="{AF0C1C49-8B53-DDB3-C7EC-06CA559EAF84}"/>
                </a:ext>
              </a:extLst>
            </p:cNvPr>
            <p:cNvSpPr/>
            <p:nvPr/>
          </p:nvSpPr>
          <p:spPr>
            <a:xfrm rot="-2540401">
              <a:off x="-4234049" y="-53756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0" name="Freeform: Shape 519">
              <a:extLst>
                <a:ext uri="{FF2B5EF4-FFF2-40B4-BE49-F238E27FC236}">
                  <a16:creationId xmlns:a16="http://schemas.microsoft.com/office/drawing/2014/main" id="{0086BED3-D71C-CB43-1411-937F5866FDF6}"/>
                </a:ext>
              </a:extLst>
            </p:cNvPr>
            <p:cNvSpPr/>
            <p:nvPr/>
          </p:nvSpPr>
          <p:spPr>
            <a:xfrm rot="-840600">
              <a:off x="-4369449" y="-53781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1" name="Freeform: Shape 520">
              <a:extLst>
                <a:ext uri="{FF2B5EF4-FFF2-40B4-BE49-F238E27FC236}">
                  <a16:creationId xmlns:a16="http://schemas.microsoft.com/office/drawing/2014/main" id="{E46734A1-4F51-9797-94C5-90BC7F5192EE}"/>
                </a:ext>
              </a:extLst>
            </p:cNvPr>
            <p:cNvSpPr/>
            <p:nvPr/>
          </p:nvSpPr>
          <p:spPr>
            <a:xfrm rot="-3860400">
              <a:off x="-4504951" y="-53776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2" name="Freeform: Shape 521">
              <a:extLst>
                <a:ext uri="{FF2B5EF4-FFF2-40B4-BE49-F238E27FC236}">
                  <a16:creationId xmlns:a16="http://schemas.microsoft.com/office/drawing/2014/main" id="{5F26AAC4-F16A-24F4-6D5A-4DA640D4D400}"/>
                </a:ext>
              </a:extLst>
            </p:cNvPr>
            <p:cNvSpPr/>
            <p:nvPr/>
          </p:nvSpPr>
          <p:spPr>
            <a:xfrm rot="-2540401">
              <a:off x="-4640298" y="-5375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3" name="Freeform: Shape 522">
              <a:extLst>
                <a:ext uri="{FF2B5EF4-FFF2-40B4-BE49-F238E27FC236}">
                  <a16:creationId xmlns:a16="http://schemas.microsoft.com/office/drawing/2014/main" id="{41970056-4AA4-9EF8-F820-A5EEFB88B3B6}"/>
                </a:ext>
              </a:extLst>
            </p:cNvPr>
            <p:cNvSpPr/>
            <p:nvPr/>
          </p:nvSpPr>
          <p:spPr>
            <a:xfrm rot="-840600">
              <a:off x="-4775664" y="-53777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4" name="Freeform: Shape 523">
              <a:extLst>
                <a:ext uri="{FF2B5EF4-FFF2-40B4-BE49-F238E27FC236}">
                  <a16:creationId xmlns:a16="http://schemas.microsoft.com/office/drawing/2014/main" id="{E5EF0A64-5D67-9C46-9688-79297E4E49CE}"/>
                </a:ext>
              </a:extLst>
            </p:cNvPr>
            <p:cNvSpPr/>
            <p:nvPr/>
          </p:nvSpPr>
          <p:spPr>
            <a:xfrm rot="-2540401">
              <a:off x="-4911120" y="-53760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5" name="Freeform: Shape 524">
              <a:extLst>
                <a:ext uri="{FF2B5EF4-FFF2-40B4-BE49-F238E27FC236}">
                  <a16:creationId xmlns:a16="http://schemas.microsoft.com/office/drawing/2014/main" id="{1F7D5C4D-12D2-0498-52A5-172C2279F0E6}"/>
                </a:ext>
              </a:extLst>
            </p:cNvPr>
            <p:cNvSpPr/>
            <p:nvPr/>
          </p:nvSpPr>
          <p:spPr>
            <a:xfrm rot="-840600">
              <a:off x="-5046473" y="-53776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6" name="Freeform: Shape 525">
              <a:extLst>
                <a:ext uri="{FF2B5EF4-FFF2-40B4-BE49-F238E27FC236}">
                  <a16:creationId xmlns:a16="http://schemas.microsoft.com/office/drawing/2014/main" id="{3B362BB8-D453-D28F-D4B1-A2250BB6EC54}"/>
                </a:ext>
              </a:extLst>
            </p:cNvPr>
            <p:cNvSpPr/>
            <p:nvPr/>
          </p:nvSpPr>
          <p:spPr>
            <a:xfrm rot="-2540401">
              <a:off x="-5181925" y="-53761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7" name="Freeform: Shape 526">
              <a:extLst>
                <a:ext uri="{FF2B5EF4-FFF2-40B4-BE49-F238E27FC236}">
                  <a16:creationId xmlns:a16="http://schemas.microsoft.com/office/drawing/2014/main" id="{84FE6D6B-724F-0F89-6601-9B35ADD416A4}"/>
                </a:ext>
              </a:extLst>
            </p:cNvPr>
            <p:cNvSpPr/>
            <p:nvPr/>
          </p:nvSpPr>
          <p:spPr>
            <a:xfrm rot="-802202">
              <a:off x="3213064" y="-671716"/>
              <a:ext cx="72968" cy="72968"/>
            </a:xfrm>
            <a:custGeom>
              <a:avLst/>
              <a:gdLst>
                <a:gd name="connsiteX0" fmla="*/ 72968 w 72968"/>
                <a:gd name="connsiteY0" fmla="*/ 36484 h 72968"/>
                <a:gd name="connsiteX1" fmla="*/ 36484 w 72968"/>
                <a:gd name="connsiteY1" fmla="*/ 72968 h 72968"/>
                <a:gd name="connsiteX2" fmla="*/ -1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3" y="72968"/>
                    <a:pt x="36484" y="72968"/>
                  </a:cubicBezTo>
                  <a:cubicBezTo>
                    <a:pt x="16334" y="72968"/>
                    <a:pt x="-1" y="56634"/>
                    <a:pt x="-1" y="36484"/>
                  </a:cubicBezTo>
                  <a:cubicBezTo>
                    <a:pt x="-1" y="16334"/>
                    <a:pt x="16334" y="0"/>
                    <a:pt x="36484" y="0"/>
                  </a:cubicBezTo>
                  <a:cubicBezTo>
                    <a:pt x="56633"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8" name="Freeform: Shape 527">
              <a:extLst>
                <a:ext uri="{FF2B5EF4-FFF2-40B4-BE49-F238E27FC236}">
                  <a16:creationId xmlns:a16="http://schemas.microsoft.com/office/drawing/2014/main" id="{0D93D3B4-CAF6-EAAB-0960-E84555FC3C80}"/>
                </a:ext>
              </a:extLst>
            </p:cNvPr>
            <p:cNvSpPr/>
            <p:nvPr/>
          </p:nvSpPr>
          <p:spPr>
            <a:xfrm rot="-4063200">
              <a:off x="3077199" y="-671978"/>
              <a:ext cx="72968" cy="72968"/>
            </a:xfrm>
            <a:custGeom>
              <a:avLst/>
              <a:gdLst>
                <a:gd name="connsiteX0" fmla="*/ 72968 w 72968"/>
                <a:gd name="connsiteY0" fmla="*/ 36484 h 72968"/>
                <a:gd name="connsiteX1" fmla="*/ 36483 w 72968"/>
                <a:gd name="connsiteY1" fmla="*/ 72968 h 72968"/>
                <a:gd name="connsiteX2" fmla="*/ -1 w 72968"/>
                <a:gd name="connsiteY2" fmla="*/ 36484 h 72968"/>
                <a:gd name="connsiteX3" fmla="*/ 36483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3" y="72968"/>
                    <a:pt x="36483" y="72968"/>
                  </a:cubicBezTo>
                  <a:cubicBezTo>
                    <a:pt x="16334" y="72968"/>
                    <a:pt x="-1" y="56634"/>
                    <a:pt x="-1" y="36484"/>
                  </a:cubicBezTo>
                  <a:cubicBezTo>
                    <a:pt x="-1" y="16334"/>
                    <a:pt x="16334" y="0"/>
                    <a:pt x="36483" y="0"/>
                  </a:cubicBezTo>
                  <a:cubicBezTo>
                    <a:pt x="56633"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29" name="Freeform: Shape 528">
              <a:extLst>
                <a:ext uri="{FF2B5EF4-FFF2-40B4-BE49-F238E27FC236}">
                  <a16:creationId xmlns:a16="http://schemas.microsoft.com/office/drawing/2014/main" id="{A1027A32-452C-8583-46CF-FCFE177D53D3}"/>
                </a:ext>
              </a:extLst>
            </p:cNvPr>
            <p:cNvSpPr/>
            <p:nvPr/>
          </p:nvSpPr>
          <p:spPr>
            <a:xfrm rot="-2700000">
              <a:off x="2671431" y="-671759"/>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0" name="Freeform: Shape 529">
              <a:extLst>
                <a:ext uri="{FF2B5EF4-FFF2-40B4-BE49-F238E27FC236}">
                  <a16:creationId xmlns:a16="http://schemas.microsoft.com/office/drawing/2014/main" id="{89D460B0-77CA-EED1-75B7-CDEDEC1387A1}"/>
                </a:ext>
              </a:extLst>
            </p:cNvPr>
            <p:cNvSpPr/>
            <p:nvPr/>
          </p:nvSpPr>
          <p:spPr>
            <a:xfrm rot="-802202">
              <a:off x="2536039" y="-67171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1" name="Freeform: Shape 530">
              <a:extLst>
                <a:ext uri="{FF2B5EF4-FFF2-40B4-BE49-F238E27FC236}">
                  <a16:creationId xmlns:a16="http://schemas.microsoft.com/office/drawing/2014/main" id="{BA2F12DC-AB4A-6F65-B4B2-6B2E86AEAB40}"/>
                </a:ext>
              </a:extLst>
            </p:cNvPr>
            <p:cNvSpPr/>
            <p:nvPr/>
          </p:nvSpPr>
          <p:spPr>
            <a:xfrm rot="-2700000">
              <a:off x="2400626" y="-671768"/>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2" name="Freeform: Shape 531">
              <a:extLst>
                <a:ext uri="{FF2B5EF4-FFF2-40B4-BE49-F238E27FC236}">
                  <a16:creationId xmlns:a16="http://schemas.microsoft.com/office/drawing/2014/main" id="{2A573EF7-5B33-2438-1E31-1CB86544CC4D}"/>
                </a:ext>
              </a:extLst>
            </p:cNvPr>
            <p:cNvSpPr/>
            <p:nvPr/>
          </p:nvSpPr>
          <p:spPr>
            <a:xfrm rot="-802202">
              <a:off x="2265238" y="-671715"/>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3" name="Freeform: Shape 532">
              <a:extLst>
                <a:ext uri="{FF2B5EF4-FFF2-40B4-BE49-F238E27FC236}">
                  <a16:creationId xmlns:a16="http://schemas.microsoft.com/office/drawing/2014/main" id="{9B0995A9-1652-431F-842A-EA851A76BAA7}"/>
                </a:ext>
              </a:extLst>
            </p:cNvPr>
            <p:cNvSpPr/>
            <p:nvPr/>
          </p:nvSpPr>
          <p:spPr>
            <a:xfrm rot="-2700000">
              <a:off x="2129829" y="-671761"/>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4" name="Freeform: Shape 533">
              <a:extLst>
                <a:ext uri="{FF2B5EF4-FFF2-40B4-BE49-F238E27FC236}">
                  <a16:creationId xmlns:a16="http://schemas.microsoft.com/office/drawing/2014/main" id="{B0745FD3-EE3D-814E-CD19-0E36EE7B967A}"/>
                </a:ext>
              </a:extLst>
            </p:cNvPr>
            <p:cNvSpPr/>
            <p:nvPr/>
          </p:nvSpPr>
          <p:spPr>
            <a:xfrm rot="-802202">
              <a:off x="1994414" y="-67171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5" name="Freeform: Shape 534">
              <a:extLst>
                <a:ext uri="{FF2B5EF4-FFF2-40B4-BE49-F238E27FC236}">
                  <a16:creationId xmlns:a16="http://schemas.microsoft.com/office/drawing/2014/main" id="{8D5FC86B-9B14-E330-9793-A966C1DBDFA9}"/>
                </a:ext>
              </a:extLst>
            </p:cNvPr>
            <p:cNvSpPr/>
            <p:nvPr/>
          </p:nvSpPr>
          <p:spPr>
            <a:xfrm rot="-4063200">
              <a:off x="1858642" y="-67197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6" name="Freeform: Shape 535">
              <a:extLst>
                <a:ext uri="{FF2B5EF4-FFF2-40B4-BE49-F238E27FC236}">
                  <a16:creationId xmlns:a16="http://schemas.microsoft.com/office/drawing/2014/main" id="{4DAB3FA7-EF00-7203-9FB1-6D4E75E67231}"/>
                </a:ext>
              </a:extLst>
            </p:cNvPr>
            <p:cNvSpPr/>
            <p:nvPr/>
          </p:nvSpPr>
          <p:spPr>
            <a:xfrm rot="-802202">
              <a:off x="1723614" y="-67171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7" name="Freeform: Shape 536">
              <a:extLst>
                <a:ext uri="{FF2B5EF4-FFF2-40B4-BE49-F238E27FC236}">
                  <a16:creationId xmlns:a16="http://schemas.microsoft.com/office/drawing/2014/main" id="{0770C68D-7F68-013D-F4F0-3F41215A3E4A}"/>
                </a:ext>
              </a:extLst>
            </p:cNvPr>
            <p:cNvSpPr/>
            <p:nvPr/>
          </p:nvSpPr>
          <p:spPr>
            <a:xfrm rot="-4063200">
              <a:off x="1587836" y="-67195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8" name="Freeform: Shape 537">
              <a:extLst>
                <a:ext uri="{FF2B5EF4-FFF2-40B4-BE49-F238E27FC236}">
                  <a16:creationId xmlns:a16="http://schemas.microsoft.com/office/drawing/2014/main" id="{5FF01A6B-C6C8-7113-93D0-60AF010C9ECC}"/>
                </a:ext>
              </a:extLst>
            </p:cNvPr>
            <p:cNvSpPr/>
            <p:nvPr/>
          </p:nvSpPr>
          <p:spPr>
            <a:xfrm rot="-2700000">
              <a:off x="1452812" y="-671768"/>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39" name="Freeform: Shape 538">
              <a:extLst>
                <a:ext uri="{FF2B5EF4-FFF2-40B4-BE49-F238E27FC236}">
                  <a16:creationId xmlns:a16="http://schemas.microsoft.com/office/drawing/2014/main" id="{1BA7131C-526E-CA3B-E276-929574AF5D13}"/>
                </a:ext>
              </a:extLst>
            </p:cNvPr>
            <p:cNvSpPr/>
            <p:nvPr/>
          </p:nvSpPr>
          <p:spPr>
            <a:xfrm rot="-802202">
              <a:off x="1317389" y="-67170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0" name="Freeform: Shape 539">
              <a:extLst>
                <a:ext uri="{FF2B5EF4-FFF2-40B4-BE49-F238E27FC236}">
                  <a16:creationId xmlns:a16="http://schemas.microsoft.com/office/drawing/2014/main" id="{4BACD73B-2531-2DA9-8E79-72C87BA2F76C}"/>
                </a:ext>
              </a:extLst>
            </p:cNvPr>
            <p:cNvSpPr/>
            <p:nvPr/>
          </p:nvSpPr>
          <p:spPr>
            <a:xfrm rot="-2700000">
              <a:off x="1182015" y="-67176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1" name="Freeform: Shape 540">
              <a:extLst>
                <a:ext uri="{FF2B5EF4-FFF2-40B4-BE49-F238E27FC236}">
                  <a16:creationId xmlns:a16="http://schemas.microsoft.com/office/drawing/2014/main" id="{6270E761-9D31-6E5B-C355-1CB85AE1E59B}"/>
                </a:ext>
              </a:extLst>
            </p:cNvPr>
            <p:cNvSpPr/>
            <p:nvPr/>
          </p:nvSpPr>
          <p:spPr>
            <a:xfrm rot="-802202">
              <a:off x="1046612" y="-67171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2" name="Freeform: Shape 541">
              <a:extLst>
                <a:ext uri="{FF2B5EF4-FFF2-40B4-BE49-F238E27FC236}">
                  <a16:creationId xmlns:a16="http://schemas.microsoft.com/office/drawing/2014/main" id="{70248EED-E13A-E670-0715-2F1A9CF22E1D}"/>
                </a:ext>
              </a:extLst>
            </p:cNvPr>
            <p:cNvSpPr/>
            <p:nvPr/>
          </p:nvSpPr>
          <p:spPr>
            <a:xfrm rot="-2700000">
              <a:off x="911211" y="-67177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3" name="Freeform: Shape 542">
              <a:extLst>
                <a:ext uri="{FF2B5EF4-FFF2-40B4-BE49-F238E27FC236}">
                  <a16:creationId xmlns:a16="http://schemas.microsoft.com/office/drawing/2014/main" id="{2A3D8A20-DDA6-4266-0D10-0C53D0E5E1CF}"/>
                </a:ext>
              </a:extLst>
            </p:cNvPr>
            <p:cNvSpPr/>
            <p:nvPr/>
          </p:nvSpPr>
          <p:spPr>
            <a:xfrm rot="-802202">
              <a:off x="775788" y="-67170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4" name="Freeform: Shape 543">
              <a:extLst>
                <a:ext uri="{FF2B5EF4-FFF2-40B4-BE49-F238E27FC236}">
                  <a16:creationId xmlns:a16="http://schemas.microsoft.com/office/drawing/2014/main" id="{4947F580-1504-A5E6-C88B-7B5804910DF2}"/>
                </a:ext>
              </a:extLst>
            </p:cNvPr>
            <p:cNvSpPr/>
            <p:nvPr/>
          </p:nvSpPr>
          <p:spPr>
            <a:xfrm rot="-4063200">
              <a:off x="640076" y="-6719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5" name="Freeform: Shape 544">
              <a:extLst>
                <a:ext uri="{FF2B5EF4-FFF2-40B4-BE49-F238E27FC236}">
                  <a16:creationId xmlns:a16="http://schemas.microsoft.com/office/drawing/2014/main" id="{1A7E0E09-264C-D0EC-F078-8D3E905F5D4E}"/>
                </a:ext>
              </a:extLst>
            </p:cNvPr>
            <p:cNvSpPr/>
            <p:nvPr/>
          </p:nvSpPr>
          <p:spPr>
            <a:xfrm rot="-802202">
              <a:off x="505011" y="-67171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6" name="Freeform: Shape 545">
              <a:extLst>
                <a:ext uri="{FF2B5EF4-FFF2-40B4-BE49-F238E27FC236}">
                  <a16:creationId xmlns:a16="http://schemas.microsoft.com/office/drawing/2014/main" id="{972268DD-7EB1-F4B2-595F-669055312507}"/>
                </a:ext>
              </a:extLst>
            </p:cNvPr>
            <p:cNvSpPr/>
            <p:nvPr/>
          </p:nvSpPr>
          <p:spPr>
            <a:xfrm rot="-4063200">
              <a:off x="369270" y="-6719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7" name="Freeform: Shape 546">
              <a:extLst>
                <a:ext uri="{FF2B5EF4-FFF2-40B4-BE49-F238E27FC236}">
                  <a16:creationId xmlns:a16="http://schemas.microsoft.com/office/drawing/2014/main" id="{BC424822-7657-B53F-C51D-91C4FF685034}"/>
                </a:ext>
              </a:extLst>
            </p:cNvPr>
            <p:cNvSpPr/>
            <p:nvPr/>
          </p:nvSpPr>
          <p:spPr>
            <a:xfrm rot="-2700000">
              <a:off x="234201" y="-67176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8" name="Freeform: Shape 547">
              <a:extLst>
                <a:ext uri="{FF2B5EF4-FFF2-40B4-BE49-F238E27FC236}">
                  <a16:creationId xmlns:a16="http://schemas.microsoft.com/office/drawing/2014/main" id="{B25FBDDA-44CC-49FC-B6EC-3839DF539749}"/>
                </a:ext>
              </a:extLst>
            </p:cNvPr>
            <p:cNvSpPr/>
            <p:nvPr/>
          </p:nvSpPr>
          <p:spPr>
            <a:xfrm rot="-802202">
              <a:off x="98786" y="-67173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49" name="Freeform: Shape 548">
              <a:extLst>
                <a:ext uri="{FF2B5EF4-FFF2-40B4-BE49-F238E27FC236}">
                  <a16:creationId xmlns:a16="http://schemas.microsoft.com/office/drawing/2014/main" id="{21B5E39C-12D1-2874-F8D4-AE2F58747AFB}"/>
                </a:ext>
              </a:extLst>
            </p:cNvPr>
            <p:cNvSpPr/>
            <p:nvPr/>
          </p:nvSpPr>
          <p:spPr>
            <a:xfrm rot="-2700000">
              <a:off x="-36619" y="-67175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0" name="Freeform: Shape 549">
              <a:extLst>
                <a:ext uri="{FF2B5EF4-FFF2-40B4-BE49-F238E27FC236}">
                  <a16:creationId xmlns:a16="http://schemas.microsoft.com/office/drawing/2014/main" id="{563F2DCF-57F4-2ABF-C8CB-A0F979F38B36}"/>
                </a:ext>
              </a:extLst>
            </p:cNvPr>
            <p:cNvSpPr/>
            <p:nvPr/>
          </p:nvSpPr>
          <p:spPr>
            <a:xfrm rot="-802202">
              <a:off x="-172013" y="-67173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1" name="Freeform: Shape 550">
              <a:extLst>
                <a:ext uri="{FF2B5EF4-FFF2-40B4-BE49-F238E27FC236}">
                  <a16:creationId xmlns:a16="http://schemas.microsoft.com/office/drawing/2014/main" id="{5F4A03F4-C6A5-A8EB-FB58-9F353CC5A256}"/>
                </a:ext>
              </a:extLst>
            </p:cNvPr>
            <p:cNvSpPr/>
            <p:nvPr/>
          </p:nvSpPr>
          <p:spPr>
            <a:xfrm rot="-2700000">
              <a:off x="-307424" y="-67176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2" name="Freeform: Shape 551">
              <a:extLst>
                <a:ext uri="{FF2B5EF4-FFF2-40B4-BE49-F238E27FC236}">
                  <a16:creationId xmlns:a16="http://schemas.microsoft.com/office/drawing/2014/main" id="{157E06A3-5180-C380-3F07-AF0D97881507}"/>
                </a:ext>
              </a:extLst>
            </p:cNvPr>
            <p:cNvSpPr/>
            <p:nvPr/>
          </p:nvSpPr>
          <p:spPr>
            <a:xfrm rot="-802202">
              <a:off x="-442837" y="-67173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3" name="Freeform: Shape 552">
              <a:extLst>
                <a:ext uri="{FF2B5EF4-FFF2-40B4-BE49-F238E27FC236}">
                  <a16:creationId xmlns:a16="http://schemas.microsoft.com/office/drawing/2014/main" id="{A4028C88-EAB9-93A1-5A5A-1764A66566CC}"/>
                </a:ext>
              </a:extLst>
            </p:cNvPr>
            <p:cNvSpPr/>
            <p:nvPr/>
          </p:nvSpPr>
          <p:spPr>
            <a:xfrm rot="-3148801">
              <a:off x="-577935" y="-67146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4" name="Freeform: Shape 553">
              <a:extLst>
                <a:ext uri="{FF2B5EF4-FFF2-40B4-BE49-F238E27FC236}">
                  <a16:creationId xmlns:a16="http://schemas.microsoft.com/office/drawing/2014/main" id="{0F56725C-612E-5153-94A0-1DBA9650D380}"/>
                </a:ext>
              </a:extLst>
            </p:cNvPr>
            <p:cNvSpPr/>
            <p:nvPr/>
          </p:nvSpPr>
          <p:spPr>
            <a:xfrm rot="-796800">
              <a:off x="-713617" y="-67153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5" name="Freeform: Shape 554">
              <a:extLst>
                <a:ext uri="{FF2B5EF4-FFF2-40B4-BE49-F238E27FC236}">
                  <a16:creationId xmlns:a16="http://schemas.microsoft.com/office/drawing/2014/main" id="{FCD4D9D0-2AE1-A3F4-8C2F-8EC91679EB61}"/>
                </a:ext>
              </a:extLst>
            </p:cNvPr>
            <p:cNvSpPr/>
            <p:nvPr/>
          </p:nvSpPr>
          <p:spPr>
            <a:xfrm rot="-4050002">
              <a:off x="-849014" y="-67178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6" name="Freeform: Shape 555">
              <a:extLst>
                <a:ext uri="{FF2B5EF4-FFF2-40B4-BE49-F238E27FC236}">
                  <a16:creationId xmlns:a16="http://schemas.microsoft.com/office/drawing/2014/main" id="{82640650-36D4-643A-4F81-AE61F3D306F6}"/>
                </a:ext>
              </a:extLst>
            </p:cNvPr>
            <p:cNvSpPr/>
            <p:nvPr/>
          </p:nvSpPr>
          <p:spPr>
            <a:xfrm rot="-734400">
              <a:off x="-1119812" y="-67143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7" name="Freeform: Shape 556">
              <a:extLst>
                <a:ext uri="{FF2B5EF4-FFF2-40B4-BE49-F238E27FC236}">
                  <a16:creationId xmlns:a16="http://schemas.microsoft.com/office/drawing/2014/main" id="{61F08CDC-07B3-1E43-81CE-2AF2DE8D7A4F}"/>
                </a:ext>
              </a:extLst>
            </p:cNvPr>
            <p:cNvSpPr/>
            <p:nvPr/>
          </p:nvSpPr>
          <p:spPr>
            <a:xfrm rot="-2391600">
              <a:off x="-1255235" y="-67179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8" name="Freeform: Shape 557">
              <a:extLst>
                <a:ext uri="{FF2B5EF4-FFF2-40B4-BE49-F238E27FC236}">
                  <a16:creationId xmlns:a16="http://schemas.microsoft.com/office/drawing/2014/main" id="{A3778D54-DAD6-D9B0-0D25-6C47D2C7CB49}"/>
                </a:ext>
              </a:extLst>
            </p:cNvPr>
            <p:cNvSpPr/>
            <p:nvPr/>
          </p:nvSpPr>
          <p:spPr>
            <a:xfrm rot="-3014400">
              <a:off x="-2473791" y="-67168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59" name="Freeform: Shape 558">
              <a:extLst>
                <a:ext uri="{FF2B5EF4-FFF2-40B4-BE49-F238E27FC236}">
                  <a16:creationId xmlns:a16="http://schemas.microsoft.com/office/drawing/2014/main" id="{25C550CB-F4A2-3AF7-BDF1-29E4D6CA9BE5}"/>
                </a:ext>
              </a:extLst>
            </p:cNvPr>
            <p:cNvSpPr/>
            <p:nvPr/>
          </p:nvSpPr>
          <p:spPr>
            <a:xfrm rot="-796800">
              <a:off x="-2609253" y="-67162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0" name="Freeform: Shape 559">
              <a:extLst>
                <a:ext uri="{FF2B5EF4-FFF2-40B4-BE49-F238E27FC236}">
                  <a16:creationId xmlns:a16="http://schemas.microsoft.com/office/drawing/2014/main" id="{FE2B599B-048F-BFD8-EA6A-02862F1643C3}"/>
                </a:ext>
              </a:extLst>
            </p:cNvPr>
            <p:cNvSpPr/>
            <p:nvPr/>
          </p:nvSpPr>
          <p:spPr>
            <a:xfrm rot="-802202">
              <a:off x="-3557091" y="-67174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1" name="Freeform: Shape 560">
              <a:extLst>
                <a:ext uri="{FF2B5EF4-FFF2-40B4-BE49-F238E27FC236}">
                  <a16:creationId xmlns:a16="http://schemas.microsoft.com/office/drawing/2014/main" id="{7396FC24-172E-6166-5C56-886180A05C12}"/>
                </a:ext>
              </a:extLst>
            </p:cNvPr>
            <p:cNvSpPr/>
            <p:nvPr/>
          </p:nvSpPr>
          <p:spPr>
            <a:xfrm rot="-802202">
              <a:off x="-4098692" y="-67174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2" name="Freeform: Shape 561">
              <a:extLst>
                <a:ext uri="{FF2B5EF4-FFF2-40B4-BE49-F238E27FC236}">
                  <a16:creationId xmlns:a16="http://schemas.microsoft.com/office/drawing/2014/main" id="{11055BE4-B11E-806E-3706-ADB812757F0C}"/>
                </a:ext>
              </a:extLst>
            </p:cNvPr>
            <p:cNvSpPr/>
            <p:nvPr/>
          </p:nvSpPr>
          <p:spPr>
            <a:xfrm rot="-2700000">
              <a:off x="-4234086" y="-6717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3" name="Freeform: Shape 562">
              <a:extLst>
                <a:ext uri="{FF2B5EF4-FFF2-40B4-BE49-F238E27FC236}">
                  <a16:creationId xmlns:a16="http://schemas.microsoft.com/office/drawing/2014/main" id="{8F03583B-2F4B-6543-1846-622003C3393D}"/>
                </a:ext>
              </a:extLst>
            </p:cNvPr>
            <p:cNvSpPr/>
            <p:nvPr/>
          </p:nvSpPr>
          <p:spPr>
            <a:xfrm rot="-802202">
              <a:off x="-4369493" y="-6717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4" name="Freeform: Shape 563">
              <a:extLst>
                <a:ext uri="{FF2B5EF4-FFF2-40B4-BE49-F238E27FC236}">
                  <a16:creationId xmlns:a16="http://schemas.microsoft.com/office/drawing/2014/main" id="{E1732F4E-DFC7-1866-4327-9DCB82E6E537}"/>
                </a:ext>
              </a:extLst>
            </p:cNvPr>
            <p:cNvSpPr/>
            <p:nvPr/>
          </p:nvSpPr>
          <p:spPr>
            <a:xfrm rot="-4063200">
              <a:off x="-4504959" y="-6718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5" name="Freeform: Shape 564">
              <a:extLst>
                <a:ext uri="{FF2B5EF4-FFF2-40B4-BE49-F238E27FC236}">
                  <a16:creationId xmlns:a16="http://schemas.microsoft.com/office/drawing/2014/main" id="{939F078D-0C37-18B7-6DB4-03A155FF634D}"/>
                </a:ext>
              </a:extLst>
            </p:cNvPr>
            <p:cNvSpPr/>
            <p:nvPr/>
          </p:nvSpPr>
          <p:spPr>
            <a:xfrm rot="-2700000">
              <a:off x="-4640298" y="-67177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6" name="Freeform: Shape 565">
              <a:extLst>
                <a:ext uri="{FF2B5EF4-FFF2-40B4-BE49-F238E27FC236}">
                  <a16:creationId xmlns:a16="http://schemas.microsoft.com/office/drawing/2014/main" id="{25CF4439-4B28-D359-287F-942D00671D90}"/>
                </a:ext>
              </a:extLst>
            </p:cNvPr>
            <p:cNvSpPr/>
            <p:nvPr/>
          </p:nvSpPr>
          <p:spPr>
            <a:xfrm rot="-802202">
              <a:off x="-4775693" y="-67175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7" name="Freeform: Shape 566">
              <a:extLst>
                <a:ext uri="{FF2B5EF4-FFF2-40B4-BE49-F238E27FC236}">
                  <a16:creationId xmlns:a16="http://schemas.microsoft.com/office/drawing/2014/main" id="{EAF19AF8-6FF1-EC48-677D-BBD0027B1965}"/>
                </a:ext>
              </a:extLst>
            </p:cNvPr>
            <p:cNvSpPr/>
            <p:nvPr/>
          </p:nvSpPr>
          <p:spPr>
            <a:xfrm rot="-2700000">
              <a:off x="-4911120" y="-67176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8" name="Freeform: Shape 567">
              <a:extLst>
                <a:ext uri="{FF2B5EF4-FFF2-40B4-BE49-F238E27FC236}">
                  <a16:creationId xmlns:a16="http://schemas.microsoft.com/office/drawing/2014/main" id="{D52E98F6-5569-1836-24D2-9190A24B28D8}"/>
                </a:ext>
              </a:extLst>
            </p:cNvPr>
            <p:cNvSpPr/>
            <p:nvPr/>
          </p:nvSpPr>
          <p:spPr>
            <a:xfrm rot="-802202">
              <a:off x="-5046518" y="-67174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69" name="Freeform: Shape 568">
              <a:extLst>
                <a:ext uri="{FF2B5EF4-FFF2-40B4-BE49-F238E27FC236}">
                  <a16:creationId xmlns:a16="http://schemas.microsoft.com/office/drawing/2014/main" id="{B5ED1074-94A1-9662-1B19-4F50F8FFB0A0}"/>
                </a:ext>
              </a:extLst>
            </p:cNvPr>
            <p:cNvSpPr/>
            <p:nvPr/>
          </p:nvSpPr>
          <p:spPr>
            <a:xfrm rot="-2700000">
              <a:off x="-5181900" y="-67177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0" name="Freeform: Shape 569">
              <a:extLst>
                <a:ext uri="{FF2B5EF4-FFF2-40B4-BE49-F238E27FC236}">
                  <a16:creationId xmlns:a16="http://schemas.microsoft.com/office/drawing/2014/main" id="{CF1B9337-3419-4699-C610-3EF35A6DFF6A}"/>
                </a:ext>
              </a:extLst>
            </p:cNvPr>
            <p:cNvSpPr/>
            <p:nvPr/>
          </p:nvSpPr>
          <p:spPr>
            <a:xfrm rot="-802202">
              <a:off x="-5317318" y="-67174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1" name="Freeform: Shape 570">
              <a:extLst>
                <a:ext uri="{FF2B5EF4-FFF2-40B4-BE49-F238E27FC236}">
                  <a16:creationId xmlns:a16="http://schemas.microsoft.com/office/drawing/2014/main" id="{ABE9DE44-1BD0-E6A8-B5E4-5212B5373F35}"/>
                </a:ext>
              </a:extLst>
            </p:cNvPr>
            <p:cNvSpPr/>
            <p:nvPr/>
          </p:nvSpPr>
          <p:spPr>
            <a:xfrm rot="-2700000">
              <a:off x="-5452722" y="-67176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2" name="Freeform: Shape 571">
              <a:extLst>
                <a:ext uri="{FF2B5EF4-FFF2-40B4-BE49-F238E27FC236}">
                  <a16:creationId xmlns:a16="http://schemas.microsoft.com/office/drawing/2014/main" id="{C1F98134-FEC4-9420-AB1F-9AC8B8D7284E}"/>
                </a:ext>
              </a:extLst>
            </p:cNvPr>
            <p:cNvSpPr/>
            <p:nvPr/>
          </p:nvSpPr>
          <p:spPr>
            <a:xfrm rot="-802202">
              <a:off x="-5588119" y="-67174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3" name="Freeform: Shape 572">
              <a:extLst>
                <a:ext uri="{FF2B5EF4-FFF2-40B4-BE49-F238E27FC236}">
                  <a16:creationId xmlns:a16="http://schemas.microsoft.com/office/drawing/2014/main" id="{A1D405D6-5B8D-907D-F910-18F3705F6021}"/>
                </a:ext>
              </a:extLst>
            </p:cNvPr>
            <p:cNvSpPr/>
            <p:nvPr/>
          </p:nvSpPr>
          <p:spPr>
            <a:xfrm rot="-4063200">
              <a:off x="-5723516" y="-67183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4" name="Freeform: Shape 573">
              <a:extLst>
                <a:ext uri="{FF2B5EF4-FFF2-40B4-BE49-F238E27FC236}">
                  <a16:creationId xmlns:a16="http://schemas.microsoft.com/office/drawing/2014/main" id="{20A4A0D2-966E-FDBC-696D-67F96F205C6D}"/>
                </a:ext>
              </a:extLst>
            </p:cNvPr>
            <p:cNvSpPr/>
            <p:nvPr/>
          </p:nvSpPr>
          <p:spPr>
            <a:xfrm rot="-2700000">
              <a:off x="-5858933" y="-67176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5" name="Freeform: Shape 574">
              <a:extLst>
                <a:ext uri="{FF2B5EF4-FFF2-40B4-BE49-F238E27FC236}">
                  <a16:creationId xmlns:a16="http://schemas.microsoft.com/office/drawing/2014/main" id="{C642C95C-6018-2D89-E79F-50A4B074DB39}"/>
                </a:ext>
              </a:extLst>
            </p:cNvPr>
            <p:cNvSpPr/>
            <p:nvPr/>
          </p:nvSpPr>
          <p:spPr>
            <a:xfrm>
              <a:off x="3213040" y="-805852"/>
              <a:ext cx="72968" cy="72968"/>
            </a:xfrm>
            <a:custGeom>
              <a:avLst/>
              <a:gdLst>
                <a:gd name="connsiteX0" fmla="*/ 72968 w 72968"/>
                <a:gd name="connsiteY0" fmla="*/ 36484 h 72968"/>
                <a:gd name="connsiteX1" fmla="*/ 36484 w 72968"/>
                <a:gd name="connsiteY1" fmla="*/ 72968 h 72968"/>
                <a:gd name="connsiteX2" fmla="*/ -1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3" y="72968"/>
                    <a:pt x="36484" y="72968"/>
                  </a:cubicBezTo>
                  <a:cubicBezTo>
                    <a:pt x="16334" y="72968"/>
                    <a:pt x="-1" y="56634"/>
                    <a:pt x="-1" y="36484"/>
                  </a:cubicBezTo>
                  <a:cubicBezTo>
                    <a:pt x="-1" y="16334"/>
                    <a:pt x="16334" y="0"/>
                    <a:pt x="36484" y="0"/>
                  </a:cubicBezTo>
                  <a:cubicBezTo>
                    <a:pt x="56633"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6" name="Freeform: Shape 575">
              <a:extLst>
                <a:ext uri="{FF2B5EF4-FFF2-40B4-BE49-F238E27FC236}">
                  <a16:creationId xmlns:a16="http://schemas.microsoft.com/office/drawing/2014/main" id="{A9219B22-7C45-D8A7-1CBF-3CD1D98666FA}"/>
                </a:ext>
              </a:extLst>
            </p:cNvPr>
            <p:cNvSpPr/>
            <p:nvPr/>
          </p:nvSpPr>
          <p:spPr>
            <a:xfrm>
              <a:off x="3077621" y="-805852"/>
              <a:ext cx="72968" cy="72968"/>
            </a:xfrm>
            <a:custGeom>
              <a:avLst/>
              <a:gdLst>
                <a:gd name="connsiteX0" fmla="*/ 72968 w 72968"/>
                <a:gd name="connsiteY0" fmla="*/ 36484 h 72968"/>
                <a:gd name="connsiteX1" fmla="*/ 36484 w 72968"/>
                <a:gd name="connsiteY1" fmla="*/ 72968 h 72968"/>
                <a:gd name="connsiteX2" fmla="*/ -1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3" y="72968"/>
                    <a:pt x="36484" y="72968"/>
                  </a:cubicBezTo>
                  <a:cubicBezTo>
                    <a:pt x="16334" y="72968"/>
                    <a:pt x="-1" y="56634"/>
                    <a:pt x="-1" y="36484"/>
                  </a:cubicBezTo>
                  <a:cubicBezTo>
                    <a:pt x="-1" y="16334"/>
                    <a:pt x="16334" y="0"/>
                    <a:pt x="36484" y="0"/>
                  </a:cubicBezTo>
                  <a:cubicBezTo>
                    <a:pt x="56633"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7" name="Freeform: Shape 576">
              <a:extLst>
                <a:ext uri="{FF2B5EF4-FFF2-40B4-BE49-F238E27FC236}">
                  <a16:creationId xmlns:a16="http://schemas.microsoft.com/office/drawing/2014/main" id="{0663DD96-C77B-106F-1BEC-301667457D14}"/>
                </a:ext>
              </a:extLst>
            </p:cNvPr>
            <p:cNvSpPr/>
            <p:nvPr/>
          </p:nvSpPr>
          <p:spPr>
            <a:xfrm>
              <a:off x="2942226" y="-805852"/>
              <a:ext cx="72968" cy="72968"/>
            </a:xfrm>
            <a:custGeom>
              <a:avLst/>
              <a:gdLst>
                <a:gd name="connsiteX0" fmla="*/ 72968 w 72968"/>
                <a:gd name="connsiteY0" fmla="*/ 36484 h 72968"/>
                <a:gd name="connsiteX1" fmla="*/ 36484 w 72968"/>
                <a:gd name="connsiteY1" fmla="*/ 72968 h 72968"/>
                <a:gd name="connsiteX2" fmla="*/ -1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3" y="72968"/>
                    <a:pt x="36484" y="72968"/>
                  </a:cubicBezTo>
                  <a:cubicBezTo>
                    <a:pt x="16334" y="72968"/>
                    <a:pt x="-1" y="56634"/>
                    <a:pt x="-1" y="36484"/>
                  </a:cubicBezTo>
                  <a:cubicBezTo>
                    <a:pt x="-1" y="16334"/>
                    <a:pt x="16334" y="0"/>
                    <a:pt x="36484" y="0"/>
                  </a:cubicBezTo>
                  <a:cubicBezTo>
                    <a:pt x="56633"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8" name="Freeform: Shape 577">
              <a:extLst>
                <a:ext uri="{FF2B5EF4-FFF2-40B4-BE49-F238E27FC236}">
                  <a16:creationId xmlns:a16="http://schemas.microsoft.com/office/drawing/2014/main" id="{24A2E805-5D85-B990-3894-9D9F642EEF5C}"/>
                </a:ext>
              </a:extLst>
            </p:cNvPr>
            <p:cNvSpPr/>
            <p:nvPr/>
          </p:nvSpPr>
          <p:spPr>
            <a:xfrm>
              <a:off x="2806831" y="-805852"/>
              <a:ext cx="72968" cy="72968"/>
            </a:xfrm>
            <a:custGeom>
              <a:avLst/>
              <a:gdLst>
                <a:gd name="connsiteX0" fmla="*/ 72968 w 72968"/>
                <a:gd name="connsiteY0" fmla="*/ 36484 h 72968"/>
                <a:gd name="connsiteX1" fmla="*/ 36484 w 72968"/>
                <a:gd name="connsiteY1" fmla="*/ 72968 h 72968"/>
                <a:gd name="connsiteX2" fmla="*/ -1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3" y="72968"/>
                    <a:pt x="36484" y="72968"/>
                  </a:cubicBezTo>
                  <a:cubicBezTo>
                    <a:pt x="16334" y="72968"/>
                    <a:pt x="-1" y="56634"/>
                    <a:pt x="-1" y="36484"/>
                  </a:cubicBezTo>
                  <a:cubicBezTo>
                    <a:pt x="-1" y="16334"/>
                    <a:pt x="16334" y="0"/>
                    <a:pt x="36484" y="0"/>
                  </a:cubicBezTo>
                  <a:cubicBezTo>
                    <a:pt x="56633"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79" name="Freeform: Shape 578">
              <a:extLst>
                <a:ext uri="{FF2B5EF4-FFF2-40B4-BE49-F238E27FC236}">
                  <a16:creationId xmlns:a16="http://schemas.microsoft.com/office/drawing/2014/main" id="{9BDFAF99-2AB8-7520-26E3-3B7E50345CDC}"/>
                </a:ext>
              </a:extLst>
            </p:cNvPr>
            <p:cNvSpPr/>
            <p:nvPr/>
          </p:nvSpPr>
          <p:spPr>
            <a:xfrm>
              <a:off x="2671412" y="-80585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0" name="Freeform: Shape 579">
              <a:extLst>
                <a:ext uri="{FF2B5EF4-FFF2-40B4-BE49-F238E27FC236}">
                  <a16:creationId xmlns:a16="http://schemas.microsoft.com/office/drawing/2014/main" id="{AAFC681F-1F4E-D2AA-1557-4BA7079CCC5D}"/>
                </a:ext>
              </a:extLst>
            </p:cNvPr>
            <p:cNvSpPr/>
            <p:nvPr/>
          </p:nvSpPr>
          <p:spPr>
            <a:xfrm>
              <a:off x="2536017" y="-80585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1" name="Freeform: Shape 580">
              <a:extLst>
                <a:ext uri="{FF2B5EF4-FFF2-40B4-BE49-F238E27FC236}">
                  <a16:creationId xmlns:a16="http://schemas.microsoft.com/office/drawing/2014/main" id="{69A0AA85-D0E0-7357-25D0-179C4C83B263}"/>
                </a:ext>
              </a:extLst>
            </p:cNvPr>
            <p:cNvSpPr/>
            <p:nvPr/>
          </p:nvSpPr>
          <p:spPr>
            <a:xfrm>
              <a:off x="2400622" y="-80585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2" name="Freeform: Shape 581">
              <a:extLst>
                <a:ext uri="{FF2B5EF4-FFF2-40B4-BE49-F238E27FC236}">
                  <a16:creationId xmlns:a16="http://schemas.microsoft.com/office/drawing/2014/main" id="{0ADEE476-874C-4594-E0ED-48E148A03B0B}"/>
                </a:ext>
              </a:extLst>
            </p:cNvPr>
            <p:cNvSpPr/>
            <p:nvPr/>
          </p:nvSpPr>
          <p:spPr>
            <a:xfrm>
              <a:off x="2265227" y="-80585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3" name="Freeform: Shape 582">
              <a:extLst>
                <a:ext uri="{FF2B5EF4-FFF2-40B4-BE49-F238E27FC236}">
                  <a16:creationId xmlns:a16="http://schemas.microsoft.com/office/drawing/2014/main" id="{6EDFE32B-C6D3-2340-082D-AE759549CB36}"/>
                </a:ext>
              </a:extLst>
            </p:cNvPr>
            <p:cNvSpPr/>
            <p:nvPr/>
          </p:nvSpPr>
          <p:spPr>
            <a:xfrm>
              <a:off x="2129807" y="-80585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4" name="Freeform: Shape 583">
              <a:extLst>
                <a:ext uri="{FF2B5EF4-FFF2-40B4-BE49-F238E27FC236}">
                  <a16:creationId xmlns:a16="http://schemas.microsoft.com/office/drawing/2014/main" id="{2D470EBA-0448-7EEF-3175-07CA442E804D}"/>
                </a:ext>
              </a:extLst>
            </p:cNvPr>
            <p:cNvSpPr/>
            <p:nvPr/>
          </p:nvSpPr>
          <p:spPr>
            <a:xfrm>
              <a:off x="1994412" y="-80585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5" name="Freeform: Shape 584">
              <a:extLst>
                <a:ext uri="{FF2B5EF4-FFF2-40B4-BE49-F238E27FC236}">
                  <a16:creationId xmlns:a16="http://schemas.microsoft.com/office/drawing/2014/main" id="{1687C29C-EC7D-7E98-15C9-6843525D376F}"/>
                </a:ext>
              </a:extLst>
            </p:cNvPr>
            <p:cNvSpPr/>
            <p:nvPr/>
          </p:nvSpPr>
          <p:spPr>
            <a:xfrm>
              <a:off x="1859017" y="-80585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6" name="Freeform: Shape 585">
              <a:extLst>
                <a:ext uri="{FF2B5EF4-FFF2-40B4-BE49-F238E27FC236}">
                  <a16:creationId xmlns:a16="http://schemas.microsoft.com/office/drawing/2014/main" id="{F42C33C2-AAD3-7A78-907E-AF7D9DA5BEC8}"/>
                </a:ext>
              </a:extLst>
            </p:cNvPr>
            <p:cNvSpPr/>
            <p:nvPr/>
          </p:nvSpPr>
          <p:spPr>
            <a:xfrm>
              <a:off x="1723598"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7" name="Freeform: Shape 586">
              <a:extLst>
                <a:ext uri="{FF2B5EF4-FFF2-40B4-BE49-F238E27FC236}">
                  <a16:creationId xmlns:a16="http://schemas.microsoft.com/office/drawing/2014/main" id="{B5916A60-351E-FC09-E120-4DB250DB6C73}"/>
                </a:ext>
              </a:extLst>
            </p:cNvPr>
            <p:cNvSpPr/>
            <p:nvPr/>
          </p:nvSpPr>
          <p:spPr>
            <a:xfrm>
              <a:off x="1588203"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8" name="Freeform: Shape 587">
              <a:extLst>
                <a:ext uri="{FF2B5EF4-FFF2-40B4-BE49-F238E27FC236}">
                  <a16:creationId xmlns:a16="http://schemas.microsoft.com/office/drawing/2014/main" id="{901E9E6C-915E-7784-A51B-415DA8C504F0}"/>
                </a:ext>
              </a:extLst>
            </p:cNvPr>
            <p:cNvSpPr/>
            <p:nvPr/>
          </p:nvSpPr>
          <p:spPr>
            <a:xfrm>
              <a:off x="1452808"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89" name="Freeform: Shape 588">
              <a:extLst>
                <a:ext uri="{FF2B5EF4-FFF2-40B4-BE49-F238E27FC236}">
                  <a16:creationId xmlns:a16="http://schemas.microsoft.com/office/drawing/2014/main" id="{1D4E0695-9E7E-04D5-4BBF-F53A1A94956F}"/>
                </a:ext>
              </a:extLst>
            </p:cNvPr>
            <p:cNvSpPr/>
            <p:nvPr/>
          </p:nvSpPr>
          <p:spPr>
            <a:xfrm>
              <a:off x="1317389"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0" name="Freeform: Shape 589">
              <a:extLst>
                <a:ext uri="{FF2B5EF4-FFF2-40B4-BE49-F238E27FC236}">
                  <a16:creationId xmlns:a16="http://schemas.microsoft.com/office/drawing/2014/main" id="{09B0BE68-551A-3661-42C8-5BF002C03246}"/>
                </a:ext>
              </a:extLst>
            </p:cNvPr>
            <p:cNvSpPr/>
            <p:nvPr/>
          </p:nvSpPr>
          <p:spPr>
            <a:xfrm>
              <a:off x="1181994"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1" name="Freeform: Shape 590">
              <a:extLst>
                <a:ext uri="{FF2B5EF4-FFF2-40B4-BE49-F238E27FC236}">
                  <a16:creationId xmlns:a16="http://schemas.microsoft.com/office/drawing/2014/main" id="{E44B8E8B-1A67-CEE0-A11E-28F3B91394F0}"/>
                </a:ext>
              </a:extLst>
            </p:cNvPr>
            <p:cNvSpPr/>
            <p:nvPr/>
          </p:nvSpPr>
          <p:spPr>
            <a:xfrm>
              <a:off x="1046599"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2" name="Freeform: Shape 591">
              <a:extLst>
                <a:ext uri="{FF2B5EF4-FFF2-40B4-BE49-F238E27FC236}">
                  <a16:creationId xmlns:a16="http://schemas.microsoft.com/office/drawing/2014/main" id="{00272267-AD70-A795-797A-DA0835BB9421}"/>
                </a:ext>
              </a:extLst>
            </p:cNvPr>
            <p:cNvSpPr/>
            <p:nvPr/>
          </p:nvSpPr>
          <p:spPr>
            <a:xfrm>
              <a:off x="911204"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3" name="Freeform: Shape 592">
              <a:extLst>
                <a:ext uri="{FF2B5EF4-FFF2-40B4-BE49-F238E27FC236}">
                  <a16:creationId xmlns:a16="http://schemas.microsoft.com/office/drawing/2014/main" id="{6EBBBE46-8D4D-2BF4-9AA5-056A4603A5F4}"/>
                </a:ext>
              </a:extLst>
            </p:cNvPr>
            <p:cNvSpPr/>
            <p:nvPr/>
          </p:nvSpPr>
          <p:spPr>
            <a:xfrm>
              <a:off x="775785"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4" name="Freeform: Shape 593">
              <a:extLst>
                <a:ext uri="{FF2B5EF4-FFF2-40B4-BE49-F238E27FC236}">
                  <a16:creationId xmlns:a16="http://schemas.microsoft.com/office/drawing/2014/main" id="{6E51677D-6B76-97B6-3A8C-E7BFE7866C81}"/>
                </a:ext>
              </a:extLst>
            </p:cNvPr>
            <p:cNvSpPr/>
            <p:nvPr/>
          </p:nvSpPr>
          <p:spPr>
            <a:xfrm>
              <a:off x="640390"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5" name="Freeform: Shape 594">
              <a:extLst>
                <a:ext uri="{FF2B5EF4-FFF2-40B4-BE49-F238E27FC236}">
                  <a16:creationId xmlns:a16="http://schemas.microsoft.com/office/drawing/2014/main" id="{67E6C966-7F64-925D-7DE3-547DE9EDA01D}"/>
                </a:ext>
              </a:extLst>
            </p:cNvPr>
            <p:cNvSpPr/>
            <p:nvPr/>
          </p:nvSpPr>
          <p:spPr>
            <a:xfrm>
              <a:off x="504995"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6" name="Freeform: Shape 595">
              <a:extLst>
                <a:ext uri="{FF2B5EF4-FFF2-40B4-BE49-F238E27FC236}">
                  <a16:creationId xmlns:a16="http://schemas.microsoft.com/office/drawing/2014/main" id="{5801746B-B097-3826-FC7E-DB3B4EB57482}"/>
                </a:ext>
              </a:extLst>
            </p:cNvPr>
            <p:cNvSpPr/>
            <p:nvPr/>
          </p:nvSpPr>
          <p:spPr>
            <a:xfrm>
              <a:off x="369575"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7" name="Freeform: Shape 596">
              <a:extLst>
                <a:ext uri="{FF2B5EF4-FFF2-40B4-BE49-F238E27FC236}">
                  <a16:creationId xmlns:a16="http://schemas.microsoft.com/office/drawing/2014/main" id="{94616A43-4E2E-4789-7257-3108E48D9A21}"/>
                </a:ext>
              </a:extLst>
            </p:cNvPr>
            <p:cNvSpPr/>
            <p:nvPr/>
          </p:nvSpPr>
          <p:spPr>
            <a:xfrm>
              <a:off x="234180"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8" name="Freeform: Shape 597">
              <a:extLst>
                <a:ext uri="{FF2B5EF4-FFF2-40B4-BE49-F238E27FC236}">
                  <a16:creationId xmlns:a16="http://schemas.microsoft.com/office/drawing/2014/main" id="{4F3C84FD-D175-137C-F247-01A8DE2F659E}"/>
                </a:ext>
              </a:extLst>
            </p:cNvPr>
            <p:cNvSpPr/>
            <p:nvPr/>
          </p:nvSpPr>
          <p:spPr>
            <a:xfrm>
              <a:off x="98785"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599" name="Freeform: Shape 598">
              <a:extLst>
                <a:ext uri="{FF2B5EF4-FFF2-40B4-BE49-F238E27FC236}">
                  <a16:creationId xmlns:a16="http://schemas.microsoft.com/office/drawing/2014/main" id="{F4B84A6B-494D-4EA5-A0A2-83A2D7217D8E}"/>
                </a:ext>
              </a:extLst>
            </p:cNvPr>
            <p:cNvSpPr/>
            <p:nvPr/>
          </p:nvSpPr>
          <p:spPr>
            <a:xfrm>
              <a:off x="-36633"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0" name="Freeform: Shape 599">
              <a:extLst>
                <a:ext uri="{FF2B5EF4-FFF2-40B4-BE49-F238E27FC236}">
                  <a16:creationId xmlns:a16="http://schemas.microsoft.com/office/drawing/2014/main" id="{DB6D2425-20EB-1828-191F-22A17BC0BF2D}"/>
                </a:ext>
              </a:extLst>
            </p:cNvPr>
            <p:cNvSpPr/>
            <p:nvPr/>
          </p:nvSpPr>
          <p:spPr>
            <a:xfrm>
              <a:off x="-172028"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1" name="Freeform: Shape 600">
              <a:extLst>
                <a:ext uri="{FF2B5EF4-FFF2-40B4-BE49-F238E27FC236}">
                  <a16:creationId xmlns:a16="http://schemas.microsoft.com/office/drawing/2014/main" id="{8E085BEF-C660-AAE5-898F-1495816C7CA7}"/>
                </a:ext>
              </a:extLst>
            </p:cNvPr>
            <p:cNvSpPr/>
            <p:nvPr/>
          </p:nvSpPr>
          <p:spPr>
            <a:xfrm>
              <a:off x="-307423"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2" name="Freeform: Shape 601">
              <a:extLst>
                <a:ext uri="{FF2B5EF4-FFF2-40B4-BE49-F238E27FC236}">
                  <a16:creationId xmlns:a16="http://schemas.microsoft.com/office/drawing/2014/main" id="{33676353-2FA7-BB25-FE1B-422B26EC9CF2}"/>
                </a:ext>
              </a:extLst>
            </p:cNvPr>
            <p:cNvSpPr/>
            <p:nvPr/>
          </p:nvSpPr>
          <p:spPr>
            <a:xfrm>
              <a:off x="-713632"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3" name="Freeform: Shape 602">
              <a:extLst>
                <a:ext uri="{FF2B5EF4-FFF2-40B4-BE49-F238E27FC236}">
                  <a16:creationId xmlns:a16="http://schemas.microsoft.com/office/drawing/2014/main" id="{BA7BE4D5-1529-036A-520F-C431C40DCCF7}"/>
                </a:ext>
              </a:extLst>
            </p:cNvPr>
            <p:cNvSpPr/>
            <p:nvPr/>
          </p:nvSpPr>
          <p:spPr>
            <a:xfrm>
              <a:off x="-984446"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4" name="Freeform: Shape 603">
              <a:extLst>
                <a:ext uri="{FF2B5EF4-FFF2-40B4-BE49-F238E27FC236}">
                  <a16:creationId xmlns:a16="http://schemas.microsoft.com/office/drawing/2014/main" id="{47D0F679-2639-B4BF-74BE-3D6F2140EFFF}"/>
                </a:ext>
              </a:extLst>
            </p:cNvPr>
            <p:cNvSpPr/>
            <p:nvPr/>
          </p:nvSpPr>
          <p:spPr>
            <a:xfrm>
              <a:off x="-1119842"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5" name="Freeform: Shape 604">
              <a:extLst>
                <a:ext uri="{FF2B5EF4-FFF2-40B4-BE49-F238E27FC236}">
                  <a16:creationId xmlns:a16="http://schemas.microsoft.com/office/drawing/2014/main" id="{300119AC-0E73-F24C-C27D-4DF5954FE50B}"/>
                </a:ext>
              </a:extLst>
            </p:cNvPr>
            <p:cNvSpPr/>
            <p:nvPr/>
          </p:nvSpPr>
          <p:spPr>
            <a:xfrm>
              <a:off x="-2338469"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6" name="Freeform: Shape 605">
              <a:extLst>
                <a:ext uri="{FF2B5EF4-FFF2-40B4-BE49-F238E27FC236}">
                  <a16:creationId xmlns:a16="http://schemas.microsoft.com/office/drawing/2014/main" id="{DE81EE85-DAF4-D189-834A-53C00D80054E}"/>
                </a:ext>
              </a:extLst>
            </p:cNvPr>
            <p:cNvSpPr/>
            <p:nvPr/>
          </p:nvSpPr>
          <p:spPr>
            <a:xfrm>
              <a:off x="-2473864"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7" name="Freeform: Shape 606">
              <a:extLst>
                <a:ext uri="{FF2B5EF4-FFF2-40B4-BE49-F238E27FC236}">
                  <a16:creationId xmlns:a16="http://schemas.microsoft.com/office/drawing/2014/main" id="{99053930-8B1B-14E1-133E-15026724C9A0}"/>
                </a:ext>
              </a:extLst>
            </p:cNvPr>
            <p:cNvSpPr/>
            <p:nvPr/>
          </p:nvSpPr>
          <p:spPr>
            <a:xfrm>
              <a:off x="-2609259"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8" name="Freeform: Shape 607">
              <a:extLst>
                <a:ext uri="{FF2B5EF4-FFF2-40B4-BE49-F238E27FC236}">
                  <a16:creationId xmlns:a16="http://schemas.microsoft.com/office/drawing/2014/main" id="{9EFA7F5C-63ED-45CE-496C-5BA4483BF027}"/>
                </a:ext>
              </a:extLst>
            </p:cNvPr>
            <p:cNvSpPr/>
            <p:nvPr/>
          </p:nvSpPr>
          <p:spPr>
            <a:xfrm>
              <a:off x="-3421678"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09" name="Freeform: Shape 608">
              <a:extLst>
                <a:ext uri="{FF2B5EF4-FFF2-40B4-BE49-F238E27FC236}">
                  <a16:creationId xmlns:a16="http://schemas.microsoft.com/office/drawing/2014/main" id="{F27078A5-9BC1-4A47-E755-E5EA276A6146}"/>
                </a:ext>
              </a:extLst>
            </p:cNvPr>
            <p:cNvSpPr/>
            <p:nvPr/>
          </p:nvSpPr>
          <p:spPr>
            <a:xfrm>
              <a:off x="-3557097"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0" name="Freeform: Shape 609">
              <a:extLst>
                <a:ext uri="{FF2B5EF4-FFF2-40B4-BE49-F238E27FC236}">
                  <a16:creationId xmlns:a16="http://schemas.microsoft.com/office/drawing/2014/main" id="{4EDAAF2F-6007-6673-312A-67FE656DC895}"/>
                </a:ext>
              </a:extLst>
            </p:cNvPr>
            <p:cNvSpPr/>
            <p:nvPr/>
          </p:nvSpPr>
          <p:spPr>
            <a:xfrm>
              <a:off x="-3963282"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1" name="Freeform: Shape 610">
              <a:extLst>
                <a:ext uri="{FF2B5EF4-FFF2-40B4-BE49-F238E27FC236}">
                  <a16:creationId xmlns:a16="http://schemas.microsoft.com/office/drawing/2014/main" id="{40B25339-ABF4-478A-4817-252E300F019A}"/>
                </a:ext>
              </a:extLst>
            </p:cNvPr>
            <p:cNvSpPr/>
            <p:nvPr/>
          </p:nvSpPr>
          <p:spPr>
            <a:xfrm>
              <a:off x="-4098701"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2" name="Freeform: Shape 611">
              <a:extLst>
                <a:ext uri="{FF2B5EF4-FFF2-40B4-BE49-F238E27FC236}">
                  <a16:creationId xmlns:a16="http://schemas.microsoft.com/office/drawing/2014/main" id="{C8CD66FA-0DC6-6815-B314-23DA3DF1DFA1}"/>
                </a:ext>
              </a:extLst>
            </p:cNvPr>
            <p:cNvSpPr/>
            <p:nvPr/>
          </p:nvSpPr>
          <p:spPr>
            <a:xfrm>
              <a:off x="-4234096"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3" name="Freeform: Shape 612">
              <a:extLst>
                <a:ext uri="{FF2B5EF4-FFF2-40B4-BE49-F238E27FC236}">
                  <a16:creationId xmlns:a16="http://schemas.microsoft.com/office/drawing/2014/main" id="{0E765829-A3CB-C1BA-7AA3-EE7B7D07FE6D}"/>
                </a:ext>
              </a:extLst>
            </p:cNvPr>
            <p:cNvSpPr/>
            <p:nvPr/>
          </p:nvSpPr>
          <p:spPr>
            <a:xfrm>
              <a:off x="-4369491"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4" name="Freeform: Shape 613">
              <a:extLst>
                <a:ext uri="{FF2B5EF4-FFF2-40B4-BE49-F238E27FC236}">
                  <a16:creationId xmlns:a16="http://schemas.microsoft.com/office/drawing/2014/main" id="{1B6B573E-D53F-D963-5FB3-68D60AD1BAD4}"/>
                </a:ext>
              </a:extLst>
            </p:cNvPr>
            <p:cNvSpPr/>
            <p:nvPr/>
          </p:nvSpPr>
          <p:spPr>
            <a:xfrm>
              <a:off x="-4504911"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5" name="Freeform: Shape 614">
              <a:extLst>
                <a:ext uri="{FF2B5EF4-FFF2-40B4-BE49-F238E27FC236}">
                  <a16:creationId xmlns:a16="http://schemas.microsoft.com/office/drawing/2014/main" id="{1DBBFD08-6640-670C-4E0F-F8A0A2EA6CEF}"/>
                </a:ext>
              </a:extLst>
            </p:cNvPr>
            <p:cNvSpPr/>
            <p:nvPr/>
          </p:nvSpPr>
          <p:spPr>
            <a:xfrm>
              <a:off x="-4640306"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6" name="Freeform: Shape 615">
              <a:extLst>
                <a:ext uri="{FF2B5EF4-FFF2-40B4-BE49-F238E27FC236}">
                  <a16:creationId xmlns:a16="http://schemas.microsoft.com/office/drawing/2014/main" id="{F34D3B09-A772-DE0E-445D-B70F0671F143}"/>
                </a:ext>
              </a:extLst>
            </p:cNvPr>
            <p:cNvSpPr/>
            <p:nvPr/>
          </p:nvSpPr>
          <p:spPr>
            <a:xfrm>
              <a:off x="-4775701"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7" name="Freeform: Shape 616">
              <a:extLst>
                <a:ext uri="{FF2B5EF4-FFF2-40B4-BE49-F238E27FC236}">
                  <a16:creationId xmlns:a16="http://schemas.microsoft.com/office/drawing/2014/main" id="{094B6AEA-05B4-0E51-689F-45F8574638F9}"/>
                </a:ext>
              </a:extLst>
            </p:cNvPr>
            <p:cNvSpPr/>
            <p:nvPr/>
          </p:nvSpPr>
          <p:spPr>
            <a:xfrm>
              <a:off x="-4911120"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8" name="Freeform: Shape 617">
              <a:extLst>
                <a:ext uri="{FF2B5EF4-FFF2-40B4-BE49-F238E27FC236}">
                  <a16:creationId xmlns:a16="http://schemas.microsoft.com/office/drawing/2014/main" id="{72B1A87A-6415-F462-8820-D61181AAC806}"/>
                </a:ext>
              </a:extLst>
            </p:cNvPr>
            <p:cNvSpPr/>
            <p:nvPr/>
          </p:nvSpPr>
          <p:spPr>
            <a:xfrm>
              <a:off x="-5046515"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19" name="Freeform: Shape 618">
              <a:extLst>
                <a:ext uri="{FF2B5EF4-FFF2-40B4-BE49-F238E27FC236}">
                  <a16:creationId xmlns:a16="http://schemas.microsoft.com/office/drawing/2014/main" id="{780D92DB-09E7-7103-C24D-7AB157980EF6}"/>
                </a:ext>
              </a:extLst>
            </p:cNvPr>
            <p:cNvSpPr/>
            <p:nvPr/>
          </p:nvSpPr>
          <p:spPr>
            <a:xfrm>
              <a:off x="-5181910"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0" name="Freeform: Shape 619">
              <a:extLst>
                <a:ext uri="{FF2B5EF4-FFF2-40B4-BE49-F238E27FC236}">
                  <a16:creationId xmlns:a16="http://schemas.microsoft.com/office/drawing/2014/main" id="{4EBBB168-E7EC-6632-A160-5D57BA13EF69}"/>
                </a:ext>
              </a:extLst>
            </p:cNvPr>
            <p:cNvSpPr/>
            <p:nvPr/>
          </p:nvSpPr>
          <p:spPr>
            <a:xfrm>
              <a:off x="-5317329"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1" name="Freeform: Shape 620">
              <a:extLst>
                <a:ext uri="{FF2B5EF4-FFF2-40B4-BE49-F238E27FC236}">
                  <a16:creationId xmlns:a16="http://schemas.microsoft.com/office/drawing/2014/main" id="{5BF3A741-2505-1677-9670-BF990674BF50}"/>
                </a:ext>
              </a:extLst>
            </p:cNvPr>
            <p:cNvSpPr/>
            <p:nvPr/>
          </p:nvSpPr>
          <p:spPr>
            <a:xfrm>
              <a:off x="-5452724"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2" name="Freeform: Shape 621">
              <a:extLst>
                <a:ext uri="{FF2B5EF4-FFF2-40B4-BE49-F238E27FC236}">
                  <a16:creationId xmlns:a16="http://schemas.microsoft.com/office/drawing/2014/main" id="{8BF4F3AA-2351-4B7C-687E-A55F4B39D70F}"/>
                </a:ext>
              </a:extLst>
            </p:cNvPr>
            <p:cNvSpPr/>
            <p:nvPr/>
          </p:nvSpPr>
          <p:spPr>
            <a:xfrm>
              <a:off x="-5588119"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3" name="Freeform: Shape 622">
              <a:extLst>
                <a:ext uri="{FF2B5EF4-FFF2-40B4-BE49-F238E27FC236}">
                  <a16:creationId xmlns:a16="http://schemas.microsoft.com/office/drawing/2014/main" id="{59754DB3-39C7-456F-4DDD-B0536A543B27}"/>
                </a:ext>
              </a:extLst>
            </p:cNvPr>
            <p:cNvSpPr/>
            <p:nvPr/>
          </p:nvSpPr>
          <p:spPr>
            <a:xfrm>
              <a:off x="-5723514" y="-805852"/>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4" name="Freeform: Shape 623">
              <a:extLst>
                <a:ext uri="{FF2B5EF4-FFF2-40B4-BE49-F238E27FC236}">
                  <a16:creationId xmlns:a16="http://schemas.microsoft.com/office/drawing/2014/main" id="{98068343-5EE1-B98C-5B2C-AAAA35C80FB3}"/>
                </a:ext>
              </a:extLst>
            </p:cNvPr>
            <p:cNvSpPr/>
            <p:nvPr/>
          </p:nvSpPr>
          <p:spPr>
            <a:xfrm rot="-550199">
              <a:off x="2806898" y="-939304"/>
              <a:ext cx="72968" cy="72968"/>
            </a:xfrm>
            <a:custGeom>
              <a:avLst/>
              <a:gdLst>
                <a:gd name="connsiteX0" fmla="*/ 72968 w 72968"/>
                <a:gd name="connsiteY0" fmla="*/ 36484 h 72968"/>
                <a:gd name="connsiteX1" fmla="*/ 36484 w 72968"/>
                <a:gd name="connsiteY1" fmla="*/ 72968 h 72968"/>
                <a:gd name="connsiteX2" fmla="*/ -1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3" y="72968"/>
                    <a:pt x="36484" y="72968"/>
                  </a:cubicBezTo>
                  <a:cubicBezTo>
                    <a:pt x="16334" y="72968"/>
                    <a:pt x="-1" y="56634"/>
                    <a:pt x="-1" y="36484"/>
                  </a:cubicBezTo>
                  <a:cubicBezTo>
                    <a:pt x="-1" y="16335"/>
                    <a:pt x="16334" y="0"/>
                    <a:pt x="36484" y="0"/>
                  </a:cubicBezTo>
                  <a:cubicBezTo>
                    <a:pt x="56633"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5" name="Freeform: Shape 624">
              <a:extLst>
                <a:ext uri="{FF2B5EF4-FFF2-40B4-BE49-F238E27FC236}">
                  <a16:creationId xmlns:a16="http://schemas.microsoft.com/office/drawing/2014/main" id="{84DA11FD-EA76-5388-C3FF-2FFB6F641652}"/>
                </a:ext>
              </a:extLst>
            </p:cNvPr>
            <p:cNvSpPr/>
            <p:nvPr/>
          </p:nvSpPr>
          <p:spPr>
            <a:xfrm rot="-792000">
              <a:off x="2671308" y="-940536"/>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3"/>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6" name="Freeform: Shape 625">
              <a:extLst>
                <a:ext uri="{FF2B5EF4-FFF2-40B4-BE49-F238E27FC236}">
                  <a16:creationId xmlns:a16="http://schemas.microsoft.com/office/drawing/2014/main" id="{6A8275D8-78F3-F0FB-A59E-045BB196C704}"/>
                </a:ext>
              </a:extLst>
            </p:cNvPr>
            <p:cNvSpPr/>
            <p:nvPr/>
          </p:nvSpPr>
          <p:spPr>
            <a:xfrm rot="-2700000">
              <a:off x="2536028" y="-939907"/>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7" name="Freeform: Shape 626">
              <a:extLst>
                <a:ext uri="{FF2B5EF4-FFF2-40B4-BE49-F238E27FC236}">
                  <a16:creationId xmlns:a16="http://schemas.microsoft.com/office/drawing/2014/main" id="{0E3911AF-6B0D-61CB-8304-4386AB3F9207}"/>
                </a:ext>
              </a:extLst>
            </p:cNvPr>
            <p:cNvSpPr/>
            <p:nvPr/>
          </p:nvSpPr>
          <p:spPr>
            <a:xfrm rot="-792000">
              <a:off x="2400516" y="-940523"/>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3"/>
                    <a:pt x="0" y="36484"/>
                  </a:cubicBezTo>
                  <a:cubicBezTo>
                    <a:pt x="0" y="16334"/>
                    <a:pt x="16335" y="0"/>
                    <a:pt x="36484" y="0"/>
                  </a:cubicBezTo>
                  <a:cubicBezTo>
                    <a:pt x="56634" y="0"/>
                    <a:pt x="72969" y="16334"/>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8" name="Freeform: Shape 627">
              <a:extLst>
                <a:ext uri="{FF2B5EF4-FFF2-40B4-BE49-F238E27FC236}">
                  <a16:creationId xmlns:a16="http://schemas.microsoft.com/office/drawing/2014/main" id="{B9795B7A-A321-4C23-F8CD-8FF4357BEB0A}"/>
                </a:ext>
              </a:extLst>
            </p:cNvPr>
            <p:cNvSpPr/>
            <p:nvPr/>
          </p:nvSpPr>
          <p:spPr>
            <a:xfrm rot="-2700000">
              <a:off x="2265223" y="-939916"/>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29" name="Freeform: Shape 628">
              <a:extLst>
                <a:ext uri="{FF2B5EF4-FFF2-40B4-BE49-F238E27FC236}">
                  <a16:creationId xmlns:a16="http://schemas.microsoft.com/office/drawing/2014/main" id="{C4392EAA-33DB-32D8-76DE-DD1F0EBA65FE}"/>
                </a:ext>
              </a:extLst>
            </p:cNvPr>
            <p:cNvSpPr/>
            <p:nvPr/>
          </p:nvSpPr>
          <p:spPr>
            <a:xfrm rot="-792000">
              <a:off x="2129701" y="-94050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3"/>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0" name="Freeform: Shape 629">
              <a:extLst>
                <a:ext uri="{FF2B5EF4-FFF2-40B4-BE49-F238E27FC236}">
                  <a16:creationId xmlns:a16="http://schemas.microsoft.com/office/drawing/2014/main" id="{4406D8CA-1EF2-70D7-A44A-05CC6D627BC0}"/>
                </a:ext>
              </a:extLst>
            </p:cNvPr>
            <p:cNvSpPr/>
            <p:nvPr/>
          </p:nvSpPr>
          <p:spPr>
            <a:xfrm rot="-2700000">
              <a:off x="1994402" y="-939909"/>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1" name="Freeform: Shape 630">
              <a:extLst>
                <a:ext uri="{FF2B5EF4-FFF2-40B4-BE49-F238E27FC236}">
                  <a16:creationId xmlns:a16="http://schemas.microsoft.com/office/drawing/2014/main" id="{10C0EE99-23BE-212D-0A54-BF667BE22472}"/>
                </a:ext>
              </a:extLst>
            </p:cNvPr>
            <p:cNvSpPr/>
            <p:nvPr/>
          </p:nvSpPr>
          <p:spPr>
            <a:xfrm rot="-550199">
              <a:off x="1859084" y="-939367"/>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2" name="Freeform: Shape 631">
              <a:extLst>
                <a:ext uri="{FF2B5EF4-FFF2-40B4-BE49-F238E27FC236}">
                  <a16:creationId xmlns:a16="http://schemas.microsoft.com/office/drawing/2014/main" id="{11FDED67-1F9F-12B3-D276-18312D1529F7}"/>
                </a:ext>
              </a:extLst>
            </p:cNvPr>
            <p:cNvSpPr/>
            <p:nvPr/>
          </p:nvSpPr>
          <p:spPr>
            <a:xfrm rot="-2700000">
              <a:off x="1723604" y="-939902"/>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4"/>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3" name="Freeform: Shape 632">
              <a:extLst>
                <a:ext uri="{FF2B5EF4-FFF2-40B4-BE49-F238E27FC236}">
                  <a16:creationId xmlns:a16="http://schemas.microsoft.com/office/drawing/2014/main" id="{99309D3A-B7B6-17D7-AC69-501005DC4A88}"/>
                </a:ext>
              </a:extLst>
            </p:cNvPr>
            <p:cNvSpPr/>
            <p:nvPr/>
          </p:nvSpPr>
          <p:spPr>
            <a:xfrm rot="-550199">
              <a:off x="1588249" y="-939390"/>
              <a:ext cx="72968" cy="72968"/>
            </a:xfrm>
            <a:custGeom>
              <a:avLst/>
              <a:gdLst>
                <a:gd name="connsiteX0" fmla="*/ 72969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9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9" y="36484"/>
                  </a:moveTo>
                  <a:cubicBezTo>
                    <a:pt x="72969" y="56634"/>
                    <a:pt x="56634" y="72968"/>
                    <a:pt x="36484" y="72968"/>
                  </a:cubicBezTo>
                  <a:cubicBezTo>
                    <a:pt x="16335" y="72968"/>
                    <a:pt x="0" y="56634"/>
                    <a:pt x="0" y="36484"/>
                  </a:cubicBezTo>
                  <a:cubicBezTo>
                    <a:pt x="0" y="16335"/>
                    <a:pt x="16335" y="0"/>
                    <a:pt x="36484" y="0"/>
                  </a:cubicBezTo>
                  <a:cubicBezTo>
                    <a:pt x="56634" y="0"/>
                    <a:pt x="72969" y="16335"/>
                    <a:pt x="72969"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4" name="Freeform: Shape 633">
              <a:extLst>
                <a:ext uri="{FF2B5EF4-FFF2-40B4-BE49-F238E27FC236}">
                  <a16:creationId xmlns:a16="http://schemas.microsoft.com/office/drawing/2014/main" id="{5317451A-4D7B-297D-38D9-732130123C70}"/>
                </a:ext>
              </a:extLst>
            </p:cNvPr>
            <p:cNvSpPr/>
            <p:nvPr/>
          </p:nvSpPr>
          <p:spPr>
            <a:xfrm rot="-792000">
              <a:off x="1452721" y="-94045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5" name="Freeform: Shape 634">
              <a:extLst>
                <a:ext uri="{FF2B5EF4-FFF2-40B4-BE49-F238E27FC236}">
                  <a16:creationId xmlns:a16="http://schemas.microsoft.com/office/drawing/2014/main" id="{522ABC51-674C-85FE-A609-E44215EE522D}"/>
                </a:ext>
              </a:extLst>
            </p:cNvPr>
            <p:cNvSpPr/>
            <p:nvPr/>
          </p:nvSpPr>
          <p:spPr>
            <a:xfrm rot="-2700000">
              <a:off x="1317393" y="-93992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6" name="Freeform: Shape 635">
              <a:extLst>
                <a:ext uri="{FF2B5EF4-FFF2-40B4-BE49-F238E27FC236}">
                  <a16:creationId xmlns:a16="http://schemas.microsoft.com/office/drawing/2014/main" id="{C8BC5146-E107-083F-FCF0-1A3D5BBA5DBC}"/>
                </a:ext>
              </a:extLst>
            </p:cNvPr>
            <p:cNvSpPr/>
            <p:nvPr/>
          </p:nvSpPr>
          <p:spPr>
            <a:xfrm rot="-792000">
              <a:off x="1181905" y="-94043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7" name="Freeform: Shape 636">
              <a:extLst>
                <a:ext uri="{FF2B5EF4-FFF2-40B4-BE49-F238E27FC236}">
                  <a16:creationId xmlns:a16="http://schemas.microsoft.com/office/drawing/2014/main" id="{A0F21BE8-55C9-D0A8-DDDA-EDD32EA76BCC}"/>
                </a:ext>
              </a:extLst>
            </p:cNvPr>
            <p:cNvSpPr/>
            <p:nvPr/>
          </p:nvSpPr>
          <p:spPr>
            <a:xfrm rot="-2700000">
              <a:off x="1046588" y="-93993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8" name="Freeform: Shape 637">
              <a:extLst>
                <a:ext uri="{FF2B5EF4-FFF2-40B4-BE49-F238E27FC236}">
                  <a16:creationId xmlns:a16="http://schemas.microsoft.com/office/drawing/2014/main" id="{AF5E369F-A114-1DEB-BF44-CB131D9D812E}"/>
                </a:ext>
              </a:extLst>
            </p:cNvPr>
            <p:cNvSpPr/>
            <p:nvPr/>
          </p:nvSpPr>
          <p:spPr>
            <a:xfrm rot="-792000">
              <a:off x="911113" y="-94042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39" name="Freeform: Shape 638">
              <a:extLst>
                <a:ext uri="{FF2B5EF4-FFF2-40B4-BE49-F238E27FC236}">
                  <a16:creationId xmlns:a16="http://schemas.microsoft.com/office/drawing/2014/main" id="{AACE639A-9516-07DE-32C3-6ECCDFD37876}"/>
                </a:ext>
              </a:extLst>
            </p:cNvPr>
            <p:cNvSpPr/>
            <p:nvPr/>
          </p:nvSpPr>
          <p:spPr>
            <a:xfrm rot="-2700000">
              <a:off x="775791" y="-93992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0" name="Freeform: Shape 639">
              <a:extLst>
                <a:ext uri="{FF2B5EF4-FFF2-40B4-BE49-F238E27FC236}">
                  <a16:creationId xmlns:a16="http://schemas.microsoft.com/office/drawing/2014/main" id="{BEDD07BA-BB2D-AF47-E3D3-52A982FCAA46}"/>
                </a:ext>
              </a:extLst>
            </p:cNvPr>
            <p:cNvSpPr/>
            <p:nvPr/>
          </p:nvSpPr>
          <p:spPr>
            <a:xfrm rot="-550199">
              <a:off x="640436" y="-93945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1" name="Freeform: Shape 640">
              <a:extLst>
                <a:ext uri="{FF2B5EF4-FFF2-40B4-BE49-F238E27FC236}">
                  <a16:creationId xmlns:a16="http://schemas.microsoft.com/office/drawing/2014/main" id="{30E1BBB3-7896-4B47-C696-02C12EA17356}"/>
                </a:ext>
              </a:extLst>
            </p:cNvPr>
            <p:cNvSpPr/>
            <p:nvPr/>
          </p:nvSpPr>
          <p:spPr>
            <a:xfrm rot="-550199">
              <a:off x="369625" y="-93947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2" name="Freeform: Shape 641">
              <a:extLst>
                <a:ext uri="{FF2B5EF4-FFF2-40B4-BE49-F238E27FC236}">
                  <a16:creationId xmlns:a16="http://schemas.microsoft.com/office/drawing/2014/main" id="{E1E24DC1-09A4-DAB1-9755-4AD71FF4C835}"/>
                </a:ext>
              </a:extLst>
            </p:cNvPr>
            <p:cNvSpPr/>
            <p:nvPr/>
          </p:nvSpPr>
          <p:spPr>
            <a:xfrm rot="-2700000">
              <a:off x="-713624" y="-93992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3" name="Freeform: Shape 642">
              <a:extLst>
                <a:ext uri="{FF2B5EF4-FFF2-40B4-BE49-F238E27FC236}">
                  <a16:creationId xmlns:a16="http://schemas.microsoft.com/office/drawing/2014/main" id="{80973495-CE67-0052-C7E8-04CC3FFA22F9}"/>
                </a:ext>
              </a:extLst>
            </p:cNvPr>
            <p:cNvSpPr/>
            <p:nvPr/>
          </p:nvSpPr>
          <p:spPr>
            <a:xfrm rot="-553201">
              <a:off x="-849036" y="-9401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4" name="Freeform: Shape 643">
              <a:extLst>
                <a:ext uri="{FF2B5EF4-FFF2-40B4-BE49-F238E27FC236}">
                  <a16:creationId xmlns:a16="http://schemas.microsoft.com/office/drawing/2014/main" id="{9E6FE4EB-01FF-0062-EB9B-EB092941BAA2}"/>
                </a:ext>
              </a:extLst>
            </p:cNvPr>
            <p:cNvSpPr/>
            <p:nvPr/>
          </p:nvSpPr>
          <p:spPr>
            <a:xfrm rot="-3087002">
              <a:off x="-1932411" y="-94005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5" name="Freeform: Shape 644">
              <a:extLst>
                <a:ext uri="{FF2B5EF4-FFF2-40B4-BE49-F238E27FC236}">
                  <a16:creationId xmlns:a16="http://schemas.microsoft.com/office/drawing/2014/main" id="{A1A61E35-45F0-F97D-1346-C5A0E13B5B09}"/>
                </a:ext>
              </a:extLst>
            </p:cNvPr>
            <p:cNvSpPr/>
            <p:nvPr/>
          </p:nvSpPr>
          <p:spPr>
            <a:xfrm rot="-553201">
              <a:off x="-2067659" y="-94008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6" name="Freeform: Shape 645">
              <a:extLst>
                <a:ext uri="{FF2B5EF4-FFF2-40B4-BE49-F238E27FC236}">
                  <a16:creationId xmlns:a16="http://schemas.microsoft.com/office/drawing/2014/main" id="{E555F89A-DA57-8342-689E-6234AC1FD614}"/>
                </a:ext>
              </a:extLst>
            </p:cNvPr>
            <p:cNvSpPr/>
            <p:nvPr/>
          </p:nvSpPr>
          <p:spPr>
            <a:xfrm rot="-796800">
              <a:off x="-2203067" y="-93974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7" name="Freeform: Shape 646">
              <a:extLst>
                <a:ext uri="{FF2B5EF4-FFF2-40B4-BE49-F238E27FC236}">
                  <a16:creationId xmlns:a16="http://schemas.microsoft.com/office/drawing/2014/main" id="{1DBB2E81-4CF1-4E72-5B98-30064EC9AD98}"/>
                </a:ext>
              </a:extLst>
            </p:cNvPr>
            <p:cNvSpPr/>
            <p:nvPr/>
          </p:nvSpPr>
          <p:spPr>
            <a:xfrm rot="-2315400">
              <a:off x="-2338403" y="-93981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8" name="Freeform: Shape 647">
              <a:extLst>
                <a:ext uri="{FF2B5EF4-FFF2-40B4-BE49-F238E27FC236}">
                  <a16:creationId xmlns:a16="http://schemas.microsoft.com/office/drawing/2014/main" id="{B3341777-C7C3-9DC8-1CDF-31B469435D3E}"/>
                </a:ext>
              </a:extLst>
            </p:cNvPr>
            <p:cNvSpPr/>
            <p:nvPr/>
          </p:nvSpPr>
          <p:spPr>
            <a:xfrm rot="-737998">
              <a:off x="-2473887" y="-94018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49" name="Freeform: Shape 648">
              <a:extLst>
                <a:ext uri="{FF2B5EF4-FFF2-40B4-BE49-F238E27FC236}">
                  <a16:creationId xmlns:a16="http://schemas.microsoft.com/office/drawing/2014/main" id="{014C6CCC-0C16-92CC-F961-0B06DB6AABA4}"/>
                </a:ext>
              </a:extLst>
            </p:cNvPr>
            <p:cNvSpPr/>
            <p:nvPr/>
          </p:nvSpPr>
          <p:spPr>
            <a:xfrm rot="-2700000">
              <a:off x="-2609252" y="-93992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0" name="Freeform: Shape 649">
              <a:extLst>
                <a:ext uri="{FF2B5EF4-FFF2-40B4-BE49-F238E27FC236}">
                  <a16:creationId xmlns:a16="http://schemas.microsoft.com/office/drawing/2014/main" id="{180DCCD8-D705-958C-CF13-FA360319F3B6}"/>
                </a:ext>
              </a:extLst>
            </p:cNvPr>
            <p:cNvSpPr/>
            <p:nvPr/>
          </p:nvSpPr>
          <p:spPr>
            <a:xfrm rot="-792000">
              <a:off x="-3421698" y="-94011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1" name="Freeform: Shape 650">
              <a:extLst>
                <a:ext uri="{FF2B5EF4-FFF2-40B4-BE49-F238E27FC236}">
                  <a16:creationId xmlns:a16="http://schemas.microsoft.com/office/drawing/2014/main" id="{816F4F13-F6BF-20B1-97AE-D8E66FCFF572}"/>
                </a:ext>
              </a:extLst>
            </p:cNvPr>
            <p:cNvSpPr/>
            <p:nvPr/>
          </p:nvSpPr>
          <p:spPr>
            <a:xfrm rot="-2700000">
              <a:off x="-3557083" y="-93991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2" name="Freeform: Shape 651">
              <a:extLst>
                <a:ext uri="{FF2B5EF4-FFF2-40B4-BE49-F238E27FC236}">
                  <a16:creationId xmlns:a16="http://schemas.microsoft.com/office/drawing/2014/main" id="{4D05FB8F-4CA6-B2D9-4768-3DF690347611}"/>
                </a:ext>
              </a:extLst>
            </p:cNvPr>
            <p:cNvSpPr/>
            <p:nvPr/>
          </p:nvSpPr>
          <p:spPr>
            <a:xfrm rot="-792000">
              <a:off x="-3963282" y="-94005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3" name="Freeform: Shape 652">
              <a:extLst>
                <a:ext uri="{FF2B5EF4-FFF2-40B4-BE49-F238E27FC236}">
                  <a16:creationId xmlns:a16="http://schemas.microsoft.com/office/drawing/2014/main" id="{2ECC3DE5-85A1-2CC0-D37B-E849FB0E5F58}"/>
                </a:ext>
              </a:extLst>
            </p:cNvPr>
            <p:cNvSpPr/>
            <p:nvPr/>
          </p:nvSpPr>
          <p:spPr>
            <a:xfrm rot="-2700000">
              <a:off x="-5588124" y="-93991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4" name="Freeform: Shape 653">
              <a:extLst>
                <a:ext uri="{FF2B5EF4-FFF2-40B4-BE49-F238E27FC236}">
                  <a16:creationId xmlns:a16="http://schemas.microsoft.com/office/drawing/2014/main" id="{131ABB3C-CE36-DE57-9095-4A24EF778722}"/>
                </a:ext>
              </a:extLst>
            </p:cNvPr>
            <p:cNvSpPr/>
            <p:nvPr/>
          </p:nvSpPr>
          <p:spPr>
            <a:xfrm rot="-550199">
              <a:off x="-5723543" y="-93989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5" name="Freeform: Shape 654">
              <a:extLst>
                <a:ext uri="{FF2B5EF4-FFF2-40B4-BE49-F238E27FC236}">
                  <a16:creationId xmlns:a16="http://schemas.microsoft.com/office/drawing/2014/main" id="{3A380283-BCEE-11ED-DE23-B2EB3190052A}"/>
                </a:ext>
              </a:extLst>
            </p:cNvPr>
            <p:cNvSpPr/>
            <p:nvPr/>
          </p:nvSpPr>
          <p:spPr>
            <a:xfrm rot="-792000">
              <a:off x="-5858896" y="-9399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6" name="Freeform: Shape 655">
              <a:extLst>
                <a:ext uri="{FF2B5EF4-FFF2-40B4-BE49-F238E27FC236}">
                  <a16:creationId xmlns:a16="http://schemas.microsoft.com/office/drawing/2014/main" id="{7F878527-7B7F-75FB-EF9C-CFA078C6C234}"/>
                </a:ext>
              </a:extLst>
            </p:cNvPr>
            <p:cNvSpPr/>
            <p:nvPr/>
          </p:nvSpPr>
          <p:spPr>
            <a:xfrm rot="-2700000">
              <a:off x="1317395" y="-107398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7" name="Freeform: Shape 656">
              <a:extLst>
                <a:ext uri="{FF2B5EF4-FFF2-40B4-BE49-F238E27FC236}">
                  <a16:creationId xmlns:a16="http://schemas.microsoft.com/office/drawing/2014/main" id="{505241AF-0F77-2EBE-B950-1681BAA90FC9}"/>
                </a:ext>
              </a:extLst>
            </p:cNvPr>
            <p:cNvSpPr/>
            <p:nvPr/>
          </p:nvSpPr>
          <p:spPr>
            <a:xfrm rot="-792000">
              <a:off x="1181900" y="-107451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8" name="Freeform: Shape 657">
              <a:extLst>
                <a:ext uri="{FF2B5EF4-FFF2-40B4-BE49-F238E27FC236}">
                  <a16:creationId xmlns:a16="http://schemas.microsoft.com/office/drawing/2014/main" id="{59E97AC1-4E36-4415-44E0-15438325AE22}"/>
                </a:ext>
              </a:extLst>
            </p:cNvPr>
            <p:cNvSpPr/>
            <p:nvPr/>
          </p:nvSpPr>
          <p:spPr>
            <a:xfrm rot="-2700000">
              <a:off x="1046614" y="-107399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59" name="Freeform: Shape 658">
              <a:extLst>
                <a:ext uri="{FF2B5EF4-FFF2-40B4-BE49-F238E27FC236}">
                  <a16:creationId xmlns:a16="http://schemas.microsoft.com/office/drawing/2014/main" id="{174DD248-E7ED-D259-79CE-51A94A2F1601}"/>
                </a:ext>
              </a:extLst>
            </p:cNvPr>
            <p:cNvSpPr/>
            <p:nvPr/>
          </p:nvSpPr>
          <p:spPr>
            <a:xfrm rot="-792000">
              <a:off x="911108" y="-107447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0" name="Freeform: Shape 659">
              <a:extLst>
                <a:ext uri="{FF2B5EF4-FFF2-40B4-BE49-F238E27FC236}">
                  <a16:creationId xmlns:a16="http://schemas.microsoft.com/office/drawing/2014/main" id="{404FE697-E988-E052-40C6-CB5BE9688B42}"/>
                </a:ext>
              </a:extLst>
            </p:cNvPr>
            <p:cNvSpPr/>
            <p:nvPr/>
          </p:nvSpPr>
          <p:spPr>
            <a:xfrm rot="-895200">
              <a:off x="-1796817" y="-107373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1" name="Freeform: Shape 660">
              <a:extLst>
                <a:ext uri="{FF2B5EF4-FFF2-40B4-BE49-F238E27FC236}">
                  <a16:creationId xmlns:a16="http://schemas.microsoft.com/office/drawing/2014/main" id="{22FBB817-F52A-A710-8A30-917E80A29706}"/>
                </a:ext>
              </a:extLst>
            </p:cNvPr>
            <p:cNvSpPr/>
            <p:nvPr/>
          </p:nvSpPr>
          <p:spPr>
            <a:xfrm rot="-3087002">
              <a:off x="-1932400" y="-10741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2" name="Freeform: Shape 661">
              <a:extLst>
                <a:ext uri="{FF2B5EF4-FFF2-40B4-BE49-F238E27FC236}">
                  <a16:creationId xmlns:a16="http://schemas.microsoft.com/office/drawing/2014/main" id="{45BBFF6C-8ADE-E1A4-BC8B-36EEA978ABBA}"/>
                </a:ext>
              </a:extLst>
            </p:cNvPr>
            <p:cNvSpPr/>
            <p:nvPr/>
          </p:nvSpPr>
          <p:spPr>
            <a:xfrm rot="-553201">
              <a:off x="-2067670" y="-107416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3" name="Freeform: Shape 662">
              <a:extLst>
                <a:ext uri="{FF2B5EF4-FFF2-40B4-BE49-F238E27FC236}">
                  <a16:creationId xmlns:a16="http://schemas.microsoft.com/office/drawing/2014/main" id="{5948DF85-C7D6-53F2-B8B0-243D32F9450D}"/>
                </a:ext>
              </a:extLst>
            </p:cNvPr>
            <p:cNvSpPr/>
            <p:nvPr/>
          </p:nvSpPr>
          <p:spPr>
            <a:xfrm rot="-796800">
              <a:off x="-2203037" y="-107382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4" name="Freeform: Shape 663">
              <a:extLst>
                <a:ext uri="{FF2B5EF4-FFF2-40B4-BE49-F238E27FC236}">
                  <a16:creationId xmlns:a16="http://schemas.microsoft.com/office/drawing/2014/main" id="{930FFBF3-41C9-2D70-621B-6F8D02134FEC}"/>
                </a:ext>
              </a:extLst>
            </p:cNvPr>
            <p:cNvSpPr/>
            <p:nvPr/>
          </p:nvSpPr>
          <p:spPr>
            <a:xfrm rot="-2315400">
              <a:off x="-2338395" y="-107387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5" name="Freeform: Shape 664">
              <a:extLst>
                <a:ext uri="{FF2B5EF4-FFF2-40B4-BE49-F238E27FC236}">
                  <a16:creationId xmlns:a16="http://schemas.microsoft.com/office/drawing/2014/main" id="{AD68F038-779D-1BF0-1574-E880B5A9F4A3}"/>
                </a:ext>
              </a:extLst>
            </p:cNvPr>
            <p:cNvSpPr/>
            <p:nvPr/>
          </p:nvSpPr>
          <p:spPr>
            <a:xfrm rot="-737998">
              <a:off x="-2473893" y="-107423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6" name="Freeform: Shape 665">
              <a:extLst>
                <a:ext uri="{FF2B5EF4-FFF2-40B4-BE49-F238E27FC236}">
                  <a16:creationId xmlns:a16="http://schemas.microsoft.com/office/drawing/2014/main" id="{E9B7F316-FE7F-419D-5A89-20D2191E326F}"/>
                </a:ext>
              </a:extLst>
            </p:cNvPr>
            <p:cNvSpPr/>
            <p:nvPr/>
          </p:nvSpPr>
          <p:spPr>
            <a:xfrm rot="-2700000">
              <a:off x="-2609249" y="-107399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7" name="Freeform: Shape 666">
              <a:extLst>
                <a:ext uri="{FF2B5EF4-FFF2-40B4-BE49-F238E27FC236}">
                  <a16:creationId xmlns:a16="http://schemas.microsoft.com/office/drawing/2014/main" id="{F08AFDAD-686D-C7E7-B08A-2E138CC51BD6}"/>
                </a:ext>
              </a:extLst>
            </p:cNvPr>
            <p:cNvSpPr/>
            <p:nvPr/>
          </p:nvSpPr>
          <p:spPr>
            <a:xfrm rot="-796800">
              <a:off x="-2744665" y="-107383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8" name="Freeform: Shape 667">
              <a:extLst>
                <a:ext uri="{FF2B5EF4-FFF2-40B4-BE49-F238E27FC236}">
                  <a16:creationId xmlns:a16="http://schemas.microsoft.com/office/drawing/2014/main" id="{1863899B-1ED8-482B-3CF5-5665ED939A18}"/>
                </a:ext>
              </a:extLst>
            </p:cNvPr>
            <p:cNvSpPr/>
            <p:nvPr/>
          </p:nvSpPr>
          <p:spPr>
            <a:xfrm rot="-2700000">
              <a:off x="-2880071" y="-107398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69" name="Freeform: Shape 668">
              <a:extLst>
                <a:ext uri="{FF2B5EF4-FFF2-40B4-BE49-F238E27FC236}">
                  <a16:creationId xmlns:a16="http://schemas.microsoft.com/office/drawing/2014/main" id="{F369364F-9726-5E47-1976-781C37553A6E}"/>
                </a:ext>
              </a:extLst>
            </p:cNvPr>
            <p:cNvSpPr/>
            <p:nvPr/>
          </p:nvSpPr>
          <p:spPr>
            <a:xfrm rot="-792000">
              <a:off x="-4640314" y="-107408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4"/>
                    <a:pt x="16334"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0" name="Freeform: Shape 669">
              <a:extLst>
                <a:ext uri="{FF2B5EF4-FFF2-40B4-BE49-F238E27FC236}">
                  <a16:creationId xmlns:a16="http://schemas.microsoft.com/office/drawing/2014/main" id="{27F00E18-46CF-5621-3458-0A808FD27C24}"/>
                </a:ext>
              </a:extLst>
            </p:cNvPr>
            <p:cNvSpPr/>
            <p:nvPr/>
          </p:nvSpPr>
          <p:spPr>
            <a:xfrm rot="-796200">
              <a:off x="-1796916" y="-120837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1" name="Freeform: Shape 670">
              <a:extLst>
                <a:ext uri="{FF2B5EF4-FFF2-40B4-BE49-F238E27FC236}">
                  <a16:creationId xmlns:a16="http://schemas.microsoft.com/office/drawing/2014/main" id="{0F162C93-962C-E408-F279-FAE0F93EE474}"/>
                </a:ext>
              </a:extLst>
            </p:cNvPr>
            <p:cNvSpPr/>
            <p:nvPr/>
          </p:nvSpPr>
          <p:spPr>
            <a:xfrm rot="-3702000">
              <a:off x="-1932274" y="-1208068"/>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2" name="Freeform: Shape 671">
              <a:extLst>
                <a:ext uri="{FF2B5EF4-FFF2-40B4-BE49-F238E27FC236}">
                  <a16:creationId xmlns:a16="http://schemas.microsoft.com/office/drawing/2014/main" id="{46788FBD-B6B1-A53E-97BF-79979719057F}"/>
                </a:ext>
              </a:extLst>
            </p:cNvPr>
            <p:cNvSpPr/>
            <p:nvPr/>
          </p:nvSpPr>
          <p:spPr>
            <a:xfrm rot="-453599">
              <a:off x="-2067656" y="-120800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3" name="Freeform: Shape 672">
              <a:extLst>
                <a:ext uri="{FF2B5EF4-FFF2-40B4-BE49-F238E27FC236}">
                  <a16:creationId xmlns:a16="http://schemas.microsoft.com/office/drawing/2014/main" id="{DEFCC194-C3B0-ACFF-A18E-71A1DF9CB599}"/>
                </a:ext>
              </a:extLst>
            </p:cNvPr>
            <p:cNvSpPr/>
            <p:nvPr/>
          </p:nvSpPr>
          <p:spPr>
            <a:xfrm rot="-691200">
              <a:off x="-2203044" y="-120778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4" name="Freeform: Shape 673">
              <a:extLst>
                <a:ext uri="{FF2B5EF4-FFF2-40B4-BE49-F238E27FC236}">
                  <a16:creationId xmlns:a16="http://schemas.microsoft.com/office/drawing/2014/main" id="{95945173-FC79-C139-EBFF-CFAEEEEB17D9}"/>
                </a:ext>
              </a:extLst>
            </p:cNvPr>
            <p:cNvSpPr/>
            <p:nvPr/>
          </p:nvSpPr>
          <p:spPr>
            <a:xfrm rot="-2773802">
              <a:off x="-2338318" y="-120790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5" name="Freeform: Shape 674">
              <a:extLst>
                <a:ext uri="{FF2B5EF4-FFF2-40B4-BE49-F238E27FC236}">
                  <a16:creationId xmlns:a16="http://schemas.microsoft.com/office/drawing/2014/main" id="{09F39CB9-BC62-BF4D-3860-EFAF6276F970}"/>
                </a:ext>
              </a:extLst>
            </p:cNvPr>
            <p:cNvSpPr/>
            <p:nvPr/>
          </p:nvSpPr>
          <p:spPr>
            <a:xfrm rot="-631201">
              <a:off x="-2473885" y="-120818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6" name="Freeform: Shape 675">
              <a:extLst>
                <a:ext uri="{FF2B5EF4-FFF2-40B4-BE49-F238E27FC236}">
                  <a16:creationId xmlns:a16="http://schemas.microsoft.com/office/drawing/2014/main" id="{AE4C8A0F-F134-7075-0C02-A0BEBF311E4E}"/>
                </a:ext>
              </a:extLst>
            </p:cNvPr>
            <p:cNvSpPr/>
            <p:nvPr/>
          </p:nvSpPr>
          <p:spPr>
            <a:xfrm rot="-3278999">
              <a:off x="-2609187" y="-120800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7" name="Freeform: Shape 676">
              <a:extLst>
                <a:ext uri="{FF2B5EF4-FFF2-40B4-BE49-F238E27FC236}">
                  <a16:creationId xmlns:a16="http://schemas.microsoft.com/office/drawing/2014/main" id="{4B2916F8-1524-DB1A-3C7C-E420B31665D1}"/>
                </a:ext>
              </a:extLst>
            </p:cNvPr>
            <p:cNvSpPr/>
            <p:nvPr/>
          </p:nvSpPr>
          <p:spPr>
            <a:xfrm rot="-691200">
              <a:off x="-2744641" y="-120781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8" name="Freeform: Shape 677">
              <a:extLst>
                <a:ext uri="{FF2B5EF4-FFF2-40B4-BE49-F238E27FC236}">
                  <a16:creationId xmlns:a16="http://schemas.microsoft.com/office/drawing/2014/main" id="{1FBB2D25-E22D-CEE8-6A9F-E5ED326A2373}"/>
                </a:ext>
              </a:extLst>
            </p:cNvPr>
            <p:cNvSpPr/>
            <p:nvPr/>
          </p:nvSpPr>
          <p:spPr>
            <a:xfrm rot="-3247198">
              <a:off x="-2879946" y="-120796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79" name="Freeform: Shape 678">
              <a:extLst>
                <a:ext uri="{FF2B5EF4-FFF2-40B4-BE49-F238E27FC236}">
                  <a16:creationId xmlns:a16="http://schemas.microsoft.com/office/drawing/2014/main" id="{4932B132-1EF7-C834-30F2-C6D69321213F}"/>
                </a:ext>
              </a:extLst>
            </p:cNvPr>
            <p:cNvSpPr/>
            <p:nvPr/>
          </p:nvSpPr>
          <p:spPr>
            <a:xfrm rot="-763800">
              <a:off x="-3015483" y="-1208204"/>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0" name="Freeform: Shape 679">
              <a:extLst>
                <a:ext uri="{FF2B5EF4-FFF2-40B4-BE49-F238E27FC236}">
                  <a16:creationId xmlns:a16="http://schemas.microsoft.com/office/drawing/2014/main" id="{79566D47-654A-4F86-57A3-48E6AD339FDD}"/>
                </a:ext>
              </a:extLst>
            </p:cNvPr>
            <p:cNvSpPr/>
            <p:nvPr/>
          </p:nvSpPr>
          <p:spPr>
            <a:xfrm rot="-3247198">
              <a:off x="-3150779" y="-120797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1" name="Freeform: Shape 680">
              <a:extLst>
                <a:ext uri="{FF2B5EF4-FFF2-40B4-BE49-F238E27FC236}">
                  <a16:creationId xmlns:a16="http://schemas.microsoft.com/office/drawing/2014/main" id="{3B36AE76-F606-95B0-9395-11A087E0517C}"/>
                </a:ext>
              </a:extLst>
            </p:cNvPr>
            <p:cNvSpPr/>
            <p:nvPr/>
          </p:nvSpPr>
          <p:spPr>
            <a:xfrm rot="-451199">
              <a:off x="-3286283" y="-120801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2" name="Freeform: Shape 681">
              <a:extLst>
                <a:ext uri="{FF2B5EF4-FFF2-40B4-BE49-F238E27FC236}">
                  <a16:creationId xmlns:a16="http://schemas.microsoft.com/office/drawing/2014/main" id="{C992CC59-DDA8-930F-8B0E-529DBDA60D6B}"/>
                </a:ext>
              </a:extLst>
            </p:cNvPr>
            <p:cNvSpPr/>
            <p:nvPr/>
          </p:nvSpPr>
          <p:spPr>
            <a:xfrm rot="-685801">
              <a:off x="-3692470" y="-1207880"/>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3" name="Freeform: Shape 682">
              <a:extLst>
                <a:ext uri="{FF2B5EF4-FFF2-40B4-BE49-F238E27FC236}">
                  <a16:creationId xmlns:a16="http://schemas.microsoft.com/office/drawing/2014/main" id="{D6B07079-D5DB-9684-2CD4-60F30FF5D018}"/>
                </a:ext>
              </a:extLst>
            </p:cNvPr>
            <p:cNvSpPr/>
            <p:nvPr/>
          </p:nvSpPr>
          <p:spPr>
            <a:xfrm rot="-685801">
              <a:off x="-3963257" y="-120791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4" y="72968"/>
                    <a:pt x="0" y="56634"/>
                    <a:pt x="0" y="36484"/>
                  </a:cubicBezTo>
                  <a:cubicBezTo>
                    <a:pt x="0" y="16335"/>
                    <a:pt x="16334"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4" name="Freeform: Shape 683">
              <a:extLst>
                <a:ext uri="{FF2B5EF4-FFF2-40B4-BE49-F238E27FC236}">
                  <a16:creationId xmlns:a16="http://schemas.microsoft.com/office/drawing/2014/main" id="{9EFECB48-10EF-1215-032F-E07026A76A44}"/>
                </a:ext>
              </a:extLst>
            </p:cNvPr>
            <p:cNvSpPr/>
            <p:nvPr/>
          </p:nvSpPr>
          <p:spPr>
            <a:xfrm rot="-2267400">
              <a:off x="-1796954" y="-1342255"/>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5" name="Freeform: Shape 684">
              <a:extLst>
                <a:ext uri="{FF2B5EF4-FFF2-40B4-BE49-F238E27FC236}">
                  <a16:creationId xmlns:a16="http://schemas.microsoft.com/office/drawing/2014/main" id="{DB46C4AF-2A19-5AA3-7AC5-A44A3143F3E2}"/>
                </a:ext>
              </a:extLst>
            </p:cNvPr>
            <p:cNvSpPr/>
            <p:nvPr/>
          </p:nvSpPr>
          <p:spPr>
            <a:xfrm rot="-724799">
              <a:off x="-1932236" y="-1342033"/>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6" name="Freeform: Shape 685">
              <a:extLst>
                <a:ext uri="{FF2B5EF4-FFF2-40B4-BE49-F238E27FC236}">
                  <a16:creationId xmlns:a16="http://schemas.microsoft.com/office/drawing/2014/main" id="{E7944AA4-1CF6-CACA-6018-C4327EF839C8}"/>
                </a:ext>
              </a:extLst>
            </p:cNvPr>
            <p:cNvSpPr/>
            <p:nvPr/>
          </p:nvSpPr>
          <p:spPr>
            <a:xfrm rot="-4050002">
              <a:off x="-2067661" y="-1342146"/>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7" name="Freeform: Shape 686">
              <a:extLst>
                <a:ext uri="{FF2B5EF4-FFF2-40B4-BE49-F238E27FC236}">
                  <a16:creationId xmlns:a16="http://schemas.microsoft.com/office/drawing/2014/main" id="{4A38401F-6660-DFB6-43BF-2E2F1149C6E5}"/>
                </a:ext>
              </a:extLst>
            </p:cNvPr>
            <p:cNvSpPr/>
            <p:nvPr/>
          </p:nvSpPr>
          <p:spPr>
            <a:xfrm rot="-2700000">
              <a:off x="-2203067" y="-134211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8" name="Freeform: Shape 687">
              <a:extLst>
                <a:ext uri="{FF2B5EF4-FFF2-40B4-BE49-F238E27FC236}">
                  <a16:creationId xmlns:a16="http://schemas.microsoft.com/office/drawing/2014/main" id="{0D4C15E2-756F-38D6-BDBB-D31432AE4C18}"/>
                </a:ext>
              </a:extLst>
            </p:cNvPr>
            <p:cNvSpPr/>
            <p:nvPr/>
          </p:nvSpPr>
          <p:spPr>
            <a:xfrm rot="-883202">
              <a:off x="-2338544" y="-1342437"/>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4"/>
                    <a:pt x="16335" y="0"/>
                    <a:pt x="36484" y="0"/>
                  </a:cubicBezTo>
                  <a:cubicBezTo>
                    <a:pt x="56634" y="0"/>
                    <a:pt x="72968" y="16334"/>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89" name="Freeform: Shape 688">
              <a:extLst>
                <a:ext uri="{FF2B5EF4-FFF2-40B4-BE49-F238E27FC236}">
                  <a16:creationId xmlns:a16="http://schemas.microsoft.com/office/drawing/2014/main" id="{958206EE-AD6C-2066-CA87-E282F7CDE185}"/>
                </a:ext>
              </a:extLst>
            </p:cNvPr>
            <p:cNvSpPr/>
            <p:nvPr/>
          </p:nvSpPr>
          <p:spPr>
            <a:xfrm rot="-3014400">
              <a:off x="-2473781" y="-134207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90" name="Freeform: Shape 689">
              <a:extLst>
                <a:ext uri="{FF2B5EF4-FFF2-40B4-BE49-F238E27FC236}">
                  <a16:creationId xmlns:a16="http://schemas.microsoft.com/office/drawing/2014/main" id="{B07E695C-8C1B-98A4-E4CF-4106ACD0E9C4}"/>
                </a:ext>
              </a:extLst>
            </p:cNvPr>
            <p:cNvSpPr/>
            <p:nvPr/>
          </p:nvSpPr>
          <p:spPr>
            <a:xfrm rot="-796800">
              <a:off x="-2609233" y="-1341989"/>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sp>
          <p:nvSpPr>
            <p:cNvPr id="691" name="Freeform: Shape 690">
              <a:extLst>
                <a:ext uri="{FF2B5EF4-FFF2-40B4-BE49-F238E27FC236}">
                  <a16:creationId xmlns:a16="http://schemas.microsoft.com/office/drawing/2014/main" id="{94AA4F4B-0A39-C274-6D5D-5CDDEA5F7C60}"/>
                </a:ext>
              </a:extLst>
            </p:cNvPr>
            <p:cNvSpPr/>
            <p:nvPr/>
          </p:nvSpPr>
          <p:spPr>
            <a:xfrm rot="-2700000">
              <a:off x="-2744669" y="-1342121"/>
              <a:ext cx="72968" cy="72968"/>
            </a:xfrm>
            <a:custGeom>
              <a:avLst/>
              <a:gdLst>
                <a:gd name="connsiteX0" fmla="*/ 72968 w 72968"/>
                <a:gd name="connsiteY0" fmla="*/ 36484 h 72968"/>
                <a:gd name="connsiteX1" fmla="*/ 36484 w 72968"/>
                <a:gd name="connsiteY1" fmla="*/ 72968 h 72968"/>
                <a:gd name="connsiteX2" fmla="*/ 0 w 72968"/>
                <a:gd name="connsiteY2" fmla="*/ 36484 h 72968"/>
                <a:gd name="connsiteX3" fmla="*/ 36484 w 72968"/>
                <a:gd name="connsiteY3" fmla="*/ 0 h 72968"/>
                <a:gd name="connsiteX4" fmla="*/ 72968 w 72968"/>
                <a:gd name="connsiteY4" fmla="*/ 36484 h 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68" h="72968">
                  <a:moveTo>
                    <a:pt x="72968" y="36484"/>
                  </a:moveTo>
                  <a:cubicBezTo>
                    <a:pt x="72968" y="56634"/>
                    <a:pt x="56634" y="72968"/>
                    <a:pt x="36484" y="72968"/>
                  </a:cubicBezTo>
                  <a:cubicBezTo>
                    <a:pt x="16335" y="72968"/>
                    <a:pt x="0" y="56634"/>
                    <a:pt x="0" y="36484"/>
                  </a:cubicBezTo>
                  <a:cubicBezTo>
                    <a:pt x="0" y="16335"/>
                    <a:pt x="16335" y="0"/>
                    <a:pt x="36484" y="0"/>
                  </a:cubicBezTo>
                  <a:cubicBezTo>
                    <a:pt x="56634" y="0"/>
                    <a:pt x="72968" y="16335"/>
                    <a:pt x="72968" y="36484"/>
                  </a:cubicBezTo>
                  <a:close/>
                </a:path>
              </a:pathLst>
            </a:custGeom>
            <a:grpFill/>
            <a:ln w="2418" cap="flat">
              <a:noFill/>
              <a:prstDash val="solid"/>
              <a:miter/>
            </a:ln>
          </p:spPr>
          <p:txBody>
            <a:bodyPr rtlCol="0" anchor="ctr"/>
            <a:lstStyle/>
            <a:p>
              <a:endParaRPr lang="en-US">
                <a:solidFill>
                  <a:schemeClr val="tx1">
                    <a:alpha val="25000"/>
                  </a:schemeClr>
                </a:solidFill>
              </a:endParaRPr>
            </a:p>
          </p:txBody>
        </p:sp>
      </p:grpSp>
      <p:sp>
        <p:nvSpPr>
          <p:cNvPr id="2" name="Title 1"/>
          <p:cNvSpPr>
            <a:spLocks noGrp="1"/>
          </p:cNvSpPr>
          <p:nvPr>
            <p:ph type="title"/>
          </p:nvPr>
        </p:nvSpPr>
        <p:spPr/>
        <p:txBody>
          <a:bodyPr/>
          <a:lstStyle/>
          <a:p>
            <a:r>
              <a:rPr lang="en-US" dirty="0"/>
              <a:t>Senior Living Segment: Growth Considerations</a:t>
            </a:r>
          </a:p>
        </p:txBody>
      </p:sp>
      <p:sp>
        <p:nvSpPr>
          <p:cNvPr id="4" name="Slide Number Placeholder 3"/>
          <p:cNvSpPr>
            <a:spLocks noGrp="1"/>
          </p:cNvSpPr>
          <p:nvPr>
            <p:ph type="sldNum" sz="quarter" idx="12"/>
          </p:nvPr>
        </p:nvSpPr>
        <p:spPr/>
        <p:txBody>
          <a:bodyPr/>
          <a:lstStyle/>
          <a:p>
            <a:fld id="{6113E31D-E2AB-40D1-8B51-AFA5AFEF393A}" type="slidenum">
              <a:rPr lang="en-US" smtClean="0"/>
              <a:t>9</a:t>
            </a:fld>
            <a:endParaRPr lang="en-US" dirty="0"/>
          </a:p>
        </p:txBody>
      </p:sp>
      <p:sp>
        <p:nvSpPr>
          <p:cNvPr id="11" name="Rectangle 10"/>
          <p:cNvSpPr/>
          <p:nvPr/>
        </p:nvSpPr>
        <p:spPr>
          <a:xfrm>
            <a:off x="-1" y="998929"/>
            <a:ext cx="9144001" cy="8743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61963"/>
            <a:r>
              <a:rPr lang="en-US" sz="1400" dirty="0">
                <a:solidFill>
                  <a:sysClr val="windowText" lastClr="000000"/>
                </a:solidFill>
              </a:rPr>
              <a:t>Foodservice IP has developed the following growth options for food companies to consider when entering or expanding into the Senior Living foodservice segment.</a:t>
            </a:r>
          </a:p>
        </p:txBody>
      </p:sp>
      <p:sp>
        <p:nvSpPr>
          <p:cNvPr id="3" name="Rectangle 2">
            <a:extLst>
              <a:ext uri="{FF2B5EF4-FFF2-40B4-BE49-F238E27FC236}">
                <a16:creationId xmlns:a16="http://schemas.microsoft.com/office/drawing/2014/main" id="{42967973-17C5-CDD9-D28B-00A0807928C2}"/>
              </a:ext>
            </a:extLst>
          </p:cNvPr>
          <p:cNvSpPr/>
          <p:nvPr/>
        </p:nvSpPr>
        <p:spPr>
          <a:xfrm>
            <a:off x="4871385" y="3710045"/>
            <a:ext cx="2435950" cy="735274"/>
          </a:xfrm>
          <a:prstGeom prst="rect">
            <a:avLst/>
          </a:prstGeom>
        </p:spPr>
        <p:txBody>
          <a:bodyPr/>
          <a:lstStyle/>
          <a:p>
            <a:pPr lvl="0" algn="ctr"/>
            <a:r>
              <a:rPr lang="en-US" sz="1400" b="1" dirty="0">
                <a:solidFill>
                  <a:schemeClr val="tx2"/>
                </a:solidFill>
              </a:rPr>
              <a:t>Become a Trusted Advisor to Senior Living Clients</a:t>
            </a:r>
          </a:p>
        </p:txBody>
      </p:sp>
      <p:sp>
        <p:nvSpPr>
          <p:cNvPr id="7" name="TextBox 6">
            <a:extLst>
              <a:ext uri="{FF2B5EF4-FFF2-40B4-BE49-F238E27FC236}">
                <a16:creationId xmlns:a16="http://schemas.microsoft.com/office/drawing/2014/main" id="{95FD52DA-1CED-7DD9-1AD9-6E129D1DD39B}"/>
              </a:ext>
            </a:extLst>
          </p:cNvPr>
          <p:cNvSpPr txBox="1"/>
          <p:nvPr/>
        </p:nvSpPr>
        <p:spPr>
          <a:xfrm>
            <a:off x="1531532" y="3571062"/>
            <a:ext cx="2011337"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chemeClr val="tx2"/>
                </a:solidFill>
                <a:effectLst/>
                <a:uLnTx/>
                <a:uFillTx/>
                <a:latin typeface="Roboto"/>
                <a:ea typeface="+mn-ea"/>
                <a:cs typeface="+mn-cs"/>
              </a:rPr>
              <a:t>Develop and Execute a Senior Living Foodservice Strategy</a:t>
            </a:r>
          </a:p>
        </p:txBody>
      </p:sp>
      <p:sp>
        <p:nvSpPr>
          <p:cNvPr id="10" name="TextBox 9">
            <a:extLst>
              <a:ext uri="{FF2B5EF4-FFF2-40B4-BE49-F238E27FC236}">
                <a16:creationId xmlns:a16="http://schemas.microsoft.com/office/drawing/2014/main" id="{367AB235-D691-0FC4-F075-62DECD80B7B3}"/>
              </a:ext>
            </a:extLst>
          </p:cNvPr>
          <p:cNvSpPr txBox="1"/>
          <p:nvPr/>
        </p:nvSpPr>
        <p:spPr>
          <a:xfrm>
            <a:off x="4396712" y="2295470"/>
            <a:ext cx="2149923" cy="523220"/>
          </a:xfrm>
          <a:prstGeom prst="rect">
            <a:avLst/>
          </a:prstGeom>
          <a:noFill/>
        </p:spPr>
        <p:txBody>
          <a:bodyPr wrap="square">
            <a:spAutoFit/>
          </a:bodyPr>
          <a:lstStyle/>
          <a:p>
            <a:pPr lvl="0" algn="ctr"/>
            <a:r>
              <a:rPr lang="en-US" sz="1400" b="1" dirty="0">
                <a:solidFill>
                  <a:schemeClr val="tx2"/>
                </a:solidFill>
              </a:rPr>
              <a:t>Emphasize “Better For You” Comfort Foods</a:t>
            </a:r>
          </a:p>
        </p:txBody>
      </p:sp>
      <p:sp>
        <p:nvSpPr>
          <p:cNvPr id="697" name="TextBox 696">
            <a:extLst>
              <a:ext uri="{FF2B5EF4-FFF2-40B4-BE49-F238E27FC236}">
                <a16:creationId xmlns:a16="http://schemas.microsoft.com/office/drawing/2014/main" id="{C4B2AE73-2207-3F23-3711-56AD183D5908}"/>
              </a:ext>
            </a:extLst>
          </p:cNvPr>
          <p:cNvSpPr txBox="1"/>
          <p:nvPr/>
        </p:nvSpPr>
        <p:spPr>
          <a:xfrm>
            <a:off x="1946053" y="5274208"/>
            <a:ext cx="165144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Roboto"/>
                <a:ea typeface="+mn-ea"/>
                <a:cs typeface="+mn-cs"/>
              </a:rPr>
              <a:t>Offer Regular Menu Innovations</a:t>
            </a:r>
          </a:p>
        </p:txBody>
      </p:sp>
      <p:cxnSp>
        <p:nvCxnSpPr>
          <p:cNvPr id="699" name="Straight Arrow Connector 698">
            <a:extLst>
              <a:ext uri="{FF2B5EF4-FFF2-40B4-BE49-F238E27FC236}">
                <a16:creationId xmlns:a16="http://schemas.microsoft.com/office/drawing/2014/main" id="{C90C4080-FDD6-B4C5-6061-312F8D075C47}"/>
              </a:ext>
            </a:extLst>
          </p:cNvPr>
          <p:cNvCxnSpPr>
            <a:cxnSpLocks/>
          </p:cNvCxnSpPr>
          <p:nvPr/>
        </p:nvCxnSpPr>
        <p:spPr>
          <a:xfrm flipV="1">
            <a:off x="1626817" y="2220657"/>
            <a:ext cx="5890366" cy="3172215"/>
          </a:xfrm>
          <a:prstGeom prst="straightConnector1">
            <a:avLst/>
          </a:prstGeom>
          <a:ln w="6985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702" name="Oval 701">
            <a:extLst>
              <a:ext uri="{FF2B5EF4-FFF2-40B4-BE49-F238E27FC236}">
                <a16:creationId xmlns:a16="http://schemas.microsoft.com/office/drawing/2014/main" id="{AA1534BB-0B02-05C0-E552-ECAF5D67C0A4}"/>
              </a:ext>
            </a:extLst>
          </p:cNvPr>
          <p:cNvSpPr/>
          <p:nvPr/>
        </p:nvSpPr>
        <p:spPr>
          <a:xfrm>
            <a:off x="6373533" y="2687770"/>
            <a:ext cx="182880" cy="182880"/>
          </a:xfrm>
          <a:prstGeom prst="ellipse">
            <a:avLst/>
          </a:prstGeom>
          <a:solidFill>
            <a:schemeClr val="accent3"/>
          </a:solidFill>
          <a:ln w="22225">
            <a:solidFill>
              <a:schemeClr val="bg1"/>
            </a:solidFill>
          </a:ln>
        </p:spPr>
        <p:txBody>
          <a:bodyPr wrap="square" rtlCol="0" anchor="ctr">
            <a:spAutoFit/>
          </a:bodyPr>
          <a:lstStyle/>
          <a:p>
            <a:pPr algn="ctr" fontAlgn="b"/>
            <a:endParaRPr lang="en-US" dirty="0">
              <a:solidFill>
                <a:schemeClr val="bg1"/>
              </a:solidFill>
            </a:endParaRPr>
          </a:p>
        </p:txBody>
      </p:sp>
      <p:sp>
        <p:nvSpPr>
          <p:cNvPr id="703" name="Oval 702">
            <a:extLst>
              <a:ext uri="{FF2B5EF4-FFF2-40B4-BE49-F238E27FC236}">
                <a16:creationId xmlns:a16="http://schemas.microsoft.com/office/drawing/2014/main" id="{E58E52A2-DCC1-5233-5657-AD04CECCB1D2}"/>
              </a:ext>
            </a:extLst>
          </p:cNvPr>
          <p:cNvSpPr/>
          <p:nvPr/>
        </p:nvSpPr>
        <p:spPr>
          <a:xfrm>
            <a:off x="1571188" y="5296304"/>
            <a:ext cx="182880" cy="182880"/>
          </a:xfrm>
          <a:prstGeom prst="ellipse">
            <a:avLst/>
          </a:prstGeom>
          <a:solidFill>
            <a:schemeClr val="accent3"/>
          </a:solidFill>
          <a:ln w="22225">
            <a:solidFill>
              <a:schemeClr val="bg1"/>
            </a:solidFill>
          </a:ln>
        </p:spPr>
        <p:txBody>
          <a:bodyPr wrap="square" rtlCol="0" anchor="ctr">
            <a:spAutoFit/>
          </a:bodyPr>
          <a:lstStyle/>
          <a:p>
            <a:pPr algn="ctr" fontAlgn="b"/>
            <a:endParaRPr lang="en-US" dirty="0">
              <a:solidFill>
                <a:schemeClr val="bg1"/>
              </a:solidFill>
            </a:endParaRPr>
          </a:p>
        </p:txBody>
      </p:sp>
      <p:sp>
        <p:nvSpPr>
          <p:cNvPr id="704" name="Oval 703">
            <a:extLst>
              <a:ext uri="{FF2B5EF4-FFF2-40B4-BE49-F238E27FC236}">
                <a16:creationId xmlns:a16="http://schemas.microsoft.com/office/drawing/2014/main" id="{33B2FE94-B10F-7754-CD10-8CBF69FC87BC}"/>
              </a:ext>
            </a:extLst>
          </p:cNvPr>
          <p:cNvSpPr/>
          <p:nvPr/>
        </p:nvSpPr>
        <p:spPr>
          <a:xfrm>
            <a:off x="4893808" y="3501632"/>
            <a:ext cx="182880" cy="182880"/>
          </a:xfrm>
          <a:prstGeom prst="ellipse">
            <a:avLst/>
          </a:prstGeom>
          <a:solidFill>
            <a:schemeClr val="accent3"/>
          </a:solidFill>
          <a:ln w="22225">
            <a:solidFill>
              <a:schemeClr val="bg1"/>
            </a:solidFill>
          </a:ln>
        </p:spPr>
        <p:txBody>
          <a:bodyPr wrap="square" rtlCol="0" anchor="ctr">
            <a:spAutoFit/>
          </a:bodyPr>
          <a:lstStyle/>
          <a:p>
            <a:pPr algn="ctr" fontAlgn="b"/>
            <a:endParaRPr lang="en-US" dirty="0">
              <a:solidFill>
                <a:schemeClr val="bg1"/>
              </a:solidFill>
            </a:endParaRPr>
          </a:p>
        </p:txBody>
      </p:sp>
      <p:sp>
        <p:nvSpPr>
          <p:cNvPr id="705" name="Oval 704">
            <a:extLst>
              <a:ext uri="{FF2B5EF4-FFF2-40B4-BE49-F238E27FC236}">
                <a16:creationId xmlns:a16="http://schemas.microsoft.com/office/drawing/2014/main" id="{3874E9F7-04C7-471B-F37C-790037113DB9}"/>
              </a:ext>
            </a:extLst>
          </p:cNvPr>
          <p:cNvSpPr/>
          <p:nvPr/>
        </p:nvSpPr>
        <p:spPr>
          <a:xfrm>
            <a:off x="3196452" y="4381004"/>
            <a:ext cx="182880" cy="182880"/>
          </a:xfrm>
          <a:prstGeom prst="ellipse">
            <a:avLst/>
          </a:prstGeom>
          <a:solidFill>
            <a:schemeClr val="accent3"/>
          </a:solidFill>
          <a:ln w="22225">
            <a:solidFill>
              <a:schemeClr val="bg1"/>
            </a:solidFill>
          </a:ln>
        </p:spPr>
        <p:txBody>
          <a:bodyPr wrap="square" rtlCol="0" anchor="ctr">
            <a:spAutoFit/>
          </a:bodyPr>
          <a:lstStyle/>
          <a:p>
            <a:pPr algn="ctr" fontAlgn="b"/>
            <a:endParaRPr lang="en-US" dirty="0">
              <a:solidFill>
                <a:schemeClr val="bg1"/>
              </a:solidFill>
            </a:endParaRPr>
          </a:p>
        </p:txBody>
      </p:sp>
    </p:spTree>
    <p:extLst>
      <p:ext uri="{BB962C8B-B14F-4D97-AF65-F5344CB8AC3E}">
        <p14:creationId xmlns:p14="http://schemas.microsoft.com/office/powerpoint/2010/main" val="28479555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9">
      <a:dk1>
        <a:sysClr val="windowText" lastClr="000000"/>
      </a:dk1>
      <a:lt1>
        <a:sysClr val="window" lastClr="FFFFFF"/>
      </a:lt1>
      <a:dk2>
        <a:srgbClr val="1F497D"/>
      </a:dk2>
      <a:lt2>
        <a:srgbClr val="EEECE1"/>
      </a:lt2>
      <a:accent1>
        <a:srgbClr val="0070C0"/>
      </a:accent1>
      <a:accent2>
        <a:srgbClr val="00B0F0"/>
      </a:accent2>
      <a:accent3>
        <a:srgbClr val="43C16A"/>
      </a:accent3>
      <a:accent4>
        <a:srgbClr val="C6F226"/>
      </a:accent4>
      <a:accent5>
        <a:srgbClr val="0F243E"/>
      </a:accent5>
      <a:accent6>
        <a:srgbClr val="7F7F7F"/>
      </a:accent6>
      <a:hlink>
        <a:srgbClr val="0000FF"/>
      </a:hlink>
      <a:folHlink>
        <a:srgbClr val="800080"/>
      </a:folHlink>
    </a:clrScheme>
    <a:fontScheme name="Custom 1">
      <a:majorFont>
        <a:latin typeface="Montserrat ExtraBold"/>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none">
        <a:spAutoFit/>
      </a:bodyPr>
      <a:lstStyle>
        <a:defPPr algn="ctr" fontAlgn="b">
          <a:defRPr dirty="0" smtClean="0">
            <a:solidFill>
              <a:schemeClr val="bg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2">
      <a:dk1>
        <a:srgbClr val="000000"/>
      </a:dk1>
      <a:lt1>
        <a:srgbClr val="FFFFFF"/>
      </a:lt1>
      <a:dk2>
        <a:srgbClr val="1F497D"/>
      </a:dk2>
      <a:lt2>
        <a:srgbClr val="EEECE1"/>
      </a:lt2>
      <a:accent1>
        <a:srgbClr val="1F497D"/>
      </a:accent1>
      <a:accent2>
        <a:srgbClr val="4BACC6"/>
      </a:accent2>
      <a:accent3>
        <a:srgbClr val="43C16A"/>
      </a:accent3>
      <a:accent4>
        <a:srgbClr val="C6F226"/>
      </a:accent4>
      <a:accent5>
        <a:srgbClr val="0F243E"/>
      </a:accent5>
      <a:accent6>
        <a:srgbClr val="7F7F7F"/>
      </a:accent6>
      <a:hlink>
        <a:srgbClr val="0000FF"/>
      </a:hlink>
      <a:folHlink>
        <a:srgbClr val="800080"/>
      </a:folHlink>
    </a:clrScheme>
    <a:fontScheme name="Custom 1">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61281</TotalTime>
  <Words>9195</Words>
  <Application>Microsoft Office PowerPoint</Application>
  <PresentationFormat>On-screen Show (4:3)</PresentationFormat>
  <Paragraphs>1010</Paragraphs>
  <Slides>64</Slides>
  <Notes>26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64</vt:i4>
      </vt:variant>
    </vt:vector>
  </HeadingPairs>
  <TitlesOfParts>
    <vt:vector size="79" baseType="lpstr">
      <vt:lpstr>Arial</vt:lpstr>
      <vt:lpstr>Arial Black</vt:lpstr>
      <vt:lpstr>Calibri</vt:lpstr>
      <vt:lpstr>Frutiger 45 Light</vt:lpstr>
      <vt:lpstr>Montserrat</vt:lpstr>
      <vt:lpstr>Montserrat ExtraBold</vt:lpstr>
      <vt:lpstr>Montserrat SemiBold</vt:lpstr>
      <vt:lpstr>Noto Sans Symbols</vt:lpstr>
      <vt:lpstr>Roboto</vt:lpstr>
      <vt:lpstr>Verdana</vt:lpstr>
      <vt:lpstr>Wingdings</vt:lpstr>
      <vt:lpstr>Wingdings 2</vt:lpstr>
      <vt:lpstr>Wingdings 3</vt:lpstr>
      <vt:lpstr>1_Office Theme</vt:lpstr>
      <vt:lpstr>2_Office Theme</vt:lpstr>
      <vt:lpstr>PowerPoint Presentation</vt:lpstr>
      <vt:lpstr>Table of Contents</vt:lpstr>
      <vt:lpstr>Introduction &amp; Background</vt:lpstr>
      <vt:lpstr>Research Objectives and Consulting Approach</vt:lpstr>
      <vt:lpstr>Operator Research Composition</vt:lpstr>
      <vt:lpstr>Key Findings, Implications  &amp; Growth Considerations</vt:lpstr>
      <vt:lpstr>Top 5 Findings and Observations</vt:lpstr>
      <vt:lpstr>Top 5 Findings and Observations</vt:lpstr>
      <vt:lpstr>Senior Living Segment: Growth Considerations</vt:lpstr>
      <vt:lpstr>Develop and Execute a Senior Living Foodservice Strategy</vt:lpstr>
      <vt:lpstr>Emphasize “Better for You” Comfort Foods</vt:lpstr>
      <vt:lpstr>Regularly Provide Segment Trend Insights</vt:lpstr>
      <vt:lpstr>Become a Trusted Advisor to the Senior Living Foodservice Segment</vt:lpstr>
      <vt:lpstr>Senior Living Segment Statistics</vt:lpstr>
      <vt:lpstr>Older Persons Population</vt:lpstr>
      <vt:lpstr>Share of Older Persons in the U.S. Living with Limitations in  Daily Living Activities</vt:lpstr>
      <vt:lpstr>Senior Living Sub-Segments</vt:lpstr>
      <vt:lpstr>Healthcare Market Foodservice Size</vt:lpstr>
      <vt:lpstr>Outlook: Future Issues Facing Healthcare Operators</vt:lpstr>
      <vt:lpstr>Senior Living Operator Profile</vt:lpstr>
      <vt:lpstr>Type of Facility</vt:lpstr>
      <vt:lpstr>Resident Average Age</vt:lpstr>
      <vt:lpstr>Total Full-Time Employees by Sub-Segment</vt:lpstr>
      <vt:lpstr>Presence of Executive Chefs and Dieticians on Staff</vt:lpstr>
      <vt:lpstr>Foodservice Staffing Capacity</vt:lpstr>
      <vt:lpstr>Financial Orientation of the Foodservice Department</vt:lpstr>
      <vt:lpstr>Target Total Meal Cost Per Resident</vt:lpstr>
      <vt:lpstr>Resident Meal Plans</vt:lpstr>
      <vt:lpstr>Food Service Systems in Facility</vt:lpstr>
      <vt:lpstr>Cafeteria Service Systems</vt:lpstr>
      <vt:lpstr>Meals by Daypart</vt:lpstr>
      <vt:lpstr>GPO Participation</vt:lpstr>
      <vt:lpstr>Purchases Through GPO Program</vt:lpstr>
      <vt:lpstr>Menu Innovation</vt:lpstr>
      <vt:lpstr>Menu Change Frequency</vt:lpstr>
      <vt:lpstr>Publications as Menu Inspiration</vt:lpstr>
      <vt:lpstr>Foodservice Program Influence on Resident Selection</vt:lpstr>
      <vt:lpstr>Use of Chains Restaurants for Menu Inspiration</vt:lpstr>
      <vt:lpstr>Snack Area Penetration and Offerings</vt:lpstr>
      <vt:lpstr>Attitudes Toward Lowering Food Costs</vt:lpstr>
      <vt:lpstr>Reliance on Food Manufacturers</vt:lpstr>
      <vt:lpstr>Desire for Premium Products</vt:lpstr>
      <vt:lpstr>Product Switching Frequency</vt:lpstr>
      <vt:lpstr>Plant-Based Proteins</vt:lpstr>
      <vt:lpstr>Adding an Item to the Menu</vt:lpstr>
      <vt:lpstr>Adding an Item to the Menu– by Sub-Segment and Type of Facility</vt:lpstr>
      <vt:lpstr>Supply Chain Dynamics</vt:lpstr>
      <vt:lpstr>Interest in External Support &amp; Services</vt:lpstr>
      <vt:lpstr>Supplier Selection Criteria</vt:lpstr>
      <vt:lpstr>Products &amp; Trends</vt:lpstr>
      <vt:lpstr>Usage of Product Categories</vt:lpstr>
      <vt:lpstr>Importance of Trends</vt:lpstr>
      <vt:lpstr>Operator Challenges</vt:lpstr>
      <vt:lpstr>Senior Living Facility Operator IDIs</vt:lpstr>
      <vt:lpstr>PowerPoint Presentation</vt:lpstr>
      <vt:lpstr>Meridian Assisted Living</vt:lpstr>
      <vt:lpstr>PowerPoint Presentation</vt:lpstr>
      <vt:lpstr>St. Andrews Memory Care</vt:lpstr>
      <vt:lpstr>Allmar Assisted Living</vt:lpstr>
      <vt:lpstr>Allegro Independent Living</vt:lpstr>
      <vt:lpstr>Fountain Care Center Assisted Living</vt:lpstr>
      <vt:lpstr>Emerald Court (Kisco Senior Living)</vt:lpstr>
      <vt:lpstr>Carmel Oaks Assisted Living (Legacy 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Heseman</dc:creator>
  <cp:lastModifiedBy>Ann Saunders</cp:lastModifiedBy>
  <cp:revision>1393</cp:revision>
  <cp:lastPrinted>2022-12-10T18:22:18Z</cp:lastPrinted>
  <dcterms:created xsi:type="dcterms:W3CDTF">2019-07-11T13:40:54Z</dcterms:created>
  <dcterms:modified xsi:type="dcterms:W3CDTF">2023-05-02T13:51:15Z</dcterms:modified>
</cp:coreProperties>
</file>